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19"/>
  </p:notesMasterIdLst>
  <p:sldIdLst>
    <p:sldId id="269" r:id="rId3"/>
    <p:sldId id="270" r:id="rId4"/>
    <p:sldId id="317" r:id="rId5"/>
    <p:sldId id="316" r:id="rId6"/>
    <p:sldId id="318" r:id="rId7"/>
    <p:sldId id="319" r:id="rId8"/>
    <p:sldId id="320" r:id="rId9"/>
    <p:sldId id="314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277" r:id="rId18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95" autoAdjust="0"/>
  </p:normalViewPr>
  <p:slideViewPr>
    <p:cSldViewPr>
      <p:cViewPr>
        <p:scale>
          <a:sx n="80" d="100"/>
          <a:sy n="80" d="100"/>
        </p:scale>
        <p:origin x="-996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2C3E8A80-89FA-4A49-868C-EFA62B8BA4A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2867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BE1D6-0574-434B-9994-2C0498DCDA5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341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822C9-4B8C-4E96-9975-3CC89DB6CF3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026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88AB8-3F73-414A-90FF-58601C88A92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46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8913"/>
            <a:ext cx="7772400" cy="792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557338"/>
            <a:ext cx="7775575" cy="44640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074C7-622D-42FC-B118-F90E60B713A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3285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68C56-F51C-4E24-A71A-3332ECB3236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29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6ECC3-8BAB-4B1E-86C8-5EDD28DCDB6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1059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5E5D1-6E02-4A7D-B1AC-4D3C5A4E014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555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18410-224A-47AD-9DBE-F9CC7173474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94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6A918-93E4-4B18-9A59-ADDB1086701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95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CDF60-4068-4844-B9C0-20664796F32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845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3B642-74BB-4B6D-944D-0E47EB548B3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371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0B724-E78E-48FC-9975-3042A6DFC40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8703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4DF64-223E-44CA-8037-4EE3D0A4FD2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26199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483D1-6B40-44F1-BCD0-20B7AE1C976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69707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05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05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9A463-6180-4A22-B2AE-4535E468CA1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22275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18487" cy="796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7F58D-6B6F-488A-B586-0A1FF8A3F64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18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B7B69-73A8-4866-B3DD-DA377B0ED6A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374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403225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484313"/>
            <a:ext cx="4033837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6A585-8E67-4D4E-9D34-3FB47A8384F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713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38778-15C8-4BC8-9C64-A43833C81C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119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93256-9A73-46BC-93F1-1ABFE8B7C5B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201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82054-FB15-430D-9289-3859FA09DDB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942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6C62D-3AEE-4170-A0C6-C9ADA21940D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73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9FA-E691-416A-BDCB-5C05AF756C5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863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21848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8B6212A3-A05E-40EA-AA8A-B7E10349004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18487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755888A1-C466-49FD-B6B2-8222F2ACE95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2055" name="Picture 7" descr="SmartScreen_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15843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smtClean="0">
                <a:solidFill>
                  <a:schemeClr val="bg1"/>
                </a:solidFill>
              </a:rPr>
              <a:t>Cable selection</a:t>
            </a:r>
          </a:p>
          <a:p>
            <a:pPr eaLnBrk="1" hangingPunct="1"/>
            <a:endParaRPr lang="en-GB" altLang="en-US" sz="4400" smtClean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CC0000"/>
                </a:solidFill>
              </a:rPr>
              <a:t>Unit 203: Electrical installations technology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400" y="1255713"/>
            <a:ext cx="9144000" cy="551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531813" algn="l"/>
                <a:tab pos="2609850" algn="r"/>
                <a:tab pos="31496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531813" algn="l"/>
                <a:tab pos="2609850" algn="r"/>
                <a:tab pos="31496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531813" algn="l"/>
                <a:tab pos="2609850" algn="r"/>
                <a:tab pos="31496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531813" algn="l"/>
                <a:tab pos="2609850" algn="r"/>
                <a:tab pos="31496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531813" algn="l"/>
                <a:tab pos="2609850" algn="r"/>
                <a:tab pos="31496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1813" algn="l"/>
                <a:tab pos="2609850" algn="r"/>
                <a:tab pos="31496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1813" algn="l"/>
                <a:tab pos="2609850" algn="r"/>
                <a:tab pos="31496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1813" algn="l"/>
                <a:tab pos="2609850" algn="r"/>
                <a:tab pos="31496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1813" algn="l"/>
                <a:tab pos="2609850" algn="r"/>
                <a:tab pos="31496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GB" altLang="en-US" sz="2400">
                <a:cs typeface="Times New Roman" pitchFamily="18" charset="0"/>
              </a:rPr>
              <a:t>C</a:t>
            </a:r>
            <a:r>
              <a:rPr lang="en-GB" altLang="en-US" sz="2400" baseline="-25000">
                <a:cs typeface="Times New Roman" pitchFamily="18" charset="0"/>
              </a:rPr>
              <a:t>a</a:t>
            </a:r>
            <a:r>
              <a:rPr lang="en-GB" altLang="en-US" sz="2400">
                <a:cs typeface="Times New Roman" pitchFamily="18" charset="0"/>
              </a:rPr>
              <a:t>	</a:t>
            </a:r>
            <a:r>
              <a:rPr lang="en-GB" altLang="en-US" sz="2400"/>
              <a:t>ambient temperature; the correction factor for 35</a:t>
            </a:r>
            <a:r>
              <a:rPr lang="en-GB" altLang="en-US" sz="2400">
                <a:sym typeface="Symbol" pitchFamily="18" charset="2"/>
              </a:rPr>
              <a:t></a:t>
            </a:r>
            <a:r>
              <a:rPr lang="en-GB" altLang="en-US" sz="2400"/>
              <a:t>C is </a:t>
            </a:r>
            <a:r>
              <a:rPr lang="en-GB" altLang="en-US" sz="2400">
                <a:solidFill>
                  <a:srgbClr val="FF0000"/>
                </a:solidFill>
              </a:rPr>
              <a:t>0.94</a:t>
            </a:r>
            <a:r>
              <a:rPr lang="en-GB" altLang="en-US" sz="2400"/>
              <a:t> from </a:t>
            </a:r>
            <a:r>
              <a:rPr lang="en-GB" altLang="en-US" sz="2400">
                <a:solidFill>
                  <a:srgbClr val="FF0000"/>
                </a:solidFill>
              </a:rPr>
              <a:t>Table</a:t>
            </a:r>
            <a:r>
              <a:rPr lang="en-GB" altLang="en-US" sz="2400"/>
              <a:t> </a:t>
            </a:r>
            <a:r>
              <a:rPr lang="en-GB" altLang="en-US" sz="2400">
                <a:solidFill>
                  <a:srgbClr val="FF0000"/>
                </a:solidFill>
              </a:rPr>
              <a:t>4B1</a:t>
            </a:r>
            <a:r>
              <a:rPr lang="en-GB" altLang="en-US" sz="2400"/>
              <a:t>of Appendix 4</a:t>
            </a:r>
            <a:r>
              <a:rPr lang="en-GB" altLang="en-US" sz="2400">
                <a:cs typeface="Times New Roman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GB" altLang="en-US" sz="2400">
                <a:cs typeface="Times New Roman" pitchFamily="18" charset="0"/>
              </a:rPr>
              <a:t>C</a:t>
            </a:r>
            <a:r>
              <a:rPr lang="en-GB" altLang="en-US" sz="2400" baseline="-25000">
                <a:cs typeface="Times New Roman" pitchFamily="18" charset="0"/>
              </a:rPr>
              <a:t>c</a:t>
            </a:r>
            <a:r>
              <a:rPr lang="en-GB" altLang="en-US" sz="2400">
                <a:cs typeface="Times New Roman" pitchFamily="18" charset="0"/>
              </a:rPr>
              <a:t>	</a:t>
            </a:r>
            <a:r>
              <a:rPr lang="en-GB" altLang="en-US" sz="2400"/>
              <a:t>cable is installed above ground so C</a:t>
            </a:r>
            <a:r>
              <a:rPr lang="en-GB" altLang="en-US" sz="2400" baseline="-25000"/>
              <a:t>c</a:t>
            </a:r>
            <a:r>
              <a:rPr lang="en-GB" altLang="en-US" sz="2400"/>
              <a:t> = </a:t>
            </a:r>
            <a:r>
              <a:rPr lang="en-GB" altLang="en-US" sz="2400">
                <a:solidFill>
                  <a:srgbClr val="FF0000"/>
                </a:solidFill>
              </a:rPr>
              <a:t>1</a:t>
            </a:r>
            <a:r>
              <a:rPr lang="en-GB" altLang="en-US" sz="2400">
                <a:cs typeface="Times New Roman" pitchFamily="18" charset="0"/>
              </a:rPr>
              <a:t>.</a:t>
            </a:r>
            <a:endParaRPr lang="en-GB" altLang="en-US" sz="240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GB" altLang="en-US" sz="240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altLang="en-US" sz="2400" baseline="-2500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altLang="en-US" sz="24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altLang="en-US" sz="2400"/>
              <a:t>as the cable is installed above ground, this factor does not apply.</a:t>
            </a:r>
            <a:endParaRPr lang="en-GB" altLang="en-US" sz="240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GB" altLang="en-US" sz="240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altLang="en-US" sz="2400" baseline="-2500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GB" altLang="en-US" sz="24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altLang="en-US" sz="2400"/>
              <a:t>the protection is by a semi-enclosed fuse and, therefore, a factor of </a:t>
            </a:r>
            <a:r>
              <a:rPr lang="en-GB" altLang="en-US" sz="2400">
                <a:solidFill>
                  <a:srgbClr val="FF0000"/>
                </a:solidFill>
              </a:rPr>
              <a:t>0.725 </a:t>
            </a:r>
            <a:r>
              <a:rPr lang="en-GB" altLang="en-US" sz="2400"/>
              <a:t>	must be applied.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GB" altLang="en-US" sz="240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altLang="en-US" sz="2400" baseline="-2500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GB" altLang="en-US" sz="24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altLang="en-US" sz="2400"/>
              <a:t>the cable is grouped with one similar cable so we have a factor of </a:t>
            </a:r>
            <a:r>
              <a:rPr lang="en-GB" altLang="en-US" sz="2400">
                <a:solidFill>
                  <a:srgbClr val="FF0000"/>
                </a:solidFill>
              </a:rPr>
              <a:t>0.8</a:t>
            </a:r>
            <a:r>
              <a:rPr lang="en-GB" altLang="en-US" sz="2400"/>
              <a:t> from </a:t>
            </a:r>
            <a:r>
              <a:rPr lang="en-GB" altLang="en-US" sz="2400">
                <a:solidFill>
                  <a:srgbClr val="FF0000"/>
                </a:solidFill>
              </a:rPr>
              <a:t>Table</a:t>
            </a:r>
            <a:r>
              <a:rPr lang="en-GB" altLang="en-US" sz="2400"/>
              <a:t> </a:t>
            </a:r>
            <a:r>
              <a:rPr lang="en-GB" altLang="en-US" sz="2400">
                <a:solidFill>
                  <a:srgbClr val="FF0000"/>
                </a:solidFill>
              </a:rPr>
              <a:t>4C1 </a:t>
            </a:r>
            <a:r>
              <a:rPr lang="en-GB" altLang="en-US" sz="2400"/>
              <a:t>of Appendix 4.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GB" altLang="en-US" sz="240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altLang="en-US" sz="24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altLang="en-US" sz="24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altLang="en-US" sz="2400"/>
              <a:t>thermal insulation is in contact with one side of the cable and therefore 	current carrying capacities are tabulated in </a:t>
            </a:r>
            <a:r>
              <a:rPr lang="en-GB" altLang="en-US" sz="2400">
                <a:solidFill>
                  <a:srgbClr val="FF0000"/>
                </a:solidFill>
              </a:rPr>
              <a:t>Appendix 4</a:t>
            </a:r>
            <a:r>
              <a:rPr lang="en-GB" altLang="en-US" sz="2400"/>
              <a:t>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GB" altLang="en-US" sz="240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altLang="en-US" sz="2400" baseline="-2500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altLang="en-US" sz="24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altLang="en-US" sz="2400"/>
              <a:t>as the cable is installed above ground, this factor does not apply.</a:t>
            </a:r>
            <a:endParaRPr lang="en-GB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-36513" y="276225"/>
            <a:ext cx="9540876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Cable </a:t>
            </a:r>
            <a:r>
              <a:rPr lang="en-GB" dirty="0" smtClean="0">
                <a:latin typeface="+mn-lt"/>
              </a:rPr>
              <a:t>selection</a:t>
            </a:r>
            <a:endParaRPr lang="en-GB" dirty="0">
              <a:latin typeface="+mn-lt"/>
            </a:endParaRPr>
          </a:p>
        </p:txBody>
      </p:sp>
      <p:sp>
        <p:nvSpPr>
          <p:cNvPr id="13316" name="Line 9"/>
          <p:cNvSpPr>
            <a:spLocks noChangeShapeType="1"/>
          </p:cNvSpPr>
          <p:nvPr/>
        </p:nvSpPr>
        <p:spPr bwMode="auto">
          <a:xfrm>
            <a:off x="0" y="107156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-541338" y="2420938"/>
          <a:ext cx="9144001" cy="792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48"/>
                <a:gridCol w="3714776"/>
                <a:gridCol w="428628"/>
                <a:gridCol w="2857520"/>
                <a:gridCol w="1428728"/>
              </a:tblGrid>
              <a:tr h="396081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u="sng" dirty="0" smtClean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688" marB="456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Cable rating, </a:t>
                      </a:r>
                      <a:r>
                        <a:rPr lang="en-GB" sz="2000" b="0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I</a:t>
                      </a:r>
                      <a:r>
                        <a:rPr lang="en-GB" sz="2000" b="0" baseline="-25000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z</a:t>
                      </a:r>
                      <a:endParaRPr lang="en-GB" sz="2000" b="0" baseline="-25000" dirty="0" smtClean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688" marB="456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=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688" marB="456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30</a:t>
                      </a:r>
                      <a:endParaRPr lang="en-GB" sz="2000" b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688" marB="456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000" b="0" dirty="0"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688" marB="456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81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(0.94 x 1 x 0.725</a:t>
                      </a:r>
                      <a:r>
                        <a:rPr lang="en-GB" sz="2000" b="0" baseline="-250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 </a:t>
                      </a:r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x 0.8)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688" marB="456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000" b="0" dirty="0"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688" marB="456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-541338" y="3500438"/>
          <a:ext cx="9144001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48"/>
                <a:gridCol w="3714776"/>
                <a:gridCol w="428628"/>
                <a:gridCol w="4286248"/>
              </a:tblGrid>
              <a:tr h="396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u="sng" dirty="0" smtClean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0" baseline="-25000" dirty="0" smtClean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=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55A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9050" y="4405313"/>
            <a:ext cx="914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The installation method is from Table 4A2 Reference Method 100. 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-7938" y="5103813"/>
            <a:ext cx="9144001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From </a:t>
            </a:r>
            <a:r>
              <a:rPr lang="en-GB" altLang="en-US" sz="2400">
                <a:solidFill>
                  <a:srgbClr val="FF0000"/>
                </a:solidFill>
              </a:rPr>
              <a:t>Column 2</a:t>
            </a:r>
            <a:r>
              <a:rPr lang="en-GB" altLang="en-US" sz="2400"/>
              <a:t> of </a:t>
            </a:r>
            <a:r>
              <a:rPr lang="en-GB" altLang="en-US" sz="2400">
                <a:solidFill>
                  <a:srgbClr val="FF0000"/>
                </a:solidFill>
              </a:rPr>
              <a:t>Table 4D5 </a:t>
            </a:r>
            <a:r>
              <a:rPr lang="en-GB" altLang="en-US" sz="2400"/>
              <a:t>a </a:t>
            </a:r>
            <a:r>
              <a:rPr lang="en-GB" altLang="en-US" sz="2400" b="1">
                <a:solidFill>
                  <a:srgbClr val="FF0000"/>
                </a:solidFill>
              </a:rPr>
              <a:t>16mm</a:t>
            </a:r>
            <a:r>
              <a:rPr lang="en-GB" altLang="en-US" sz="2400" b="1" baseline="30000">
                <a:solidFill>
                  <a:srgbClr val="FF0000"/>
                </a:solidFill>
              </a:rPr>
              <a:t>2</a:t>
            </a:r>
            <a:r>
              <a:rPr lang="en-GB" altLang="en-US" sz="2400"/>
              <a:t> cable, having a rating (I</a:t>
            </a:r>
            <a:r>
              <a:rPr lang="en-GB" altLang="en-US" sz="2400" baseline="-25000"/>
              <a:t>t</a:t>
            </a:r>
            <a:r>
              <a:rPr lang="en-GB" altLang="en-US" sz="2400"/>
              <a:t>) of </a:t>
            </a:r>
            <a:r>
              <a:rPr lang="en-GB" altLang="en-US" sz="2400">
                <a:solidFill>
                  <a:srgbClr val="FF0000"/>
                </a:solidFill>
              </a:rPr>
              <a:t>57 amperes</a:t>
            </a:r>
            <a:r>
              <a:rPr lang="en-GB" altLang="en-US" sz="2400"/>
              <a:t>, is required to carry this current.</a:t>
            </a:r>
          </a:p>
        </p:txBody>
      </p:sp>
      <p:sp>
        <p:nvSpPr>
          <p:cNvPr id="13" name="Rectangle 12"/>
          <p:cNvSpPr>
            <a:spLocks noGrp="1" noChangeArrowheads="1"/>
          </p:cNvSpPr>
          <p:nvPr/>
        </p:nvSpPr>
        <p:spPr bwMode="auto">
          <a:xfrm>
            <a:off x="-36513" y="276225"/>
            <a:ext cx="9540876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Cable </a:t>
            </a:r>
            <a:r>
              <a:rPr lang="en-GB" dirty="0" smtClean="0">
                <a:latin typeface="+mn-lt"/>
              </a:rPr>
              <a:t>selection</a:t>
            </a:r>
            <a:endParaRPr lang="en-GB" dirty="0">
              <a:latin typeface="+mn-lt"/>
            </a:endParaRPr>
          </a:p>
        </p:txBody>
      </p:sp>
      <p:sp>
        <p:nvSpPr>
          <p:cNvPr id="14355" name="Line 9"/>
          <p:cNvSpPr>
            <a:spLocks noChangeShapeType="1"/>
          </p:cNvSpPr>
          <p:nvPr/>
        </p:nvSpPr>
        <p:spPr bwMode="auto">
          <a:xfrm>
            <a:off x="0" y="107156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-541338" y="1255713"/>
          <a:ext cx="9144001" cy="793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48"/>
                <a:gridCol w="3714776"/>
                <a:gridCol w="428628"/>
                <a:gridCol w="2286016"/>
                <a:gridCol w="2000232"/>
              </a:tblGrid>
              <a:tr h="39687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u="sng" dirty="0" smtClean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793" marB="457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Cable rating, </a:t>
                      </a:r>
                      <a:r>
                        <a:rPr lang="en-GB" sz="2000" b="0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I</a:t>
                      </a:r>
                      <a:r>
                        <a:rPr lang="en-GB" sz="2000" b="0" baseline="-25000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z</a:t>
                      </a:r>
                      <a:endParaRPr lang="en-GB" sz="2000" b="0" baseline="-25000" dirty="0" smtClean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=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I</a:t>
                      </a:r>
                      <a:r>
                        <a:rPr lang="en-GB" sz="2000" b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n</a:t>
                      </a:r>
                      <a:endParaRPr lang="en-GB" sz="2000" b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793" marB="457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000" b="0" dirty="0"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793" marB="457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875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(C</a:t>
                      </a:r>
                      <a:r>
                        <a:rPr lang="en-GB" sz="2000" b="0" baseline="-250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a</a:t>
                      </a:r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 x C</a:t>
                      </a:r>
                      <a:r>
                        <a:rPr lang="en-GB" sz="2000" b="0" baseline="-250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c</a:t>
                      </a:r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 x </a:t>
                      </a:r>
                      <a:r>
                        <a:rPr lang="en-GB" sz="2000" b="0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C</a:t>
                      </a:r>
                      <a:r>
                        <a:rPr lang="en-GB" sz="2000" b="0" baseline="-25000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f</a:t>
                      </a:r>
                      <a:r>
                        <a:rPr lang="en-GB" sz="2000" b="0" baseline="-250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 </a:t>
                      </a:r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x C</a:t>
                      </a:r>
                      <a:r>
                        <a:rPr lang="en-GB" sz="2000" b="0" baseline="-250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g</a:t>
                      </a:r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)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793" marB="457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000" b="0" dirty="0"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793" marB="457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0" y="1428750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/>
              <a:t>Now test for volt drop. The maximum permissible volt drop is 5% of the nominal supply voltage: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0" y="2000250"/>
          <a:ext cx="9144000" cy="792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48"/>
                <a:gridCol w="3714776"/>
                <a:gridCol w="428628"/>
                <a:gridCol w="1143008"/>
                <a:gridCol w="3143240"/>
              </a:tblGrid>
              <a:tr h="396082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u="sng" dirty="0" smtClean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688" marB="456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Maximum volt drop</a:t>
                      </a:r>
                      <a:endParaRPr lang="en-GB" sz="2000" b="0" baseline="-25000" dirty="0" smtClean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688" marB="456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=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688" marB="456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5 x 230</a:t>
                      </a:r>
                      <a:endParaRPr lang="en-GB" sz="2000" b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688" marB="456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000" b="0" dirty="0"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688" marB="456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8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100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688" marB="456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000" b="0" dirty="0"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688" marB="456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0" y="2928938"/>
          <a:ext cx="9144000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48"/>
                <a:gridCol w="3714776"/>
                <a:gridCol w="428628"/>
                <a:gridCol w="4286248"/>
              </a:tblGrid>
              <a:tr h="396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u="sng" dirty="0" smtClean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0" baseline="-25000" dirty="0" smtClean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=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11.5V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0" y="3429000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/>
              <a:t>From </a:t>
            </a:r>
            <a:r>
              <a:rPr lang="en-GB" altLang="en-US" sz="2000">
                <a:solidFill>
                  <a:srgbClr val="FF0000"/>
                </a:solidFill>
              </a:rPr>
              <a:t>Table 4D5 Column 8 </a:t>
            </a:r>
            <a:r>
              <a:rPr lang="en-GB" altLang="en-US" sz="2000"/>
              <a:t>the volt drop per ampere metre for a </a:t>
            </a:r>
            <a:r>
              <a:rPr lang="en-GB" altLang="en-US" sz="2000">
                <a:solidFill>
                  <a:srgbClr val="FF0000"/>
                </a:solidFill>
              </a:rPr>
              <a:t>16mm</a:t>
            </a:r>
            <a:r>
              <a:rPr lang="en-GB" altLang="en-US" sz="2000" baseline="30000">
                <a:solidFill>
                  <a:srgbClr val="FF0000"/>
                </a:solidFill>
              </a:rPr>
              <a:t>2</a:t>
            </a:r>
            <a:r>
              <a:rPr lang="en-GB" altLang="en-US" sz="2000"/>
              <a:t> cable is </a:t>
            </a:r>
            <a:r>
              <a:rPr lang="en-GB" altLang="en-US" sz="2000">
                <a:solidFill>
                  <a:srgbClr val="FF0000"/>
                </a:solidFill>
              </a:rPr>
              <a:t>2.8mV</a:t>
            </a:r>
            <a:r>
              <a:rPr lang="en-GB" altLang="en-US" sz="2000"/>
              <a:t>. Therefore, the volt drop for this cable length and load is equal to: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0" y="4214813"/>
          <a:ext cx="9144000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24"/>
                <a:gridCol w="428628"/>
                <a:gridCol w="4286248"/>
              </a:tblGrid>
              <a:tr h="39687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u="none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Voltage drop</a:t>
                      </a:r>
                    </a:p>
                  </a:txBody>
                  <a:tcPr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=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2.8 x 10</a:t>
                      </a:r>
                      <a:r>
                        <a:rPr lang="en-GB" sz="2000" b="0" baseline="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-3</a:t>
                      </a:r>
                      <a:r>
                        <a:rPr lang="en-GB" sz="2000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 x 28.26</a:t>
                      </a:r>
                      <a:r>
                        <a:rPr lang="en-GB" sz="2000" b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 x 18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0" y="4786313"/>
          <a:ext cx="9144000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24"/>
                <a:gridCol w="428628"/>
                <a:gridCol w="4286248"/>
              </a:tblGrid>
              <a:tr h="39687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0" u="none" dirty="0" smtClean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=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1.42V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0" y="5214938"/>
            <a:ext cx="91440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dirty="0">
                <a:cs typeface="+mn-cs"/>
              </a:rPr>
              <a:t>Since this is less than the maximum permissible value of </a:t>
            </a:r>
            <a:r>
              <a:rPr lang="en-GB" dirty="0">
                <a:solidFill>
                  <a:srgbClr val="FF0000"/>
                </a:solidFill>
                <a:cs typeface="+mn-cs"/>
              </a:rPr>
              <a:t>11.5 volts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,</a:t>
            </a:r>
            <a:r>
              <a:rPr lang="en-GB" dirty="0">
                <a:solidFill>
                  <a:srgbClr val="FF0000"/>
                </a:solidFill>
                <a:cs typeface="+mn-cs"/>
              </a:rPr>
              <a:t> </a:t>
            </a:r>
            <a:r>
              <a:rPr lang="en-GB" dirty="0">
                <a:cs typeface="+mn-cs"/>
              </a:rPr>
              <a:t>a </a:t>
            </a:r>
            <a:r>
              <a:rPr lang="en-GB" dirty="0">
                <a:solidFill>
                  <a:srgbClr val="FF0000"/>
                </a:solidFill>
                <a:cs typeface="+mn-cs"/>
              </a:rPr>
              <a:t>16mm</a:t>
            </a:r>
            <a:r>
              <a:rPr lang="en-GB" baseline="30000" dirty="0">
                <a:solidFill>
                  <a:srgbClr val="FF0000"/>
                </a:solidFill>
                <a:cs typeface="+mn-cs"/>
              </a:rPr>
              <a:t>2</a:t>
            </a:r>
            <a:r>
              <a:rPr lang="en-GB" dirty="0">
                <a:solidFill>
                  <a:srgbClr val="FF0000"/>
                </a:solidFill>
                <a:cs typeface="+mn-cs"/>
              </a:rPr>
              <a:t> </a:t>
            </a:r>
            <a:r>
              <a:rPr lang="en-GB" dirty="0">
                <a:cs typeface="+mn-cs"/>
              </a:rPr>
              <a:t>cable satisfies the current carrying capacity and voltage drop requirements, and is therefore the chosen cable when semi-enclosed fuse protection is used.</a:t>
            </a:r>
          </a:p>
        </p:txBody>
      </p:sp>
      <p:sp>
        <p:nvSpPr>
          <p:cNvPr id="11" name="Rectangle 10"/>
          <p:cNvSpPr>
            <a:spLocks noGrp="1" noChangeArrowheads="1"/>
          </p:cNvSpPr>
          <p:nvPr/>
        </p:nvSpPr>
        <p:spPr bwMode="auto">
          <a:xfrm>
            <a:off x="-36513" y="276225"/>
            <a:ext cx="9540876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Cable </a:t>
            </a:r>
            <a:r>
              <a:rPr lang="en-GB" dirty="0" smtClean="0">
                <a:latin typeface="+mn-lt"/>
              </a:rPr>
              <a:t>selection</a:t>
            </a:r>
            <a:endParaRPr lang="en-GB" dirty="0">
              <a:latin typeface="+mn-lt"/>
            </a:endParaRPr>
          </a:p>
        </p:txBody>
      </p:sp>
      <p:sp>
        <p:nvSpPr>
          <p:cNvPr id="15388" name="Line 9"/>
          <p:cNvSpPr>
            <a:spLocks noChangeShapeType="1"/>
          </p:cNvSpPr>
          <p:nvPr/>
        </p:nvSpPr>
        <p:spPr bwMode="auto">
          <a:xfrm>
            <a:off x="0" y="107156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-19050" y="1336675"/>
          <a:ext cx="9144000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48"/>
                <a:gridCol w="3714776"/>
                <a:gridCol w="428628"/>
                <a:gridCol w="4286248"/>
              </a:tblGrid>
              <a:tr h="396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u="none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b)</a:t>
                      </a:r>
                    </a:p>
                  </a:txBody>
                  <a:tcPr marT="45793" marB="457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Current setting of protection, I</a:t>
                      </a:r>
                      <a:r>
                        <a:rPr lang="en-GB" sz="2000" b="0" baseline="-250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n</a:t>
                      </a:r>
                    </a:p>
                  </a:txBody>
                  <a:tcPr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=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32A </a:t>
                      </a:r>
                      <a:r>
                        <a:rPr lang="en-GB" sz="1600" b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(next size up from 28.26A)</a:t>
                      </a:r>
                      <a:endParaRPr lang="en-GB" sz="1600" b="0" dirty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19050" y="1908175"/>
            <a:ext cx="914400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531813" algn="l"/>
                <a:tab pos="2609850" algn="r"/>
                <a:tab pos="31496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531813" algn="l"/>
                <a:tab pos="2609850" algn="r"/>
                <a:tab pos="31496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531813" algn="l"/>
                <a:tab pos="2609850" algn="r"/>
                <a:tab pos="31496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531813" algn="l"/>
                <a:tab pos="2609850" algn="r"/>
                <a:tab pos="31496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531813" algn="l"/>
                <a:tab pos="2609850" algn="r"/>
                <a:tab pos="31496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1813" algn="l"/>
                <a:tab pos="2609850" algn="r"/>
                <a:tab pos="31496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1813" algn="l"/>
                <a:tab pos="2609850" algn="r"/>
                <a:tab pos="31496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1813" algn="l"/>
                <a:tab pos="2609850" algn="r"/>
                <a:tab pos="31496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1813" algn="l"/>
                <a:tab pos="2609850" algn="r"/>
                <a:tab pos="31496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GB" altLang="en-US" sz="2200">
                <a:cs typeface="Times New Roman" pitchFamily="18" charset="0"/>
              </a:rPr>
              <a:t>C</a:t>
            </a:r>
            <a:r>
              <a:rPr lang="en-GB" altLang="en-US" sz="2200" baseline="-25000">
                <a:cs typeface="Times New Roman" pitchFamily="18" charset="0"/>
              </a:rPr>
              <a:t>a</a:t>
            </a:r>
            <a:r>
              <a:rPr lang="en-GB" altLang="en-US" sz="2200">
                <a:cs typeface="Times New Roman" pitchFamily="18" charset="0"/>
              </a:rPr>
              <a:t>	</a:t>
            </a:r>
            <a:r>
              <a:rPr lang="en-GB" altLang="en-US" sz="2200"/>
              <a:t>ambient temperature; the correction factor for 35</a:t>
            </a:r>
            <a:r>
              <a:rPr lang="en-GB" altLang="en-US" sz="2200">
                <a:sym typeface="Symbol" pitchFamily="18" charset="2"/>
              </a:rPr>
              <a:t></a:t>
            </a:r>
            <a:r>
              <a:rPr lang="en-GB" altLang="en-US" sz="2200"/>
              <a:t>C is </a:t>
            </a:r>
            <a:r>
              <a:rPr lang="en-GB" altLang="en-US" sz="2200">
                <a:solidFill>
                  <a:srgbClr val="FF0000"/>
                </a:solidFill>
              </a:rPr>
              <a:t>0.94</a:t>
            </a:r>
            <a:r>
              <a:rPr lang="en-GB" altLang="en-US" sz="2200"/>
              <a:t> from </a:t>
            </a:r>
            <a:r>
              <a:rPr lang="en-GB" altLang="en-US" sz="2200">
                <a:solidFill>
                  <a:srgbClr val="FF0000"/>
                </a:solidFill>
              </a:rPr>
              <a:t>Table</a:t>
            </a:r>
            <a:r>
              <a:rPr lang="en-GB" altLang="en-US" sz="2200"/>
              <a:t> </a:t>
            </a:r>
            <a:r>
              <a:rPr lang="en-GB" altLang="en-US" sz="2200">
                <a:solidFill>
                  <a:srgbClr val="FF0000"/>
                </a:solidFill>
              </a:rPr>
              <a:t>4B1</a:t>
            </a:r>
            <a:r>
              <a:rPr lang="en-GB" altLang="en-US" sz="2200"/>
              <a:t/>
            </a:r>
            <a:br>
              <a:rPr lang="en-GB" altLang="en-US" sz="2200"/>
            </a:br>
            <a:r>
              <a:rPr lang="en-GB" altLang="en-US" sz="2200"/>
              <a:t>	of Appendix 4</a:t>
            </a:r>
            <a:r>
              <a:rPr lang="en-GB" altLang="en-US" sz="2200">
                <a:cs typeface="Times New Roman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GB" altLang="en-US" sz="2200">
                <a:cs typeface="Times New Roman" pitchFamily="18" charset="0"/>
              </a:rPr>
              <a:t>C</a:t>
            </a:r>
            <a:r>
              <a:rPr lang="en-GB" altLang="en-US" sz="2200" baseline="-25000">
                <a:cs typeface="Times New Roman" pitchFamily="18" charset="0"/>
              </a:rPr>
              <a:t>c</a:t>
            </a:r>
            <a:r>
              <a:rPr lang="en-GB" altLang="en-US" sz="2200">
                <a:cs typeface="Times New Roman" pitchFamily="18" charset="0"/>
              </a:rPr>
              <a:t>	</a:t>
            </a:r>
            <a:r>
              <a:rPr lang="en-GB" altLang="en-US" sz="2200"/>
              <a:t>cable is installed above ground so C</a:t>
            </a:r>
            <a:r>
              <a:rPr lang="en-GB" altLang="en-US" sz="2200" baseline="-25000"/>
              <a:t>c</a:t>
            </a:r>
            <a:r>
              <a:rPr lang="en-GB" altLang="en-US" sz="2200"/>
              <a:t> = </a:t>
            </a:r>
            <a:r>
              <a:rPr lang="en-GB" altLang="en-US" sz="2200">
                <a:solidFill>
                  <a:srgbClr val="FF0000"/>
                </a:solidFill>
              </a:rPr>
              <a:t>1</a:t>
            </a:r>
            <a:r>
              <a:rPr lang="en-GB" altLang="en-US" sz="2200">
                <a:cs typeface="Times New Roman" pitchFamily="18" charset="0"/>
              </a:rPr>
              <a:t>.</a:t>
            </a:r>
            <a:endParaRPr lang="en-GB" altLang="en-US" sz="220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GB" altLang="en-US" sz="220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altLang="en-US" sz="2200" baseline="-2500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altLang="en-US" sz="22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altLang="en-US" sz="2200"/>
              <a:t>as the cable is installed above ground, this factor does not apply.</a:t>
            </a:r>
            <a:endParaRPr lang="en-GB" altLang="en-US" sz="220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GB" altLang="en-US" sz="220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altLang="en-US" sz="2200" baseline="-2500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GB" altLang="en-US" sz="22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altLang="en-US" sz="2200"/>
              <a:t> since protection is by a CB, the factor is </a:t>
            </a:r>
            <a:r>
              <a:rPr lang="en-GB" altLang="en-US" sz="2200">
                <a:solidFill>
                  <a:srgbClr val="FF0000"/>
                </a:solidFill>
              </a:rPr>
              <a:t>1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GB" altLang="en-US" sz="220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altLang="en-US" sz="2200" baseline="-2500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GB" altLang="en-US" sz="22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altLang="en-US" sz="2200"/>
              <a:t>the cable is grouped with one similar cable so we have a factor of </a:t>
            </a:r>
            <a:r>
              <a:rPr lang="en-GB" altLang="en-US" sz="2200">
                <a:solidFill>
                  <a:srgbClr val="FF0000"/>
                </a:solidFill>
              </a:rPr>
              <a:t>0.8</a:t>
            </a:r>
            <a:r>
              <a:rPr lang="en-GB" altLang="en-US" sz="2200"/>
              <a:t> from 	</a:t>
            </a:r>
            <a:r>
              <a:rPr lang="en-GB" altLang="en-US" sz="2200">
                <a:solidFill>
                  <a:srgbClr val="FF0000"/>
                </a:solidFill>
              </a:rPr>
              <a:t>Table</a:t>
            </a:r>
            <a:r>
              <a:rPr lang="en-GB" altLang="en-US" sz="2200"/>
              <a:t> </a:t>
            </a:r>
            <a:r>
              <a:rPr lang="en-GB" altLang="en-US" sz="2200">
                <a:solidFill>
                  <a:srgbClr val="FF0000"/>
                </a:solidFill>
              </a:rPr>
              <a:t>4C1 	</a:t>
            </a:r>
            <a:r>
              <a:rPr lang="en-GB" altLang="en-US" sz="2200"/>
              <a:t>of Appendix 4.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GB" altLang="en-US" sz="220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altLang="en-US" sz="22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altLang="en-US" sz="22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altLang="en-US" sz="2200"/>
              <a:t>thermal insulation is in contact with one side of the cable and therefore </a:t>
            </a:r>
            <a:br>
              <a:rPr lang="en-GB" altLang="en-US" sz="2200"/>
            </a:br>
            <a:r>
              <a:rPr lang="en-GB" altLang="en-US" sz="2200"/>
              <a:t>	current carrying capacities are tabulated in </a:t>
            </a:r>
            <a:r>
              <a:rPr lang="en-GB" altLang="en-US" sz="2200">
                <a:solidFill>
                  <a:srgbClr val="FF0000"/>
                </a:solidFill>
              </a:rPr>
              <a:t>Appendix 4</a:t>
            </a:r>
            <a:r>
              <a:rPr lang="en-GB" altLang="en-US" sz="2200"/>
              <a:t>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GB" altLang="en-US" sz="220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altLang="en-US" sz="2200" baseline="-2500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altLang="en-US" sz="22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altLang="en-US" sz="2200"/>
              <a:t>as the cable is installed above ground, this factor does not apply.</a:t>
            </a:r>
            <a:endParaRPr lang="en-GB" altLang="en-US" sz="2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-36513" y="276225"/>
            <a:ext cx="9540876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Cable </a:t>
            </a:r>
            <a:r>
              <a:rPr lang="en-GB" dirty="0" smtClean="0">
                <a:latin typeface="+mn-lt"/>
              </a:rPr>
              <a:t>selection</a:t>
            </a:r>
            <a:endParaRPr lang="en-GB" dirty="0">
              <a:latin typeface="+mn-lt"/>
            </a:endParaRPr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0" y="107156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2644775"/>
          <a:ext cx="9144000" cy="792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48"/>
                <a:gridCol w="3714776"/>
                <a:gridCol w="428628"/>
                <a:gridCol w="2286016"/>
                <a:gridCol w="2000232"/>
              </a:tblGrid>
              <a:tr h="396082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u="sng" dirty="0" smtClean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688" marB="456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Cable rating, </a:t>
                      </a:r>
                      <a:r>
                        <a:rPr lang="en-GB" sz="2000" b="0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I</a:t>
                      </a:r>
                      <a:r>
                        <a:rPr lang="en-GB" sz="2000" b="0" baseline="-25000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z</a:t>
                      </a:r>
                      <a:endParaRPr lang="en-GB" sz="2000" b="0" baseline="-25000" dirty="0" smtClean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688" marB="456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=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688" marB="456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32</a:t>
                      </a:r>
                      <a:endParaRPr lang="en-GB" sz="2000" b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688" marB="456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000" b="0" dirty="0"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688" marB="456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8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(0.94 x 1 x 1 x 0.8)</a:t>
                      </a:r>
                      <a:endParaRPr lang="en-GB" sz="2000" b="0" baseline="0" dirty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688" marB="456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000" b="0" dirty="0"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688" marB="456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3573463"/>
          <a:ext cx="9144000" cy="395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48"/>
                <a:gridCol w="3714776"/>
                <a:gridCol w="428628"/>
                <a:gridCol w="4286248"/>
              </a:tblGrid>
              <a:tr h="3952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u="sng" dirty="0" smtClean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526" marB="455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0" baseline="-25000" dirty="0" smtClean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526" marB="455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=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526" marB="455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42.6A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526" marB="455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8575" y="457835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The installation method is from Table 4A2 Reference Method 100.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8575" y="5229225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From </a:t>
            </a:r>
            <a:r>
              <a:rPr lang="en-GB" altLang="en-US" sz="2400">
                <a:solidFill>
                  <a:srgbClr val="FF0000"/>
                </a:solidFill>
              </a:rPr>
              <a:t>Column 2</a:t>
            </a:r>
            <a:r>
              <a:rPr lang="en-GB" altLang="en-US" sz="2400"/>
              <a:t> of </a:t>
            </a:r>
            <a:r>
              <a:rPr lang="en-GB" altLang="en-US" sz="2400">
                <a:solidFill>
                  <a:srgbClr val="FF0000"/>
                </a:solidFill>
              </a:rPr>
              <a:t>Table 4D5 </a:t>
            </a:r>
            <a:r>
              <a:rPr lang="en-GB" altLang="en-US" sz="2400"/>
              <a:t>a </a:t>
            </a:r>
            <a:r>
              <a:rPr lang="en-GB" altLang="en-US" sz="2400" b="1">
                <a:solidFill>
                  <a:srgbClr val="FF0000"/>
                </a:solidFill>
              </a:rPr>
              <a:t>10mm</a:t>
            </a:r>
            <a:r>
              <a:rPr lang="en-GB" altLang="en-US" sz="2400" b="1" baseline="30000">
                <a:solidFill>
                  <a:srgbClr val="FF0000"/>
                </a:solidFill>
              </a:rPr>
              <a:t>2</a:t>
            </a:r>
            <a:r>
              <a:rPr lang="en-GB" altLang="en-US" sz="2400"/>
              <a:t> cable, having a rating (I</a:t>
            </a:r>
            <a:r>
              <a:rPr lang="en-GB" altLang="en-US" sz="2400" baseline="-25000"/>
              <a:t>t</a:t>
            </a:r>
            <a:r>
              <a:rPr lang="en-GB" altLang="en-US" sz="2400"/>
              <a:t>) of </a:t>
            </a:r>
            <a:r>
              <a:rPr lang="en-GB" altLang="en-US" sz="2400">
                <a:solidFill>
                  <a:srgbClr val="FF0000"/>
                </a:solidFill>
              </a:rPr>
              <a:t>45 amperes</a:t>
            </a:r>
            <a:r>
              <a:rPr lang="en-GB" altLang="en-US" sz="2400"/>
              <a:t>, is required to carry this current.</a:t>
            </a:r>
          </a:p>
        </p:txBody>
      </p:sp>
      <p:sp>
        <p:nvSpPr>
          <p:cNvPr id="13" name="Rectangle 12"/>
          <p:cNvSpPr>
            <a:spLocks noGrp="1" noChangeArrowheads="1"/>
          </p:cNvSpPr>
          <p:nvPr/>
        </p:nvSpPr>
        <p:spPr bwMode="auto">
          <a:xfrm>
            <a:off x="-36513" y="276225"/>
            <a:ext cx="9540876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Cable </a:t>
            </a:r>
            <a:r>
              <a:rPr lang="en-GB" dirty="0" smtClean="0">
                <a:latin typeface="+mn-lt"/>
              </a:rPr>
              <a:t>selection</a:t>
            </a:r>
            <a:endParaRPr lang="en-GB" dirty="0">
              <a:latin typeface="+mn-lt"/>
            </a:endParaRPr>
          </a:p>
        </p:txBody>
      </p:sp>
      <p:sp>
        <p:nvSpPr>
          <p:cNvPr id="17427" name="Line 9"/>
          <p:cNvSpPr>
            <a:spLocks noChangeShapeType="1"/>
          </p:cNvSpPr>
          <p:nvPr/>
        </p:nvSpPr>
        <p:spPr bwMode="auto">
          <a:xfrm>
            <a:off x="0" y="107156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-14288" y="1628775"/>
          <a:ext cx="9144001" cy="792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48"/>
                <a:gridCol w="3714776"/>
                <a:gridCol w="428628"/>
                <a:gridCol w="2286016"/>
                <a:gridCol w="2000232"/>
              </a:tblGrid>
              <a:tr h="396082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u="sng" dirty="0" smtClean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688" marB="456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Cable rating, </a:t>
                      </a:r>
                      <a:r>
                        <a:rPr lang="en-GB" sz="2000" b="0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I</a:t>
                      </a:r>
                      <a:r>
                        <a:rPr lang="en-GB" sz="2000" b="0" baseline="-25000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z</a:t>
                      </a:r>
                      <a:endParaRPr lang="en-GB" sz="2000" b="0" baseline="-25000" dirty="0" smtClean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688" marB="456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=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688" marB="456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I</a:t>
                      </a:r>
                      <a:r>
                        <a:rPr lang="en-GB" sz="2000" b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n</a:t>
                      </a:r>
                      <a:endParaRPr lang="en-GB" sz="2000" b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688" marB="456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000" b="0" dirty="0"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688" marB="456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8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(C</a:t>
                      </a:r>
                      <a:r>
                        <a:rPr lang="en-GB" sz="2000" b="0" baseline="-250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a</a:t>
                      </a:r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 x C</a:t>
                      </a:r>
                      <a:r>
                        <a:rPr lang="en-GB" sz="2000" b="0" baseline="-250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c</a:t>
                      </a:r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 x </a:t>
                      </a:r>
                      <a:r>
                        <a:rPr lang="en-GB" sz="2000" b="0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C</a:t>
                      </a:r>
                      <a:r>
                        <a:rPr lang="en-GB" sz="2000" b="0" baseline="-25000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f</a:t>
                      </a:r>
                      <a:r>
                        <a:rPr lang="en-GB" sz="2000" b="0" baseline="-250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 </a:t>
                      </a:r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x C</a:t>
                      </a:r>
                      <a:r>
                        <a:rPr lang="en-GB" sz="2000" b="0" baseline="-250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g</a:t>
                      </a:r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)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688" marB="456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000" b="0" dirty="0"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688" marB="456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0" y="2276475"/>
            <a:ext cx="914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From </a:t>
            </a:r>
            <a:r>
              <a:rPr lang="en-GB" altLang="en-US" sz="2400">
                <a:solidFill>
                  <a:srgbClr val="FF0000"/>
                </a:solidFill>
              </a:rPr>
              <a:t>Table 4D5 Column 8 </a:t>
            </a:r>
            <a:r>
              <a:rPr lang="en-GB" altLang="en-US" sz="2400"/>
              <a:t>the volt drop per ampere metre for a </a:t>
            </a:r>
            <a:r>
              <a:rPr lang="en-GB" altLang="en-US" sz="2400">
                <a:solidFill>
                  <a:srgbClr val="FF0000"/>
                </a:solidFill>
              </a:rPr>
              <a:t>10mm</a:t>
            </a:r>
            <a:r>
              <a:rPr lang="en-GB" altLang="en-US" sz="2400" baseline="30000">
                <a:solidFill>
                  <a:srgbClr val="FF0000"/>
                </a:solidFill>
              </a:rPr>
              <a:t>2</a:t>
            </a:r>
            <a:r>
              <a:rPr lang="en-GB" altLang="en-US" sz="2400"/>
              <a:t> cable is </a:t>
            </a:r>
            <a:r>
              <a:rPr lang="en-GB" altLang="en-US" sz="2400">
                <a:solidFill>
                  <a:srgbClr val="FF0000"/>
                </a:solidFill>
              </a:rPr>
              <a:t>4.4mV</a:t>
            </a:r>
            <a:r>
              <a:rPr lang="en-GB" altLang="en-US" sz="2400"/>
              <a:t>. Therefore, the volt drop for this cable length and load is equal to: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2700" y="1306513"/>
            <a:ext cx="9144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Now test for volt drop. The maximum permissible volt drop is 5% of the nominal supply voltage.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-20638" y="3940175"/>
          <a:ext cx="9144001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24"/>
                <a:gridCol w="428628"/>
                <a:gridCol w="4286248"/>
              </a:tblGrid>
              <a:tr h="39687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u="none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Voltage drop</a:t>
                      </a:r>
                    </a:p>
                  </a:txBody>
                  <a:tcPr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=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4.4 x 10</a:t>
                      </a:r>
                      <a:r>
                        <a:rPr lang="en-GB" sz="2000" b="0" baseline="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-3</a:t>
                      </a:r>
                      <a:r>
                        <a:rPr lang="en-GB" sz="2000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 x 28.26</a:t>
                      </a:r>
                      <a:r>
                        <a:rPr lang="en-GB" sz="2000" b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 x 18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-12700" y="4508500"/>
          <a:ext cx="9144000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24"/>
                <a:gridCol w="428628"/>
                <a:gridCol w="4286248"/>
              </a:tblGrid>
              <a:tr h="39687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0" u="none" dirty="0" smtClean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=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2.24V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5875" y="5157788"/>
            <a:ext cx="9144000" cy="1568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>
                <a:cs typeface="+mn-cs"/>
              </a:rPr>
              <a:t>Since this is less than the maximum permissible value of </a:t>
            </a:r>
            <a:r>
              <a:rPr lang="en-GB" sz="2400" dirty="0">
                <a:solidFill>
                  <a:srgbClr val="FF0000"/>
                </a:solidFill>
                <a:cs typeface="+mn-cs"/>
              </a:rPr>
              <a:t>11.5 volts</a:t>
            </a:r>
            <a:r>
              <a:rPr lang="en-GB" sz="2400" dirty="0">
                <a:solidFill>
                  <a:schemeClr val="accent4"/>
                </a:solidFill>
                <a:cs typeface="+mn-cs"/>
              </a:rPr>
              <a:t>,</a:t>
            </a:r>
            <a:r>
              <a:rPr lang="en-GB" sz="2400" dirty="0">
                <a:solidFill>
                  <a:srgbClr val="FF0000"/>
                </a:solidFill>
                <a:cs typeface="+mn-cs"/>
              </a:rPr>
              <a:t> </a:t>
            </a:r>
            <a:r>
              <a:rPr lang="en-GB" sz="2400" dirty="0">
                <a:cs typeface="+mn-cs"/>
              </a:rPr>
              <a:t>a </a:t>
            </a:r>
            <a:r>
              <a:rPr lang="en-GB" sz="2400" dirty="0">
                <a:solidFill>
                  <a:srgbClr val="FF0000"/>
                </a:solidFill>
                <a:cs typeface="+mn-cs"/>
              </a:rPr>
              <a:t>10mm</a:t>
            </a:r>
            <a:r>
              <a:rPr lang="en-GB" sz="2400" baseline="30000" dirty="0">
                <a:solidFill>
                  <a:srgbClr val="FF0000"/>
                </a:solidFill>
                <a:cs typeface="+mn-cs"/>
              </a:rPr>
              <a:t>2</a:t>
            </a:r>
            <a:r>
              <a:rPr lang="en-GB" sz="2400" dirty="0">
                <a:solidFill>
                  <a:srgbClr val="FF0000"/>
                </a:solidFill>
                <a:cs typeface="+mn-cs"/>
              </a:rPr>
              <a:t> </a:t>
            </a:r>
            <a:r>
              <a:rPr lang="en-GB" sz="2400" dirty="0">
                <a:cs typeface="+mn-cs"/>
              </a:rPr>
              <a:t>cable satisfies the current carrying capacity and voltage drop requirements, and is therefore the chosen cable when circuit breaker type B protection is used.</a:t>
            </a:r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 bwMode="auto">
          <a:xfrm>
            <a:off x="-36513" y="276225"/>
            <a:ext cx="9540876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Cable </a:t>
            </a:r>
            <a:r>
              <a:rPr lang="en-GB" dirty="0" smtClean="0">
                <a:latin typeface="+mn-lt"/>
              </a:rPr>
              <a:t>selection</a:t>
            </a:r>
            <a:endParaRPr lang="en-GB" dirty="0">
              <a:latin typeface="+mn-lt"/>
            </a:endParaRPr>
          </a:p>
        </p:txBody>
      </p:sp>
      <p:sp>
        <p:nvSpPr>
          <p:cNvPr id="18446" name="Line 9"/>
          <p:cNvSpPr>
            <a:spLocks noChangeShapeType="1"/>
          </p:cNvSpPr>
          <p:nvPr/>
        </p:nvSpPr>
        <p:spPr bwMode="auto">
          <a:xfrm>
            <a:off x="0" y="107156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3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b="1" smtClean="0">
                <a:solidFill>
                  <a:schemeClr val="bg1"/>
                </a:solidFill>
              </a:rPr>
              <a:t>The End</a:t>
            </a:r>
          </a:p>
          <a:p>
            <a:pPr eaLnBrk="1" hangingPunct="1"/>
            <a:endParaRPr lang="en-GB" altLang="en-US" sz="4400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CC0000"/>
                </a:solidFill>
              </a:rPr>
              <a:t>Unit 203: Electrical installations technology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628775"/>
            <a:ext cx="9144000" cy="48625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2800" dirty="0">
                <a:cs typeface="+mn-cs"/>
              </a:rPr>
              <a:t>The size of a cable to be used for an installation depends upon:</a:t>
            </a:r>
          </a:p>
          <a:p>
            <a:pPr marL="531813" indent="-531813" hangingPunct="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800" dirty="0">
                <a:cs typeface="+mn-cs"/>
              </a:rPr>
              <a:t>the current rating of a cable under defined installation conditions</a:t>
            </a:r>
          </a:p>
          <a:p>
            <a:pPr marL="531813" indent="-531813" hangingPunct="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800" dirty="0">
                <a:cs typeface="+mn-cs"/>
              </a:rPr>
              <a:t>the maximum permitted drop in voltage, as defined by BS7671 </a:t>
            </a:r>
            <a:r>
              <a:rPr lang="en-GB" sz="2800" dirty="0">
                <a:cs typeface="+mn-cs"/>
              </a:rPr>
              <a:t>Section</a:t>
            </a:r>
            <a:r>
              <a:rPr lang="en-GB" sz="2800" dirty="0">
                <a:cs typeface="+mn-cs"/>
              </a:rPr>
              <a:t> </a:t>
            </a:r>
            <a:r>
              <a:rPr lang="en-GB" sz="2800" dirty="0">
                <a:cs typeface="+mn-cs"/>
              </a:rPr>
              <a:t>525 with values in Appendix 4, section 6.4</a:t>
            </a:r>
            <a:endParaRPr lang="en-GB" sz="2800" dirty="0">
              <a:cs typeface="+mn-cs"/>
            </a:endParaRPr>
          </a:p>
          <a:p>
            <a:pPr marL="531813" indent="-531813" hangingPunct="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800" dirty="0">
                <a:cs typeface="+mn-cs"/>
              </a:rPr>
              <a:t>satisfying earth fault loop impedance requirements specified in BS7671 Regulation Tables 41.2, 41.3 and 41.4.</a:t>
            </a: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-36513" y="276225"/>
            <a:ext cx="9540876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Cable </a:t>
            </a:r>
            <a:r>
              <a:rPr lang="en-GB" dirty="0" smtClean="0">
                <a:latin typeface="+mn-lt"/>
              </a:rPr>
              <a:t>selection</a:t>
            </a:r>
            <a:endParaRPr lang="en-GB" dirty="0">
              <a:latin typeface="+mn-lt"/>
            </a:endParaRPr>
          </a:p>
        </p:txBody>
      </p:sp>
      <p:sp>
        <p:nvSpPr>
          <p:cNvPr id="5124" name="Line 9"/>
          <p:cNvSpPr>
            <a:spLocks noChangeShapeType="1"/>
          </p:cNvSpPr>
          <p:nvPr/>
        </p:nvSpPr>
        <p:spPr bwMode="auto">
          <a:xfrm>
            <a:off x="0" y="107156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0" y="1168400"/>
            <a:ext cx="9144000" cy="56626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2600" dirty="0">
                <a:cs typeface="+mn-cs"/>
              </a:rPr>
              <a:t>The factors which influence the current rating are the:</a:t>
            </a:r>
          </a:p>
          <a:p>
            <a:pPr marL="531813" indent="-531813" hangingPunct="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600" dirty="0">
                <a:cs typeface="+mn-cs"/>
              </a:rPr>
              <a:t>design current, </a:t>
            </a:r>
            <a:r>
              <a:rPr lang="en-GB" sz="2600" dirty="0" err="1">
                <a:cs typeface="+mn-cs"/>
              </a:rPr>
              <a:t>I</a:t>
            </a:r>
            <a:r>
              <a:rPr lang="en-GB" sz="2600" baseline="-25000" dirty="0" err="1">
                <a:cs typeface="+mn-cs"/>
              </a:rPr>
              <a:t>b</a:t>
            </a:r>
            <a:r>
              <a:rPr lang="en-GB" sz="2600" dirty="0">
                <a:cs typeface="+mn-cs"/>
              </a:rPr>
              <a:t> – the cable must carry the full load current</a:t>
            </a:r>
          </a:p>
          <a:p>
            <a:pPr marL="531813" indent="-531813" hangingPunct="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600" dirty="0">
                <a:cs typeface="+mn-cs"/>
              </a:rPr>
              <a:t>type of cable – PVC, MIMS, copper conductors or aluminium conductors</a:t>
            </a:r>
          </a:p>
          <a:p>
            <a:pPr marL="531813" indent="-531813" hangingPunct="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600" dirty="0">
                <a:cs typeface="+mn-cs"/>
              </a:rPr>
              <a:t>installed conditions – </a:t>
            </a:r>
            <a:r>
              <a:rPr lang="en-GB" sz="2600" dirty="0" err="1">
                <a:cs typeface="+mn-cs"/>
              </a:rPr>
              <a:t>eg</a:t>
            </a:r>
            <a:r>
              <a:rPr lang="en-GB" sz="2600" dirty="0">
                <a:cs typeface="+mn-cs"/>
              </a:rPr>
              <a:t> clipped to the surface or installed with other cables in trunking</a:t>
            </a:r>
          </a:p>
          <a:p>
            <a:pPr marL="531813" indent="-531813" hangingPunct="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600" dirty="0">
                <a:cs typeface="+mn-cs"/>
              </a:rPr>
              <a:t>surrounding temperature – cable resistance increases as temperature increases and insulation may melt if the temperature is too high</a:t>
            </a:r>
          </a:p>
          <a:p>
            <a:pPr marL="531813" indent="-531813" hangingPunct="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600" dirty="0">
                <a:cs typeface="+mn-cs"/>
              </a:rPr>
              <a:t>type and size of protection – for how long will the cable have to carry fault current?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-36513" y="276225"/>
            <a:ext cx="9540876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Cable </a:t>
            </a:r>
            <a:r>
              <a:rPr lang="en-GB" dirty="0" smtClean="0">
                <a:latin typeface="+mn-lt"/>
              </a:rPr>
              <a:t>selection</a:t>
            </a:r>
            <a:endParaRPr lang="en-GB" dirty="0">
              <a:latin typeface="+mn-lt"/>
            </a:endParaRPr>
          </a:p>
        </p:txBody>
      </p:sp>
      <p:sp>
        <p:nvSpPr>
          <p:cNvPr id="6148" name="Line 9"/>
          <p:cNvSpPr>
            <a:spLocks noChangeShapeType="1"/>
          </p:cNvSpPr>
          <p:nvPr/>
        </p:nvSpPr>
        <p:spPr bwMode="auto">
          <a:xfrm>
            <a:off x="0" y="107156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1243013"/>
            <a:ext cx="9144000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b="1"/>
              <a:t>Current carrying capacity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In order to comply with BS 7671, the following relationship must be complied with: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245745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FF0000"/>
                </a:solidFill>
              </a:rPr>
              <a:t>I</a:t>
            </a:r>
            <a:r>
              <a:rPr lang="en-GB" altLang="en-US" sz="2400" b="1" baseline="-25000">
                <a:solidFill>
                  <a:srgbClr val="FF0000"/>
                </a:solidFill>
              </a:rPr>
              <a:t>b</a:t>
            </a:r>
            <a:r>
              <a:rPr lang="en-GB" altLang="en-US" sz="2400" b="1">
                <a:solidFill>
                  <a:srgbClr val="FF0000"/>
                </a:solidFill>
              </a:rPr>
              <a:t> ≤ I</a:t>
            </a:r>
            <a:r>
              <a:rPr lang="en-GB" altLang="en-US" sz="2400" b="1" baseline="-25000">
                <a:solidFill>
                  <a:srgbClr val="FF0000"/>
                </a:solidFill>
              </a:rPr>
              <a:t>n</a:t>
            </a:r>
            <a:r>
              <a:rPr lang="en-GB" altLang="en-US" sz="2400" b="1">
                <a:solidFill>
                  <a:srgbClr val="FF0000"/>
                </a:solidFill>
              </a:rPr>
              <a:t> ≤ I</a:t>
            </a:r>
            <a:r>
              <a:rPr lang="en-GB" altLang="en-US" sz="2400" b="1" baseline="-2500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3100388"/>
            <a:ext cx="9144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1433513" algn="l"/>
                <a:tab pos="1787525" algn="l"/>
                <a:tab pos="2155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1433513" algn="l"/>
                <a:tab pos="1787525" algn="l"/>
                <a:tab pos="2155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1433513" algn="l"/>
                <a:tab pos="1787525" algn="l"/>
                <a:tab pos="2155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1433513" algn="l"/>
                <a:tab pos="1787525" algn="l"/>
                <a:tab pos="2155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1433513" algn="l"/>
                <a:tab pos="1787525" algn="l"/>
                <a:tab pos="2155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3513" algn="l"/>
                <a:tab pos="1787525" algn="l"/>
                <a:tab pos="2155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3513" algn="l"/>
                <a:tab pos="1787525" algn="l"/>
                <a:tab pos="2155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3513" algn="l"/>
                <a:tab pos="1787525" algn="l"/>
                <a:tab pos="2155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3513" algn="l"/>
                <a:tab pos="1787525" algn="l"/>
                <a:tab pos="2155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where:	I</a:t>
            </a:r>
            <a:r>
              <a:rPr lang="en-GB" altLang="en-US" sz="2400" baseline="-25000"/>
              <a:t>b</a:t>
            </a:r>
            <a:r>
              <a:rPr lang="en-GB" altLang="en-US" sz="2400"/>
              <a:t>	=	design current of circuit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	I</a:t>
            </a:r>
            <a:r>
              <a:rPr lang="en-GB" altLang="en-US" sz="2400" baseline="-25000"/>
              <a:t>n</a:t>
            </a:r>
            <a:r>
              <a:rPr lang="en-GB" altLang="en-US" sz="2400"/>
              <a:t>	=	rated current or current setting of protective</a:t>
            </a:r>
            <a:br>
              <a:rPr lang="en-GB" altLang="en-US" sz="2400"/>
            </a:br>
            <a:r>
              <a:rPr lang="en-GB" altLang="en-US" sz="2400"/>
              <a:t>			device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	I</a:t>
            </a:r>
            <a:r>
              <a:rPr lang="en-GB" altLang="en-US" sz="2400" baseline="-25000"/>
              <a:t>z</a:t>
            </a:r>
            <a:r>
              <a:rPr lang="en-GB" altLang="en-US" sz="2400"/>
              <a:t>	=	current carrying capacity of a cable for</a:t>
            </a:r>
            <a:br>
              <a:rPr lang="en-GB" altLang="en-US" sz="2400"/>
            </a:br>
            <a:r>
              <a:rPr lang="en-GB" altLang="en-US" sz="2400"/>
              <a:t>			continuous service under the particular installation</a:t>
            </a:r>
            <a:br>
              <a:rPr lang="en-GB" altLang="en-US" sz="2400"/>
            </a:br>
            <a:r>
              <a:rPr lang="en-GB" altLang="en-US" sz="2400"/>
              <a:t>			conditions concerned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5529263"/>
            <a:ext cx="914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1433513" algn="l"/>
                <a:tab pos="1787525" algn="l"/>
                <a:tab pos="2155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1433513" algn="l"/>
                <a:tab pos="1787525" algn="l"/>
                <a:tab pos="2155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1433513" algn="l"/>
                <a:tab pos="1787525" algn="l"/>
                <a:tab pos="2155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1433513" algn="l"/>
                <a:tab pos="1787525" algn="l"/>
                <a:tab pos="2155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1433513" algn="l"/>
                <a:tab pos="1787525" algn="l"/>
                <a:tab pos="2155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3513" algn="l"/>
                <a:tab pos="1787525" algn="l"/>
                <a:tab pos="2155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3513" algn="l"/>
                <a:tab pos="1787525" algn="l"/>
                <a:tab pos="2155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3513" algn="l"/>
                <a:tab pos="1787525" algn="l"/>
                <a:tab pos="2155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3513" algn="l"/>
                <a:tab pos="1787525" algn="l"/>
                <a:tab pos="2155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and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5529263"/>
            <a:ext cx="914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FF0000"/>
                </a:solidFill>
              </a:rPr>
              <a:t>I</a:t>
            </a:r>
            <a:r>
              <a:rPr lang="en-GB" altLang="en-US" sz="2400" b="1" baseline="-25000">
                <a:solidFill>
                  <a:srgbClr val="FF0000"/>
                </a:solidFill>
              </a:rPr>
              <a:t>t</a:t>
            </a:r>
            <a:r>
              <a:rPr lang="en-GB" altLang="en-US" sz="2400" b="1">
                <a:solidFill>
                  <a:srgbClr val="FF0000"/>
                </a:solidFill>
              </a:rPr>
              <a:t> ≥ I</a:t>
            </a:r>
            <a:r>
              <a:rPr lang="en-GB" altLang="en-US" sz="2400" b="1" baseline="-2500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0" y="61722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1433513" algn="l"/>
                <a:tab pos="1787525" algn="l"/>
                <a:tab pos="2155825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1433513" algn="l"/>
                <a:tab pos="1787525" algn="l"/>
                <a:tab pos="2155825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1433513" algn="l"/>
                <a:tab pos="1787525" algn="l"/>
                <a:tab pos="215582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1433513" algn="l"/>
                <a:tab pos="1787525" algn="l"/>
                <a:tab pos="2155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1433513" algn="l"/>
                <a:tab pos="1787525" algn="l"/>
                <a:tab pos="2155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3513" algn="l"/>
                <a:tab pos="1787525" algn="l"/>
                <a:tab pos="2155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3513" algn="l"/>
                <a:tab pos="1787525" algn="l"/>
                <a:tab pos="2155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3513" algn="l"/>
                <a:tab pos="1787525" algn="l"/>
                <a:tab pos="2155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3513" algn="l"/>
                <a:tab pos="1787525" algn="l"/>
                <a:tab pos="215582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where:	I</a:t>
            </a:r>
            <a:r>
              <a:rPr lang="en-GB" altLang="en-US" sz="2400" baseline="-25000"/>
              <a:t>t</a:t>
            </a:r>
            <a:r>
              <a:rPr lang="en-GB" altLang="en-US" sz="2400"/>
              <a:t>	=	tabulated current carrying capacity of a cable.</a:t>
            </a:r>
          </a:p>
        </p:txBody>
      </p:sp>
      <p:sp>
        <p:nvSpPr>
          <p:cNvPr id="10" name="Rectangle 9"/>
          <p:cNvSpPr>
            <a:spLocks noGrp="1" noChangeArrowheads="1"/>
          </p:cNvSpPr>
          <p:nvPr/>
        </p:nvSpPr>
        <p:spPr bwMode="auto">
          <a:xfrm>
            <a:off x="-36513" y="276225"/>
            <a:ext cx="9540876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Cable </a:t>
            </a:r>
            <a:r>
              <a:rPr lang="en-GB" dirty="0" smtClean="0">
                <a:latin typeface="+mn-lt"/>
              </a:rPr>
              <a:t>selection</a:t>
            </a:r>
            <a:endParaRPr lang="en-GB" dirty="0">
              <a:latin typeface="+mn-lt"/>
            </a:endParaRPr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0" y="107156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9525" y="1196975"/>
            <a:ext cx="9144000" cy="56626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2600" dirty="0">
                <a:cs typeface="+mn-cs"/>
              </a:rPr>
              <a:t>Steps to be taken when determining the cable size.</a:t>
            </a: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600" dirty="0">
                <a:cs typeface="+mn-cs"/>
              </a:rPr>
              <a:t>Determine the design current  (</a:t>
            </a:r>
            <a:r>
              <a:rPr lang="en-GB" sz="2600" dirty="0" err="1">
                <a:cs typeface="+mn-cs"/>
              </a:rPr>
              <a:t>I</a:t>
            </a:r>
            <a:r>
              <a:rPr lang="en-GB" sz="2600" baseline="-25000" dirty="0" err="1">
                <a:cs typeface="+mn-cs"/>
              </a:rPr>
              <a:t>b</a:t>
            </a:r>
            <a:r>
              <a:rPr lang="en-GB" sz="2600" dirty="0">
                <a:cs typeface="+mn-cs"/>
              </a:rPr>
              <a:t>) of the circuit. This should be the value after applying any applicable factors for diversity.</a:t>
            </a: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600" dirty="0">
                <a:cs typeface="+mn-cs"/>
              </a:rPr>
              <a:t>Select the type and current rating of the protective device, which must be equal to or larger than the design </a:t>
            </a:r>
            <a:r>
              <a:rPr lang="en-GB" sz="2600" dirty="0">
                <a:cs typeface="+mn-cs"/>
              </a:rPr>
              <a:t>current (I</a:t>
            </a:r>
            <a:r>
              <a:rPr lang="en-GB" sz="2600" baseline="-25000" dirty="0">
                <a:cs typeface="+mn-cs"/>
              </a:rPr>
              <a:t>n</a:t>
            </a:r>
            <a:r>
              <a:rPr lang="en-GB" sz="2600" dirty="0">
                <a:cs typeface="+mn-cs"/>
              </a:rPr>
              <a:t>).</a:t>
            </a:r>
            <a:endParaRPr lang="en-GB" sz="2600" dirty="0">
              <a:cs typeface="+mn-cs"/>
            </a:endParaRP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600" dirty="0">
                <a:cs typeface="+mn-cs"/>
              </a:rPr>
              <a:t>Determine the various correction factors applicable and apply them to the protective rating.</a:t>
            </a: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600" dirty="0">
                <a:cs typeface="+mn-cs"/>
              </a:rPr>
              <a:t>Determine the installation method to be used.</a:t>
            </a: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600" dirty="0">
                <a:cs typeface="+mn-cs"/>
              </a:rPr>
              <a:t>Select the cable from the current carrying capacity tables in Appendix 4 of BS 7671.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-36513" y="276225"/>
            <a:ext cx="9540876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Cable </a:t>
            </a:r>
            <a:r>
              <a:rPr lang="en-GB" dirty="0" smtClean="0">
                <a:latin typeface="+mn-lt"/>
              </a:rPr>
              <a:t>selection</a:t>
            </a:r>
            <a:endParaRPr lang="en-GB" dirty="0">
              <a:latin typeface="+mn-lt"/>
            </a:endParaRPr>
          </a:p>
        </p:txBody>
      </p:sp>
      <p:sp>
        <p:nvSpPr>
          <p:cNvPr id="8196" name="Line 9"/>
          <p:cNvSpPr>
            <a:spLocks noChangeShapeType="1"/>
          </p:cNvSpPr>
          <p:nvPr/>
        </p:nvSpPr>
        <p:spPr bwMode="auto">
          <a:xfrm>
            <a:off x="0" y="107156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-26988" y="1244600"/>
            <a:ext cx="9144001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GB" altLang="en-US" sz="2400"/>
              <a:t>A number of correction factors are available to take into account various installation conditions. These are as follows: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36513" y="2074863"/>
            <a:ext cx="9144001" cy="461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531813" algn="l"/>
                <a:tab pos="2609850" algn="r"/>
                <a:tab pos="31496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531813" algn="l"/>
                <a:tab pos="2609850" algn="r"/>
                <a:tab pos="31496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531813" algn="l"/>
                <a:tab pos="2609850" algn="r"/>
                <a:tab pos="31496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531813" algn="l"/>
                <a:tab pos="2609850" algn="r"/>
                <a:tab pos="31496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531813" algn="l"/>
                <a:tab pos="2609850" algn="r"/>
                <a:tab pos="31496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1813" algn="l"/>
                <a:tab pos="2609850" algn="r"/>
                <a:tab pos="31496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1813" algn="l"/>
                <a:tab pos="2609850" algn="r"/>
                <a:tab pos="31496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1813" algn="l"/>
                <a:tab pos="2609850" algn="r"/>
                <a:tab pos="31496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1813" algn="l"/>
                <a:tab pos="2609850" algn="r"/>
                <a:tab pos="31496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GB" altLang="en-US" sz="2400">
                <a:cs typeface="Times New Roman" pitchFamily="18" charset="0"/>
              </a:rPr>
              <a:t>C</a:t>
            </a:r>
            <a:r>
              <a:rPr lang="en-GB" altLang="en-US" sz="2400" baseline="-25000">
                <a:cs typeface="Times New Roman" pitchFamily="18" charset="0"/>
              </a:rPr>
              <a:t>a</a:t>
            </a:r>
            <a:r>
              <a:rPr lang="en-GB" altLang="en-US" sz="2400">
                <a:cs typeface="Times New Roman" pitchFamily="18" charset="0"/>
              </a:rPr>
              <a:t>	ambient or surrounding temperature correction factor which</a:t>
            </a:r>
            <a:br>
              <a:rPr lang="en-GB" altLang="en-US" sz="2400">
                <a:cs typeface="Times New Roman" pitchFamily="18" charset="0"/>
              </a:rPr>
            </a:br>
            <a:r>
              <a:rPr lang="en-GB" altLang="en-US" sz="2400">
                <a:cs typeface="Times New Roman" pitchFamily="18" charset="0"/>
              </a:rPr>
              <a:t>	is given in </a:t>
            </a:r>
            <a:r>
              <a:rPr lang="en-GB" altLang="en-US" sz="2400">
                <a:solidFill>
                  <a:srgbClr val="FF0000"/>
                </a:solidFill>
                <a:cs typeface="Times New Roman" pitchFamily="18" charset="0"/>
              </a:rPr>
              <a:t>Tables 4B1</a:t>
            </a:r>
            <a:r>
              <a:rPr lang="en-GB" altLang="en-US" sz="2400">
                <a:cs typeface="Times New Roman" pitchFamily="18" charset="0"/>
              </a:rPr>
              <a:t> and </a:t>
            </a:r>
            <a:r>
              <a:rPr lang="en-GB" altLang="en-US" sz="2400">
                <a:solidFill>
                  <a:srgbClr val="FF0000"/>
                </a:solidFill>
                <a:cs typeface="Times New Roman" pitchFamily="18" charset="0"/>
              </a:rPr>
              <a:t>4B2</a:t>
            </a:r>
            <a:r>
              <a:rPr lang="en-GB" altLang="en-US" sz="2400">
                <a:cs typeface="Times New Roman" pitchFamily="18" charset="0"/>
              </a:rPr>
              <a:t> of BS7671 Appendix 4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GB" altLang="en-US" sz="2400">
                <a:cs typeface="Times New Roman" pitchFamily="18" charset="0"/>
              </a:rPr>
              <a:t>C</a:t>
            </a:r>
            <a:r>
              <a:rPr lang="en-GB" altLang="en-US" sz="2400" baseline="-25000">
                <a:cs typeface="Times New Roman" pitchFamily="18" charset="0"/>
              </a:rPr>
              <a:t>c</a:t>
            </a:r>
            <a:r>
              <a:rPr lang="en-GB" altLang="en-US" sz="2400">
                <a:cs typeface="Times New Roman" pitchFamily="18" charset="0"/>
              </a:rPr>
              <a:t>	for circuits buried directly in the ground or in a duct in the</a:t>
            </a:r>
            <a:br>
              <a:rPr lang="en-GB" altLang="en-US" sz="2400">
                <a:cs typeface="Times New Roman" pitchFamily="18" charset="0"/>
              </a:rPr>
            </a:br>
            <a:r>
              <a:rPr lang="en-GB" altLang="en-US" sz="2400">
                <a:cs typeface="Times New Roman" pitchFamily="18" charset="0"/>
              </a:rPr>
              <a:t>	ground C</a:t>
            </a:r>
            <a:r>
              <a:rPr lang="en-GB" altLang="en-US" sz="2400" baseline="-25000">
                <a:cs typeface="Times New Roman" pitchFamily="18" charset="0"/>
              </a:rPr>
              <a:t>c</a:t>
            </a:r>
            <a:r>
              <a:rPr lang="en-GB" altLang="en-US" sz="2400">
                <a:cs typeface="Times New Roman" pitchFamily="18" charset="0"/>
              </a:rPr>
              <a:t> = </a:t>
            </a:r>
            <a:r>
              <a:rPr lang="en-GB" altLang="en-US" sz="2400">
                <a:solidFill>
                  <a:srgbClr val="FF0000"/>
                </a:solidFill>
                <a:cs typeface="Times New Roman" pitchFamily="18" charset="0"/>
              </a:rPr>
              <a:t>0.9</a:t>
            </a:r>
            <a:r>
              <a:rPr lang="en-GB" altLang="en-US" sz="2400">
                <a:cs typeface="Times New Roman" pitchFamily="18" charset="0"/>
              </a:rPr>
              <a:t> (</a:t>
            </a:r>
            <a:r>
              <a:rPr lang="en-GB" altLang="en-US" sz="2400">
                <a:solidFill>
                  <a:srgbClr val="FF0000"/>
                </a:solidFill>
                <a:cs typeface="Times New Roman" pitchFamily="18" charset="0"/>
              </a:rPr>
              <a:t>Appendix 4 section 5.1</a:t>
            </a:r>
            <a:r>
              <a:rPr lang="en-GB" altLang="en-US" sz="2400">
                <a:cs typeface="Times New Roman" pitchFamily="18" charset="0"/>
              </a:rPr>
              <a:t>). For cables</a:t>
            </a:r>
            <a:br>
              <a:rPr lang="en-GB" altLang="en-US" sz="2400">
                <a:cs typeface="Times New Roman" pitchFamily="18" charset="0"/>
              </a:rPr>
            </a:br>
            <a:r>
              <a:rPr lang="en-GB" altLang="en-US" sz="2400">
                <a:cs typeface="Times New Roman" pitchFamily="18" charset="0"/>
              </a:rPr>
              <a:t>	installed above ground C</a:t>
            </a:r>
            <a:r>
              <a:rPr lang="en-GB" altLang="en-US" sz="2400" baseline="-25000">
                <a:cs typeface="Times New Roman" pitchFamily="18" charset="0"/>
              </a:rPr>
              <a:t>c</a:t>
            </a:r>
            <a:r>
              <a:rPr lang="en-GB" altLang="en-US" sz="2400">
                <a:cs typeface="Times New Roman" pitchFamily="18" charset="0"/>
              </a:rPr>
              <a:t> = 1</a:t>
            </a:r>
            <a:endParaRPr lang="en-GB" altLang="en-US" sz="280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GB" altLang="en-US" sz="240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altLang="en-US" sz="2400" baseline="-2500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altLang="en-US" sz="24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altLang="en-US" sz="2400">
                <a:cs typeface="Times New Roman" pitchFamily="18" charset="0"/>
              </a:rPr>
              <a:t>for depth of burial correction factor, which is given in</a:t>
            </a:r>
            <a:br>
              <a:rPr lang="en-GB" altLang="en-US" sz="2400">
                <a:cs typeface="Times New Roman" pitchFamily="18" charset="0"/>
              </a:rPr>
            </a:br>
            <a:r>
              <a:rPr lang="en-GB" altLang="en-US" sz="2400">
                <a:cs typeface="Times New Roman" pitchFamily="18" charset="0"/>
              </a:rPr>
              <a:t>	</a:t>
            </a:r>
            <a:r>
              <a:rPr lang="en-GB" altLang="en-US" sz="2400">
                <a:solidFill>
                  <a:srgbClr val="FF0000"/>
                </a:solidFill>
                <a:cs typeface="Times New Roman" pitchFamily="18" charset="0"/>
              </a:rPr>
              <a:t>Table 4B4</a:t>
            </a:r>
            <a:r>
              <a:rPr lang="en-GB" altLang="en-US" sz="2400">
                <a:cs typeface="Times New Roman" pitchFamily="18" charset="0"/>
              </a:rPr>
              <a:t> of BS7671 Appendix 4</a:t>
            </a:r>
            <a:endParaRPr lang="en-GB" altLang="en-US" sz="280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GB" altLang="en-US" sz="240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altLang="en-US" sz="2400" baseline="-2500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GB" altLang="en-US" sz="24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altLang="en-US" sz="2400"/>
              <a:t>where the protective device is a semi-enclosed fuses to</a:t>
            </a:r>
            <a:br>
              <a:rPr lang="en-GB" altLang="en-US" sz="2400"/>
            </a:br>
            <a:r>
              <a:rPr lang="en-GB" altLang="en-US" sz="2400"/>
              <a:t>	BS3036, C</a:t>
            </a:r>
            <a:r>
              <a:rPr lang="en-GB" altLang="en-US" sz="2400" baseline="-25000"/>
              <a:t>f</a:t>
            </a:r>
            <a:r>
              <a:rPr lang="en-GB" altLang="en-US" sz="2400"/>
              <a:t> = </a:t>
            </a:r>
            <a:r>
              <a:rPr lang="en-GB" altLang="en-US" sz="2400">
                <a:solidFill>
                  <a:srgbClr val="FF0000"/>
                </a:solidFill>
              </a:rPr>
              <a:t>0.725</a:t>
            </a:r>
            <a:r>
              <a:rPr lang="en-GB" altLang="en-US" sz="2400"/>
              <a:t>, otherwise C</a:t>
            </a:r>
            <a:r>
              <a:rPr lang="en-GB" altLang="en-US" sz="2400" baseline="-25000"/>
              <a:t>f</a:t>
            </a:r>
            <a:r>
              <a:rPr lang="en-GB" altLang="en-US" sz="2400"/>
              <a:t> = 1 (</a:t>
            </a:r>
            <a:r>
              <a:rPr lang="en-GB" altLang="en-US" sz="2400">
                <a:solidFill>
                  <a:srgbClr val="FF0000"/>
                </a:solidFill>
              </a:rPr>
              <a:t>Appendix 4 section 5.1</a:t>
            </a:r>
            <a:r>
              <a:rPr lang="en-GB" altLang="en-US" sz="2400"/>
              <a:t>)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GB" altLang="en-US" sz="240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altLang="en-US" sz="2400" baseline="-2500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GB" altLang="en-US" sz="24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altLang="en-US" sz="2400"/>
              <a:t>grouping correction factor given in </a:t>
            </a:r>
            <a:r>
              <a:rPr lang="en-GB" altLang="en-US" sz="2400">
                <a:solidFill>
                  <a:srgbClr val="FF0000"/>
                </a:solidFill>
              </a:rPr>
              <a:t>Tables 4C1 </a:t>
            </a:r>
            <a:r>
              <a:rPr lang="en-GB" altLang="en-US" sz="2400"/>
              <a:t>to </a:t>
            </a:r>
            <a:r>
              <a:rPr lang="en-GB" altLang="en-US" sz="2400">
                <a:solidFill>
                  <a:srgbClr val="FF0000"/>
                </a:solidFill>
              </a:rPr>
              <a:t>4C6</a:t>
            </a:r>
            <a:r>
              <a:rPr lang="en-GB" altLang="en-US" sz="2400"/>
              <a:t> of</a:t>
            </a:r>
            <a:br>
              <a:rPr lang="en-GB" altLang="en-US" sz="2400"/>
            </a:br>
            <a:r>
              <a:rPr lang="en-GB" altLang="en-US" sz="2400"/>
              <a:t>	BS7671 Appendix 4</a:t>
            </a:r>
            <a:endParaRPr lang="en-GB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-36513" y="276225"/>
            <a:ext cx="9540876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Cable </a:t>
            </a:r>
            <a:r>
              <a:rPr lang="en-GB" dirty="0" smtClean="0">
                <a:latin typeface="+mn-lt"/>
              </a:rPr>
              <a:t>selection</a:t>
            </a:r>
            <a:endParaRPr lang="en-GB" dirty="0">
              <a:latin typeface="+mn-lt"/>
            </a:endParaRPr>
          </a:p>
        </p:txBody>
      </p:sp>
      <p:sp>
        <p:nvSpPr>
          <p:cNvPr id="9221" name="Line 9"/>
          <p:cNvSpPr>
            <a:spLocks noChangeShapeType="1"/>
          </p:cNvSpPr>
          <p:nvPr/>
        </p:nvSpPr>
        <p:spPr bwMode="auto">
          <a:xfrm>
            <a:off x="0" y="107156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36513" y="1255713"/>
            <a:ext cx="9144001" cy="452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0"/>
              </a:spcAft>
              <a:tabLst>
                <a:tab pos="531813" algn="l"/>
              </a:tabLst>
              <a:defRPr/>
            </a:pPr>
            <a:r>
              <a:rPr lang="en-GB" sz="2400" dirty="0" err="1">
                <a:latin typeface="Arial"/>
                <a:ea typeface="Times New Roman"/>
                <a:cs typeface="+mn-cs"/>
              </a:rPr>
              <a:t>C</a:t>
            </a:r>
            <a:r>
              <a:rPr lang="en-GB" sz="2400" baseline="-25000" dirty="0" err="1">
                <a:latin typeface="Arial"/>
                <a:ea typeface="Times New Roman"/>
                <a:cs typeface="+mn-cs"/>
              </a:rPr>
              <a:t>i</a:t>
            </a:r>
            <a:r>
              <a:rPr lang="en-GB" sz="2400" dirty="0">
                <a:latin typeface="Arial"/>
                <a:ea typeface="Times New Roman"/>
                <a:cs typeface="+mn-cs"/>
              </a:rPr>
              <a:t>	</a:t>
            </a:r>
            <a:r>
              <a:rPr lang="en-GB" sz="2400" dirty="0">
                <a:cs typeface="+mn-cs"/>
              </a:rPr>
              <a:t>correction factor to be used when cables are enclosed in</a:t>
            </a:r>
            <a:br>
              <a:rPr lang="en-GB" sz="2400" dirty="0">
                <a:cs typeface="+mn-cs"/>
              </a:rPr>
            </a:br>
            <a:r>
              <a:rPr lang="en-GB" sz="2400" dirty="0">
                <a:cs typeface="+mn-cs"/>
              </a:rPr>
              <a:t>	thermal insulation. BS7671 Regulation </a:t>
            </a:r>
            <a:r>
              <a:rPr lang="en-GB" sz="2400" dirty="0">
                <a:solidFill>
                  <a:srgbClr val="FF0000"/>
                </a:solidFill>
                <a:cs typeface="+mn-cs"/>
              </a:rPr>
              <a:t>523.9</a:t>
            </a:r>
            <a:r>
              <a:rPr lang="en-GB" sz="2400" dirty="0">
                <a:cs typeface="+mn-cs"/>
              </a:rPr>
              <a:t> gives three</a:t>
            </a:r>
            <a:br>
              <a:rPr lang="en-GB" sz="2400" dirty="0">
                <a:cs typeface="+mn-cs"/>
              </a:rPr>
            </a:br>
            <a:r>
              <a:rPr lang="en-GB" sz="2400" dirty="0">
                <a:cs typeface="+mn-cs"/>
              </a:rPr>
              <a:t>	possible correction values:</a:t>
            </a:r>
          </a:p>
          <a:p>
            <a:pPr marL="1077913" indent="-546100">
              <a:spcAft>
                <a:spcPts val="0"/>
              </a:spcAft>
              <a:buFont typeface="Arial" pitchFamily="34" charset="0"/>
              <a:buChar char="•"/>
              <a:tabLst>
                <a:tab pos="1077913" algn="l"/>
              </a:tabLst>
              <a:defRPr/>
            </a:pPr>
            <a:r>
              <a:rPr lang="en-GB" sz="2400" dirty="0">
                <a:cs typeface="+mn-cs"/>
              </a:rPr>
              <a:t>where a cable is installed in a thermally insulated wall or above a thermally insulated ceiling, the cable being in contact with a thermally conductive surface on one side, current carrying capacities are tabulated in </a:t>
            </a:r>
            <a:r>
              <a:rPr lang="en-GB" sz="2400" dirty="0">
                <a:solidFill>
                  <a:srgbClr val="FF0000"/>
                </a:solidFill>
                <a:cs typeface="+mn-cs"/>
              </a:rPr>
              <a:t>Appendix 4</a:t>
            </a:r>
          </a:p>
          <a:p>
            <a:pPr marL="1077913" indent="-546100">
              <a:spcAft>
                <a:spcPts val="0"/>
              </a:spcAft>
              <a:buFont typeface="Arial" pitchFamily="34" charset="0"/>
              <a:buChar char="•"/>
              <a:tabLst>
                <a:tab pos="1077913" algn="l"/>
              </a:tabLst>
              <a:defRPr/>
            </a:pPr>
            <a:r>
              <a:rPr lang="en-GB" sz="2400" dirty="0">
                <a:cs typeface="+mn-cs"/>
              </a:rPr>
              <a:t>where the cable is totally surrounded over a length greater than 0.5m, a factor of </a:t>
            </a:r>
            <a:r>
              <a:rPr lang="en-GB" sz="2400" dirty="0">
                <a:solidFill>
                  <a:srgbClr val="FF0000"/>
                </a:solidFill>
                <a:cs typeface="+mn-cs"/>
              </a:rPr>
              <a:t>0.5</a:t>
            </a:r>
            <a:r>
              <a:rPr lang="en-GB" sz="2400" dirty="0">
                <a:cs typeface="+mn-cs"/>
              </a:rPr>
              <a:t> must be applied</a:t>
            </a:r>
          </a:p>
          <a:p>
            <a:pPr marL="1077913" indent="-546100">
              <a:spcAft>
                <a:spcPts val="0"/>
              </a:spcAft>
              <a:buFont typeface="Arial" pitchFamily="34" charset="0"/>
              <a:buChar char="•"/>
              <a:tabLst>
                <a:tab pos="1077913" algn="l"/>
              </a:tabLst>
              <a:defRPr/>
            </a:pPr>
            <a:r>
              <a:rPr lang="en-GB" sz="2400" dirty="0">
                <a:cs typeface="+mn-cs"/>
              </a:rPr>
              <a:t>where the cable is totally surrounded over a short length less than 0.5m, the appropriate factor given in </a:t>
            </a:r>
            <a:r>
              <a:rPr lang="en-GB" sz="2400" dirty="0">
                <a:solidFill>
                  <a:srgbClr val="FF0000"/>
                </a:solidFill>
                <a:cs typeface="+mn-cs"/>
              </a:rPr>
              <a:t>Table 52.2 </a:t>
            </a:r>
            <a:r>
              <a:rPr lang="en-GB" sz="2400" dirty="0">
                <a:cs typeface="+mn-cs"/>
              </a:rPr>
              <a:t>of BS7671 should be applied</a:t>
            </a:r>
            <a:endParaRPr lang="en-GB" sz="2400" dirty="0">
              <a:latin typeface="Times New Roman"/>
              <a:ea typeface="Times New Roman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-36513" y="276225"/>
            <a:ext cx="9540876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Cable </a:t>
            </a:r>
            <a:r>
              <a:rPr lang="en-GB" dirty="0" smtClean="0">
                <a:latin typeface="+mn-lt"/>
              </a:rPr>
              <a:t>selection</a:t>
            </a:r>
            <a:endParaRPr lang="en-GB" dirty="0">
              <a:latin typeface="+mn-lt"/>
            </a:endParaRPr>
          </a:p>
        </p:txBody>
      </p:sp>
      <p:sp>
        <p:nvSpPr>
          <p:cNvPr id="10244" name="Line 9"/>
          <p:cNvSpPr>
            <a:spLocks noChangeShapeType="1"/>
          </p:cNvSpPr>
          <p:nvPr/>
        </p:nvSpPr>
        <p:spPr bwMode="auto">
          <a:xfrm>
            <a:off x="0" y="107156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-60325" y="5816600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53181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53181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53181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5318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5318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18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18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18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18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GB" altLang="en-US" sz="2400">
                <a:cs typeface="Times New Roman" pitchFamily="18" charset="0"/>
              </a:rPr>
              <a:t>C</a:t>
            </a:r>
            <a:r>
              <a:rPr lang="en-GB" altLang="en-US" sz="2400" baseline="-25000">
                <a:cs typeface="Times New Roman" pitchFamily="18" charset="0"/>
              </a:rPr>
              <a:t>s</a:t>
            </a:r>
            <a:r>
              <a:rPr lang="en-GB" altLang="en-US" sz="2400">
                <a:cs typeface="Times New Roman" pitchFamily="18" charset="0"/>
              </a:rPr>
              <a:t>	</a:t>
            </a:r>
            <a:r>
              <a:rPr lang="en-GB" altLang="en-US" sz="2400"/>
              <a:t>for thermal resistivity of soil correction factor, which is given in</a:t>
            </a:r>
            <a:br>
              <a:rPr lang="en-GB" altLang="en-US" sz="2400"/>
            </a:br>
            <a:r>
              <a:rPr lang="en-GB" altLang="en-US" sz="2400"/>
              <a:t>	</a:t>
            </a:r>
            <a:r>
              <a:rPr lang="en-GB" altLang="en-US" sz="2400">
                <a:solidFill>
                  <a:srgbClr val="FF0000"/>
                </a:solidFill>
              </a:rPr>
              <a:t>Table 4B3 </a:t>
            </a:r>
            <a:r>
              <a:rPr lang="en-GB" altLang="en-US" sz="2400"/>
              <a:t>of BS7671 Appendix 4.</a:t>
            </a:r>
            <a:endParaRPr lang="en-GB" alt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36513" y="1557338"/>
            <a:ext cx="9144001" cy="4230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400" b="1" dirty="0">
                <a:solidFill>
                  <a:schemeClr val="accent4"/>
                </a:solidFill>
                <a:cs typeface="+mn-cs"/>
              </a:rPr>
              <a:t>Example 1.</a:t>
            </a:r>
            <a:r>
              <a:rPr lang="en-GB" sz="2400" dirty="0">
                <a:solidFill>
                  <a:schemeClr val="accent4"/>
                </a:solidFill>
                <a:cs typeface="+mn-cs"/>
              </a:rPr>
              <a:t> A 6.5kW, 230V shower unit is to be wired in a domestic bathroom some 18m away from the mains consumer unit. A general purpose thermoplastic PVC insulated and sheathed flat twin with </a:t>
            </a:r>
            <a:r>
              <a:rPr lang="en-GB" sz="2400" dirty="0" err="1">
                <a:solidFill>
                  <a:schemeClr val="accent4"/>
                </a:solidFill>
                <a:cs typeface="+mn-cs"/>
              </a:rPr>
              <a:t>cpc</a:t>
            </a:r>
            <a:r>
              <a:rPr lang="en-GB" sz="2400" dirty="0">
                <a:solidFill>
                  <a:schemeClr val="accent4"/>
                </a:solidFill>
                <a:cs typeface="+mn-cs"/>
              </a:rPr>
              <a:t> cable will be clipped to the side of the 100mm ceiling joists over much of its length with one other similar cable in a roof space which, it is anticipated, will reach 35°C in the summer and where thermal insulation is installed up to the top of the joists. Assuming a TN‑S supply, calculate the minimum cable size to carry the current if the circuit is to be protected by:</a:t>
            </a:r>
          </a:p>
          <a:p>
            <a:pPr marL="457200" indent="-457200" hangingPunct="0">
              <a:buFont typeface="+mj-lt"/>
              <a:buAutoNum type="alphaLcParenR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A semi-enclosed fuse to BS3036</a:t>
            </a:r>
          </a:p>
          <a:p>
            <a:pPr marL="457200" indent="-457200" hangingPunct="0">
              <a:buFont typeface="+mj-lt"/>
              <a:buAutoNum type="alphaLcParenR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a Type B CB to BS EN 60898.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-36513" y="276225"/>
            <a:ext cx="9540876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Cable </a:t>
            </a:r>
            <a:r>
              <a:rPr lang="en-GB" dirty="0" smtClean="0">
                <a:latin typeface="+mn-lt"/>
              </a:rPr>
              <a:t>selection</a:t>
            </a:r>
            <a:endParaRPr lang="en-GB" dirty="0">
              <a:latin typeface="+mn-lt"/>
            </a:endParaRPr>
          </a:p>
        </p:txBody>
      </p:sp>
      <p:sp>
        <p:nvSpPr>
          <p:cNvPr id="11268" name="Line 9"/>
          <p:cNvSpPr>
            <a:spLocks noChangeShapeType="1"/>
          </p:cNvSpPr>
          <p:nvPr/>
        </p:nvSpPr>
        <p:spPr bwMode="auto">
          <a:xfrm>
            <a:off x="0" y="107156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61925" y="2006600"/>
          <a:ext cx="9144000" cy="792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48"/>
                <a:gridCol w="3714776"/>
                <a:gridCol w="428628"/>
                <a:gridCol w="1071570"/>
                <a:gridCol w="3214678"/>
              </a:tblGrid>
              <a:tr h="396082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u="sng" dirty="0" smtClean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688" marB="456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Design current, </a:t>
                      </a:r>
                      <a:r>
                        <a:rPr lang="en-GB" sz="2000" b="0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I</a:t>
                      </a:r>
                      <a:r>
                        <a:rPr lang="en-GB" sz="2000" b="0" baseline="-25000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b</a:t>
                      </a:r>
                      <a:endParaRPr lang="en-GB" sz="2000" b="0" baseline="-25000" dirty="0" smtClean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688" marB="456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=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688" marB="456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Power</a:t>
                      </a:r>
                      <a:endParaRPr lang="en-GB" sz="2000" b="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688" marB="456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000" b="0" dirty="0"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688" marB="456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8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Volts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688" marB="456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000" b="0" dirty="0"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688" marB="456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61925" y="2792413"/>
          <a:ext cx="9144000" cy="792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48"/>
                <a:gridCol w="3714776"/>
                <a:gridCol w="428628"/>
                <a:gridCol w="1071570"/>
                <a:gridCol w="3214678"/>
              </a:tblGrid>
              <a:tr h="396081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u="sng" dirty="0" smtClean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688" marB="456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0" baseline="-25000" dirty="0" smtClean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688" marB="456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=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688" marB="456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6,500W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688" marB="456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000" b="0" dirty="0"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688" marB="456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81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230V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688" marB="456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000" b="0" dirty="0"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688" marB="4568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61925" y="3649663"/>
          <a:ext cx="9144000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48"/>
                <a:gridCol w="3714776"/>
                <a:gridCol w="428628"/>
                <a:gridCol w="4286248"/>
              </a:tblGrid>
              <a:tr h="396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u="sng" dirty="0" smtClean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793" marB="457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0" baseline="-25000" dirty="0" smtClean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=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28.26 amperes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61925" y="4797425"/>
          <a:ext cx="9144000" cy="395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48"/>
                <a:gridCol w="3714776"/>
                <a:gridCol w="428628"/>
                <a:gridCol w="4286248"/>
              </a:tblGrid>
              <a:tr h="3952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u="none" dirty="0" smtClean="0">
                          <a:solidFill>
                            <a:schemeClr val="accent4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a)</a:t>
                      </a:r>
                    </a:p>
                  </a:txBody>
                  <a:tcPr marT="45526" marB="455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Current setting of protection, I</a:t>
                      </a:r>
                      <a:r>
                        <a:rPr lang="en-GB" sz="2000" b="0" baseline="-250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n</a:t>
                      </a:r>
                    </a:p>
                  </a:txBody>
                  <a:tcPr marT="45526" marB="455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=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526" marB="455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30A </a:t>
                      </a:r>
                      <a:r>
                        <a:rPr lang="en-GB" sz="1600" b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Cambria Math" pitchFamily="18" charset="0"/>
                          <a:cs typeface="Arial" pitchFamily="34" charset="0"/>
                        </a:rPr>
                        <a:t>(next size up from 28.26A)</a:t>
                      </a:r>
                      <a:endParaRPr lang="en-GB" sz="1600" b="0" dirty="0">
                        <a:solidFill>
                          <a:srgbClr val="FF0000"/>
                        </a:solidFill>
                        <a:latin typeface="Arial" pitchFamily="34" charset="0"/>
                        <a:ea typeface="Cambria Math" pitchFamily="18" charset="0"/>
                        <a:cs typeface="Arial" pitchFamily="34" charset="0"/>
                      </a:endParaRPr>
                    </a:p>
                  </a:txBody>
                  <a:tcPr marT="45526" marB="455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-36513" y="276225"/>
            <a:ext cx="9540876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Cable </a:t>
            </a:r>
            <a:r>
              <a:rPr lang="en-GB" dirty="0" smtClean="0">
                <a:latin typeface="+mn-lt"/>
              </a:rPr>
              <a:t>selection</a:t>
            </a:r>
            <a:endParaRPr lang="en-GB" dirty="0">
              <a:latin typeface="+mn-lt"/>
            </a:endParaRPr>
          </a:p>
        </p:txBody>
      </p:sp>
      <p:sp>
        <p:nvSpPr>
          <p:cNvPr id="12319" name="Line 9"/>
          <p:cNvSpPr>
            <a:spLocks noChangeShapeType="1"/>
          </p:cNvSpPr>
          <p:nvPr/>
        </p:nvSpPr>
        <p:spPr bwMode="auto">
          <a:xfrm>
            <a:off x="0" y="107156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</TotalTime>
  <Words>588</Words>
  <Application>Microsoft Office PowerPoint</Application>
  <PresentationFormat>On-screen Show (4:3)</PresentationFormat>
  <Paragraphs>142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Times New Roman</vt:lpstr>
      <vt:lpstr>Cambria Math</vt:lpstr>
      <vt:lpstr>Symbol</vt:lpstr>
      <vt:lpstr>Custom 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&amp; Guilds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Bob Hibbert</cp:lastModifiedBy>
  <cp:revision>103</cp:revision>
  <dcterms:created xsi:type="dcterms:W3CDTF">2010-05-25T15:15:29Z</dcterms:created>
  <dcterms:modified xsi:type="dcterms:W3CDTF">2015-02-19T13:33:53Z</dcterms:modified>
</cp:coreProperties>
</file>