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6"/>
  </p:notesMasterIdLst>
  <p:sldIdLst>
    <p:sldId id="269" r:id="rId3"/>
    <p:sldId id="270" r:id="rId4"/>
    <p:sldId id="278" r:id="rId5"/>
    <p:sldId id="281" r:id="rId6"/>
    <p:sldId id="282" r:id="rId7"/>
    <p:sldId id="285" r:id="rId8"/>
    <p:sldId id="279" r:id="rId9"/>
    <p:sldId id="283" r:id="rId10"/>
    <p:sldId id="286" r:id="rId11"/>
    <p:sldId id="280" r:id="rId12"/>
    <p:sldId id="284" r:id="rId13"/>
    <p:sldId id="287" r:id="rId14"/>
    <p:sldId id="277" r:id="rId15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53BFE4D-7F5C-4CD9-A6F7-FAB0FA11D5C8}" v="3" dt="2020-10-06T07:44:37.2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>
      <p:cViewPr varScale="1">
        <p:scale>
          <a:sx n="64" d="100"/>
          <a:sy n="64" d="100"/>
        </p:scale>
        <p:origin x="156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95F3F3A1-48E4-4C3E-A6D6-40B1C7F36A9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12943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ABBE52-A723-49E1-A64C-7887005E9B2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325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F2A928-38C2-4440-889F-0181CB4BCBA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5894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183DB5-1AE2-4374-967E-0C46660D8A3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507661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FAA648-5E65-454E-A627-8CC95517AA5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16613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A00FE-BCAD-43A2-B92C-6723BCD5EEB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25571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3C1E05-532D-4B21-B086-36CA743217A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40088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36C548-3EB9-46E2-8243-BC7F231D837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80574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FCEF6A-7753-43EA-B5AD-0B4997CDF46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61154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BC0BA6-7F18-4299-B995-CB31C073752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197684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D8F9B5-390F-499A-95FB-674248BBDDE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262661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EC4E8D-8245-42C5-AEB7-117EF3B4E6C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1912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3631AA-C464-42F0-84CC-F5EEC434FD67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07452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4A3CDA-663C-4088-BD03-C702BBAABA5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6636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BBF98F-41FF-44B3-B0F9-61614544264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86455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3D17ED-24D8-4D47-8B81-44F90F45FE2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039164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B6001A-1801-49C7-951C-6F39FD80A48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453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6EC31-6121-4B49-A93D-99FED362AD5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9776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5BFC57-2CAB-4418-99E6-FA7CC4F1F71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7845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DFCFB-94D9-456D-AB68-F9F0B42222A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3157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2B0D1-01EC-4B36-9845-26CF7959505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9032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F80DF1-0451-4E48-BA50-8063CFCDC0A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40626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BF9A73-4581-4275-820F-982F3E664A03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142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EC4A36-83FE-4522-B18A-F8D3C4337B0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7662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809DDF34-99B9-4536-B3B0-0BD4308926C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9C1FA466-5517-4E59-A8B6-799712E3296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70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bg1"/>
                </a:solidFill>
              </a:rPr>
              <a:t>Earthing systems</a:t>
            </a:r>
          </a:p>
          <a:p>
            <a:pPr eaLnBrk="1" hangingPunct="1"/>
            <a:endParaRPr lang="en-GB" altLang="en-US" sz="440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50825" y="1477963"/>
            <a:ext cx="91440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TT</a:t>
            </a: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15875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 err="1">
                <a:latin typeface="+mn-lt"/>
              </a:rPr>
              <a:t>Earthing</a:t>
            </a:r>
            <a:r>
              <a:rPr lang="en-GB" dirty="0">
                <a:latin typeface="+mn-lt"/>
              </a:rPr>
              <a:t> systems</a:t>
            </a:r>
          </a:p>
        </p:txBody>
      </p:sp>
      <p:sp>
        <p:nvSpPr>
          <p:cNvPr id="11268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1126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8" y="2000250"/>
            <a:ext cx="7200900" cy="4535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7 TT sys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313" y="1493838"/>
            <a:ext cx="8043862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5875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 err="1">
                <a:latin typeface="+mn-lt"/>
              </a:rPr>
              <a:t>Earthing</a:t>
            </a:r>
            <a:r>
              <a:rPr lang="en-GB" dirty="0">
                <a:latin typeface="+mn-lt"/>
              </a:rPr>
              <a:t> systems</a:t>
            </a:r>
          </a:p>
        </p:txBody>
      </p:sp>
      <p:sp>
        <p:nvSpPr>
          <p:cNvPr id="12292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250825" y="1430338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TT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03 Earth loop impedance T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874838"/>
            <a:ext cx="90900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268413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>
                <a:solidFill>
                  <a:schemeClr val="accent4"/>
                </a:solidFill>
                <a:cs typeface="+mn-cs"/>
              </a:rPr>
              <a:t>TT </a:t>
            </a:r>
            <a:r>
              <a:rPr lang="en-GB" sz="2800" b="1" dirty="0">
                <a:solidFill>
                  <a:schemeClr val="accent4"/>
                </a:solidFill>
                <a:cs typeface="+mn-cs"/>
              </a:rPr>
              <a:t>system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158750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Earth loop impedance</a:t>
            </a:r>
          </a:p>
        </p:txBody>
      </p:sp>
      <p:sp>
        <p:nvSpPr>
          <p:cNvPr id="9221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/>
          </a:p>
        </p:txBody>
      </p:sp>
      <p:sp>
        <p:nvSpPr>
          <p:cNvPr id="13316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1341438"/>
            <a:ext cx="9144000" cy="52927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The three main reasons for earthing electrical systems are as follows:</a:t>
            </a:r>
          </a:p>
          <a:p>
            <a:pPr marL="342000" indent="-342000" hangingPunct="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to maintain </a:t>
            </a:r>
            <a:r>
              <a:rPr lang="en-GB" sz="2800">
                <a:solidFill>
                  <a:schemeClr val="accent4"/>
                </a:solidFill>
                <a:cs typeface="+mn-cs"/>
              </a:rPr>
              <a:t>the potential 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of any part of the system at a defined value with respect to earth</a:t>
            </a:r>
          </a:p>
          <a:p>
            <a:pPr marL="342000" indent="-342000" hangingPunct="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to allow current to flow to earth in the event of a fault, so that the protective equipment will operate to isolate the faulty circuit</a:t>
            </a:r>
          </a:p>
          <a:p>
            <a:pPr marL="342000" indent="-342000" hangingPunct="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cs typeface="+mn-cs"/>
              </a:rPr>
              <a:t>to ensure that, in the event of a fault, apparatus normally ‘</a:t>
            </a:r>
            <a:r>
              <a:rPr lang="en-GB" sz="2800" b="1" dirty="0">
                <a:solidFill>
                  <a:schemeClr val="accent4"/>
                </a:solidFill>
                <a:cs typeface="+mn-cs"/>
              </a:rPr>
              <a:t>dead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’ cannot reach a dangerous potential with respect to earth (earth is normally taken as 0 volts, ‘</a:t>
            </a:r>
            <a:r>
              <a:rPr lang="en-GB" sz="2800" b="1" dirty="0">
                <a:solidFill>
                  <a:schemeClr val="accent4"/>
                </a:solidFill>
                <a:cs typeface="+mn-cs"/>
              </a:rPr>
              <a:t>no volts</a:t>
            </a:r>
            <a:r>
              <a:rPr lang="en-GB" sz="2800" dirty="0">
                <a:solidFill>
                  <a:schemeClr val="accent4"/>
                </a:solidFill>
                <a:cs typeface="+mn-cs"/>
              </a:rPr>
              <a:t>’).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5875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 err="1">
                <a:latin typeface="+mn-lt"/>
              </a:rPr>
              <a:t>Earthing</a:t>
            </a:r>
            <a:r>
              <a:rPr lang="en-GB" dirty="0">
                <a:latin typeface="+mn-lt"/>
              </a:rPr>
              <a:t> systems</a:t>
            </a:r>
          </a:p>
        </p:txBody>
      </p:sp>
      <p:sp>
        <p:nvSpPr>
          <p:cNvPr id="5124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8" dur="2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F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1 Supply transform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1844675"/>
            <a:ext cx="8662988" cy="396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15875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 err="1">
                <a:latin typeface="+mn-lt"/>
              </a:rPr>
              <a:t>Earthing</a:t>
            </a:r>
            <a:r>
              <a:rPr lang="en-GB" dirty="0">
                <a:latin typeface="+mn-lt"/>
              </a:rPr>
              <a:t> systems</a:t>
            </a:r>
          </a:p>
        </p:txBody>
      </p:sp>
      <p:sp>
        <p:nvSpPr>
          <p:cNvPr id="6148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9700" y="1268413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TN-S </a:t>
            </a:r>
            <a:r>
              <a:rPr lang="en-GB" sz="2800" b="1" dirty="0">
                <a:cs typeface="+mn-cs"/>
              </a:rPr>
              <a:t>system</a:t>
            </a:r>
            <a:endParaRPr lang="en-GB" sz="2800" b="1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15875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 err="1">
                <a:latin typeface="+mn-lt"/>
              </a:rPr>
              <a:t>Earthing</a:t>
            </a:r>
            <a:r>
              <a:rPr lang="en-GB" dirty="0">
                <a:latin typeface="+mn-lt"/>
              </a:rPr>
              <a:t> systems</a:t>
            </a:r>
          </a:p>
        </p:txBody>
      </p:sp>
      <p:sp>
        <p:nvSpPr>
          <p:cNvPr id="7172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7173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113" y="2133600"/>
            <a:ext cx="7775575" cy="4241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3 TN-S sys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2133600"/>
            <a:ext cx="7505700" cy="44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395288" y="1411288"/>
            <a:ext cx="2363787" cy="5222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TN-S </a:t>
            </a:r>
            <a:r>
              <a:rPr lang="en-GB" sz="2800" b="1" dirty="0">
                <a:cs typeface="+mn-cs"/>
              </a:rPr>
              <a:t>system</a:t>
            </a:r>
            <a:endParaRPr lang="en-GB" sz="2800" b="1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15875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 err="1">
                <a:latin typeface="+mn-lt"/>
              </a:rPr>
              <a:t>Earthing</a:t>
            </a:r>
            <a:r>
              <a:rPr lang="en-GB" dirty="0">
                <a:latin typeface="+mn-lt"/>
              </a:rPr>
              <a:t> systems</a:t>
            </a:r>
          </a:p>
        </p:txBody>
      </p:sp>
      <p:sp>
        <p:nvSpPr>
          <p:cNvPr id="8197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01 Earth loop impedance TN-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1916113"/>
            <a:ext cx="90900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0" y="1309688"/>
            <a:ext cx="91440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TN-S system</a:t>
            </a:r>
          </a:p>
        </p:txBody>
      </p:sp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0" y="158750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Earth loop impedance</a:t>
            </a:r>
          </a:p>
        </p:txBody>
      </p:sp>
      <p:sp>
        <p:nvSpPr>
          <p:cNvPr id="7173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1557338"/>
            <a:ext cx="9144000" cy="522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TN-C-S </a:t>
            </a:r>
            <a:r>
              <a:rPr lang="en-GB" sz="2800" b="1" dirty="0">
                <a:cs typeface="+mn-cs"/>
              </a:rPr>
              <a:t>system</a:t>
            </a:r>
            <a:endParaRPr lang="en-GB" sz="2800" b="1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15875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 err="1">
                <a:latin typeface="+mn-lt"/>
              </a:rPr>
              <a:t>Earthing</a:t>
            </a:r>
            <a:r>
              <a:rPr lang="en-GB" dirty="0">
                <a:latin typeface="+mn-lt"/>
              </a:rPr>
              <a:t> systems</a:t>
            </a:r>
          </a:p>
        </p:txBody>
      </p:sp>
      <p:sp>
        <p:nvSpPr>
          <p:cNvPr id="9220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9221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788" y="2097088"/>
            <a:ext cx="8089900" cy="4284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5 TN-C-S syste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75" y="2133600"/>
            <a:ext cx="7505700" cy="4408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0" y="15875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 err="1">
                <a:latin typeface="+mn-lt"/>
              </a:rPr>
              <a:t>Earthing</a:t>
            </a:r>
            <a:r>
              <a:rPr lang="en-GB" dirty="0">
                <a:latin typeface="+mn-lt"/>
              </a:rPr>
              <a:t> systems</a:t>
            </a:r>
          </a:p>
        </p:txBody>
      </p:sp>
      <p:sp>
        <p:nvSpPr>
          <p:cNvPr id="10244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" name="TextBox 5"/>
          <p:cNvSpPr txBox="1"/>
          <p:nvPr/>
        </p:nvSpPr>
        <p:spPr>
          <a:xfrm>
            <a:off x="0" y="1412875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TN-C-S </a:t>
            </a:r>
            <a:r>
              <a:rPr lang="en-GB" sz="2800" b="1" dirty="0">
                <a:cs typeface="+mn-cs"/>
              </a:rPr>
              <a:t>system</a:t>
            </a:r>
            <a:endParaRPr lang="en-GB" sz="2800" b="1" dirty="0">
              <a:solidFill>
                <a:schemeClr val="accent4"/>
              </a:solidFill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9525" y="1268413"/>
            <a:ext cx="9144000" cy="5238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cs typeface="+mn-cs"/>
              </a:rPr>
              <a:t>TN-C-S system</a:t>
            </a:r>
          </a:p>
        </p:txBody>
      </p:sp>
      <p:pic>
        <p:nvPicPr>
          <p:cNvPr id="5" name="Picture 4" descr="02 Earth loop impedance TN-C-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50" y="1916113"/>
            <a:ext cx="9090025" cy="479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0" y="158750"/>
            <a:ext cx="9540875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Earth loop impedance</a:t>
            </a:r>
          </a:p>
        </p:txBody>
      </p:sp>
      <p:sp>
        <p:nvSpPr>
          <p:cNvPr id="8197" name="Line 9"/>
          <p:cNvSpPr>
            <a:spLocks noChangeShapeType="1"/>
          </p:cNvSpPr>
          <p:nvPr/>
        </p:nvSpPr>
        <p:spPr bwMode="auto">
          <a:xfrm>
            <a:off x="0" y="11255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6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434</TotalTime>
  <Words>153</Words>
  <Application>Microsoft Office PowerPoint</Application>
  <PresentationFormat>On-screen Show (4:3)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Chris Goodings</cp:lastModifiedBy>
  <cp:revision>70</cp:revision>
  <dcterms:created xsi:type="dcterms:W3CDTF">2010-05-25T15:15:29Z</dcterms:created>
  <dcterms:modified xsi:type="dcterms:W3CDTF">2020-10-06T07:44:45Z</dcterms:modified>
</cp:coreProperties>
</file>