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4"/>
  </p:notesMasterIdLst>
  <p:sldIdLst>
    <p:sldId id="269" r:id="rId3"/>
    <p:sldId id="270" r:id="rId4"/>
    <p:sldId id="278" r:id="rId5"/>
    <p:sldId id="279" r:id="rId6"/>
    <p:sldId id="280" r:id="rId7"/>
    <p:sldId id="284" r:id="rId8"/>
    <p:sldId id="281" r:id="rId9"/>
    <p:sldId id="282" r:id="rId10"/>
    <p:sldId id="283" r:id="rId11"/>
    <p:sldId id="285" r:id="rId12"/>
    <p:sldId id="277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b Hibbert" initials="B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C647B15-C58F-448F-8B86-B3CF6977EB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83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07EB-7D7A-4CA3-B62D-6203FF6578A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9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CBDE1-14B0-483A-947B-5AFA43AD01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86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55D50-9D7E-489B-ACDC-2A57AE91AB2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60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B05B1-51DA-4DF1-BBD2-55EEDB4FAD2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329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A0458-1A03-48B2-829F-404A5CD84B2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04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BFB58-D9F2-49C2-9461-3C26F33F589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883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1F4EB-67BA-40DD-8332-29E943E489F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16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9548E-C45E-41E8-ABEC-B030C7E3DC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41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50E9-836C-4332-AFB7-537F49C5D21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650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77CC1-27D1-4857-8854-96C41037304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20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0DC08-4858-435C-836D-2AB29E8EF72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28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2F577-6873-499B-8546-CA44D02C42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54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D3B0D-6085-483B-83DE-135E4EDAC3D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889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92710-E75A-41DA-84DF-07017B2552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295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1F18-784E-4B07-A7F8-EF96C5395B7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181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6A5D6-CA7E-4DD3-BA71-753D82C2CB4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12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108E3-57D6-401D-A939-3557623327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05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ADA8C-932F-4443-AC5A-0A30DC9F6B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89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F8020-C9C2-46D4-8DAB-5D1FDDB6E88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05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D2EDB-F25F-4E59-9B61-F074502B0A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70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9028-449D-48DC-994C-1369B80BCE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97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6C159-876C-49AD-B4B5-A91E71AC5E7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5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19F33-92BD-4E4F-B6B6-26B8BF9841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4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5A2983C-A6D0-4534-AEAB-259699EFF1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C9B15C9-0054-4CB0-8F37-39F218CD902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Equipotential bonding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2 Automatic disconn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341438"/>
            <a:ext cx="9144000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13316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3" y="1557338"/>
            <a:ext cx="9144000" cy="240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BS 7671 defines ‘equipotential bonding’ as:</a:t>
            </a:r>
          </a:p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rgbClr val="FF0000"/>
                </a:solidFill>
                <a:cs typeface="+mn-cs"/>
              </a:rPr>
              <a:t>Electrical connection maintaining various exposed‑</a:t>
            </a:r>
            <a:r>
              <a:rPr lang="en-GB" sz="2800" b="1" dirty="0" err="1">
                <a:solidFill>
                  <a:srgbClr val="FF0000"/>
                </a:solidFill>
                <a:cs typeface="+mn-cs"/>
              </a:rPr>
              <a:t>conductive</a:t>
            </a:r>
            <a:r>
              <a:rPr lang="en-GB" sz="2800" b="1" dirty="0">
                <a:solidFill>
                  <a:srgbClr val="FF0000"/>
                </a:solidFill>
                <a:cs typeface="+mn-cs"/>
              </a:rPr>
              <a:t>‑</a:t>
            </a:r>
            <a:r>
              <a:rPr lang="en-GB" sz="2800" b="1" dirty="0" err="1">
                <a:solidFill>
                  <a:srgbClr val="FF0000"/>
                </a:solidFill>
                <a:cs typeface="+mn-cs"/>
              </a:rPr>
              <a:t>parts</a:t>
            </a:r>
            <a:r>
              <a:rPr lang="en-GB" sz="2800" b="1" dirty="0">
                <a:solidFill>
                  <a:srgbClr val="FF0000"/>
                </a:solidFill>
                <a:cs typeface="+mn-cs"/>
              </a:rPr>
              <a:t> and extraneous‑</a:t>
            </a:r>
            <a:r>
              <a:rPr lang="en-GB" sz="2800" b="1" dirty="0" err="1">
                <a:solidFill>
                  <a:srgbClr val="FF0000"/>
                </a:solidFill>
                <a:cs typeface="+mn-cs"/>
              </a:rPr>
              <a:t>conductive</a:t>
            </a:r>
            <a:r>
              <a:rPr lang="en-GB" sz="2800" b="1" dirty="0">
                <a:solidFill>
                  <a:srgbClr val="FF0000"/>
                </a:solidFill>
                <a:cs typeface="+mn-cs"/>
              </a:rPr>
              <a:t>‑</a:t>
            </a:r>
            <a:r>
              <a:rPr lang="en-GB" sz="2800" b="1" dirty="0" err="1">
                <a:solidFill>
                  <a:srgbClr val="FF0000"/>
                </a:solidFill>
                <a:cs typeface="+mn-cs"/>
              </a:rPr>
              <a:t>parts</a:t>
            </a:r>
            <a:r>
              <a:rPr lang="en-GB" sz="2800" b="1" dirty="0">
                <a:solidFill>
                  <a:srgbClr val="FF0000"/>
                </a:solidFill>
                <a:cs typeface="+mn-cs"/>
              </a:rPr>
              <a:t> at substantially the same potential.</a:t>
            </a:r>
            <a:endParaRPr lang="en-GB" sz="28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3" y="4292600"/>
            <a:ext cx="914400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‘Protective equipotential bonding’ is defined as:</a:t>
            </a:r>
          </a:p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rgbClr val="FF0000"/>
                </a:solidFill>
                <a:cs typeface="+mn-cs"/>
              </a:rPr>
              <a:t>Equipotential bonding for the purpose of safety.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79550"/>
            <a:ext cx="9144000" cy="1724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BS 7671 further defines ‘exposed‑conductive‑parts’ as:</a:t>
            </a:r>
          </a:p>
          <a:p>
            <a:pPr>
              <a:spcAft>
                <a:spcPts val="1200"/>
              </a:spcAft>
              <a:defRPr/>
            </a:pPr>
            <a:r>
              <a:rPr lang="en-GB" sz="2400" b="1" dirty="0">
                <a:solidFill>
                  <a:srgbClr val="FF0000"/>
                </a:solidFill>
                <a:cs typeface="+mn-cs"/>
              </a:rPr>
              <a:t>Conductive part of equipment which can be touched and which is not normally live, but which can become</a:t>
            </a:r>
            <a:br>
              <a:rPr lang="en-GB" sz="2400" b="1" dirty="0">
                <a:solidFill>
                  <a:srgbClr val="FF0000"/>
                </a:solidFill>
                <a:cs typeface="+mn-cs"/>
              </a:rPr>
            </a:br>
            <a:r>
              <a:rPr lang="en-GB" sz="2400" b="1" dirty="0">
                <a:solidFill>
                  <a:srgbClr val="FF0000"/>
                </a:solidFill>
                <a:cs typeface="+mn-cs"/>
              </a:rPr>
              <a:t>live under fault conditions.</a:t>
            </a:r>
            <a:endParaRPr lang="en-GB" sz="240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52800"/>
            <a:ext cx="9144000" cy="2830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This includes: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steel conduit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steel trunking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steel tray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steel enclosures of wiring systems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metal accessories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metallic equipment.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" y="2349500"/>
            <a:ext cx="9144000" cy="1968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BS 7671 defines ‘extraneous‑conductive‑parts’ as:</a:t>
            </a:r>
          </a:p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cs typeface="+mn-cs"/>
              </a:rPr>
              <a:t>A conductive part liable to introduce a potential, generally earth potential, and not forming</a:t>
            </a:r>
            <a:br>
              <a:rPr lang="en-GB" sz="2800" b="1" dirty="0">
                <a:solidFill>
                  <a:srgbClr val="FF0000"/>
                </a:solidFill>
                <a:cs typeface="+mn-cs"/>
              </a:rPr>
            </a:br>
            <a:r>
              <a:rPr lang="en-GB" sz="2800" b="1" dirty="0">
                <a:solidFill>
                  <a:srgbClr val="FF0000"/>
                </a:solidFill>
                <a:cs typeface="+mn-cs"/>
              </a:rPr>
              <a:t>part of the electrical installation.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7172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484313"/>
            <a:ext cx="9144000" cy="4556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BS 7671 Regulation 411.3.1.2 states that, in each installation, main protective bonding conductors complying with Chapter 54 shall connect to the main earthing terminal extraneous-conductive-parts, including the following:</a:t>
            </a:r>
          </a:p>
          <a:p>
            <a:pPr marL="514350" indent="-514350">
              <a:buFont typeface="+mj-lt"/>
              <a:buAutoNum type="romanLcPeriod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water installation pipes</a:t>
            </a:r>
          </a:p>
          <a:p>
            <a:pPr marL="514350" indent="-514350">
              <a:buFont typeface="+mj-lt"/>
              <a:buAutoNum type="romanLcPeriod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gas installation pipes</a:t>
            </a:r>
          </a:p>
          <a:p>
            <a:pPr marL="514350" indent="-514350">
              <a:buFont typeface="+mj-lt"/>
              <a:buAutoNum type="romanLcPeriod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other installation pipework and ducting</a:t>
            </a:r>
          </a:p>
          <a:p>
            <a:pPr marL="514350" indent="-514350">
              <a:buFont typeface="+mj-lt"/>
              <a:buAutoNum type="romanLcPeriod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central heating and air conditioning systems</a:t>
            </a:r>
          </a:p>
          <a:p>
            <a:pPr marL="514350" indent="-514350">
              <a:buFont typeface="+mj-lt"/>
              <a:buAutoNum type="romanLcPeriod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exposed metallic structural parts of the building.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8196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 Extraneous-conductive-par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268413"/>
            <a:ext cx="817245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9220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50" y="1989138"/>
            <a:ext cx="9144000" cy="28305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The IET 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ON‑</a:t>
            </a:r>
            <a:r>
              <a:rPr lang="en-GB" sz="2800" b="1" dirty="0" err="1">
                <a:solidFill>
                  <a:schemeClr val="accent4"/>
                </a:solidFill>
                <a:cs typeface="+mn-cs"/>
              </a:rPr>
              <a:t>Site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 Guide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 (Section 4.6) states that:</a:t>
            </a:r>
          </a:p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rgbClr val="FF0000"/>
                </a:solidFill>
                <a:cs typeface="+mn-cs"/>
              </a:rPr>
              <a:t>‘The purpose of supplementary equipotential bonding is to reduce the voltage between the various exposed‑conductive‑parts and extraneous‑conductive‑parts of a location</a:t>
            </a:r>
            <a:br>
              <a:rPr lang="en-GB" sz="2800" b="1" dirty="0">
                <a:solidFill>
                  <a:srgbClr val="FF0000"/>
                </a:solidFill>
                <a:cs typeface="+mn-cs"/>
              </a:rPr>
            </a:br>
            <a:r>
              <a:rPr lang="en-GB" sz="2800" b="1" dirty="0">
                <a:solidFill>
                  <a:srgbClr val="FF0000"/>
                </a:solidFill>
                <a:cs typeface="+mn-cs"/>
              </a:rPr>
              <a:t>during a fault to earth.’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763" y="1484313"/>
            <a:ext cx="9144001" cy="4432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cs typeface="+mn-cs"/>
              </a:rPr>
              <a:t>If the installation meets the requirements for BS7671 for earthing and bonding,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there is no specific requirement for supplementary equipotential bonding of: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kitchen pipes, sinks or draining boards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metallic boiler pipework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metal furniture in kitchens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metallic pipes to wash hand basins and WCs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locations containing a bath or shower, providing the requirements of 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701.415.2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 are met.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4288" y="1844675"/>
            <a:ext cx="9144001" cy="4078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Important component parts relating to the automatic disconnection of supply to be remembered include: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 err="1">
                <a:solidFill>
                  <a:schemeClr val="accent4"/>
                </a:solidFill>
                <a:cs typeface="+mn-cs"/>
              </a:rPr>
              <a:t>cpc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main protective bonding conductor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supplementary equipotential bonding conductor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earthing conductor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protective devices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earth electrode.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Equipotential bonding</a:t>
            </a:r>
          </a:p>
        </p:txBody>
      </p:sp>
      <p:sp>
        <p:nvSpPr>
          <p:cNvPr id="12292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245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86</cp:revision>
  <dcterms:created xsi:type="dcterms:W3CDTF">2010-05-25T15:15:29Z</dcterms:created>
  <dcterms:modified xsi:type="dcterms:W3CDTF">2015-02-24T21:08:19Z</dcterms:modified>
</cp:coreProperties>
</file>