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0"/>
  </p:notesMasterIdLst>
  <p:sldIdLst>
    <p:sldId id="269" r:id="rId3"/>
    <p:sldId id="270" r:id="rId4"/>
    <p:sldId id="278" r:id="rId5"/>
    <p:sldId id="279" r:id="rId6"/>
    <p:sldId id="280" r:id="rId7"/>
    <p:sldId id="281" r:id="rId8"/>
    <p:sldId id="277" r:id="rId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C61C7-5192-4DFB-831E-AD0994C295E9}" v="1" dt="2020-12-03T09:42:14.7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68" d="100"/>
          <a:sy n="68" d="100"/>
        </p:scale>
        <p:origin x="57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oodings" userId="ef861c51-cc0d-478f-a8d6-c139c1588bf2" providerId="ADAL" clId="{166C61C7-5192-4DFB-831E-AD0994C295E9}"/>
    <pc:docChg chg="modSld">
      <pc:chgData name="Chris Goodings" userId="ef861c51-cc0d-478f-a8d6-c139c1588bf2" providerId="ADAL" clId="{166C61C7-5192-4DFB-831E-AD0994C295E9}" dt="2020-12-03T09:42:14.736" v="0" actId="1076"/>
      <pc:docMkLst>
        <pc:docMk/>
      </pc:docMkLst>
      <pc:sldChg chg="modSp">
        <pc:chgData name="Chris Goodings" userId="ef861c51-cc0d-478f-a8d6-c139c1588bf2" providerId="ADAL" clId="{166C61C7-5192-4DFB-831E-AD0994C295E9}" dt="2020-12-03T09:42:14.736" v="0" actId="1076"/>
        <pc:sldMkLst>
          <pc:docMk/>
          <pc:sldMk cId="0" sldId="278"/>
        </pc:sldMkLst>
        <pc:picChg chg="mod">
          <ac:chgData name="Chris Goodings" userId="ef861c51-cc0d-478f-a8d6-c139c1588bf2" providerId="ADAL" clId="{166C61C7-5192-4DFB-831E-AD0994C295E9}" dt="2020-12-03T09:42:14.736" v="0" actId="1076"/>
          <ac:picMkLst>
            <pc:docMk/>
            <pc:sldMk cId="0" sldId="278"/>
            <ac:picMk id="6147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CB286CA7-2AEE-481F-8DA7-3FB6F918D33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06946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B0E6F2-23A9-4C0A-A4A2-90F961B0ED3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10426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90A66C-7342-4FBA-8E33-D2FDB37C84F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8481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85922-E870-4A49-9411-3A5D35DE029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15910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F87BD-AD40-45EC-8376-23223DB8468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1428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46E4-D037-4B14-9957-B3F229F6C84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9324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642AC-CBB9-46DB-AC63-F06EDE7FBFE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5634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1D60CF-E6C8-46BF-B617-E16E20D0BDA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63065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82B03-9613-4A17-B4E7-D06C7DED7D0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2538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38B9D5-811B-483E-8126-98E6D7AA91A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2953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B0288C-B13B-4EB9-A0E1-6567649C8B9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9266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B544-8CEA-4E51-A6F2-62ADB5495C2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4802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D5497-F1DF-4A3A-90DF-1196AEBE96A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88140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A087A5-6F1A-4245-8CEA-5C8BFE205DF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3241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131ACF-A064-4BE8-A554-93DCBF9C636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05561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B82E7E-087E-40AC-BCE7-63FA059C34E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21043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1028F-5047-47BE-859D-377F5DE8DA92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13483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B8453-E06B-4FB1-AF73-7A8179BDBA6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35053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445860-4AAC-4EA1-9BB4-26321C3CC8A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3688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1FA036-985B-40FE-874C-1D8CB3E8930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945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04D821-5519-485A-9842-8CCA541AC76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3209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1EBC08-2450-480B-9C3F-C07F8AE81F7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5677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17D672-8744-40DC-8968-BF9B078AA1C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9798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D0FA69-3C27-49CC-9DDD-932A5C86154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57263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8C411215-718F-44C9-9B89-8938DEF58A0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953F1A5B-FEA0-4FCC-A4CB-00765E210A9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bg1"/>
                </a:solidFill>
              </a:rPr>
              <a:t>Earth loop impedance</a:t>
            </a:r>
          </a:p>
          <a:p>
            <a:pPr eaLnBrk="1" hangingPunct="1"/>
            <a:endParaRPr lang="en-GB" altLang="en-US" sz="4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257675"/>
            <a:ext cx="9144000" cy="2586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GB" sz="1800" dirty="0">
                <a:solidFill>
                  <a:schemeClr val="accent4"/>
                </a:solidFill>
                <a:cs typeface="+mn-cs"/>
              </a:rPr>
              <a:t>The loop comprises the following parts, starting at the point of the fault:</a:t>
            </a:r>
          </a:p>
          <a:p>
            <a:pPr marL="342000" indent="-342000" hangingPunct="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800" dirty="0">
                <a:solidFill>
                  <a:schemeClr val="accent4"/>
                </a:solidFill>
                <a:cs typeface="+mn-cs"/>
              </a:rPr>
              <a:t>circuit protective conductor</a:t>
            </a:r>
          </a:p>
          <a:p>
            <a:pPr marL="342000" indent="-342000" hangingPunct="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800" dirty="0">
                <a:solidFill>
                  <a:schemeClr val="accent4"/>
                </a:solidFill>
                <a:cs typeface="+mn-cs"/>
              </a:rPr>
              <a:t>the main earthing terminal (MET) and </a:t>
            </a:r>
            <a:r>
              <a:rPr lang="en-GB" sz="1800" dirty="0" err="1">
                <a:solidFill>
                  <a:schemeClr val="accent4"/>
                </a:solidFill>
                <a:cs typeface="+mn-cs"/>
              </a:rPr>
              <a:t>earthing</a:t>
            </a:r>
            <a:r>
              <a:rPr lang="en-GB" sz="1800" dirty="0">
                <a:solidFill>
                  <a:schemeClr val="accent4"/>
                </a:solidFill>
                <a:cs typeface="+mn-cs"/>
              </a:rPr>
              <a:t> conductor</a:t>
            </a:r>
          </a:p>
          <a:p>
            <a:pPr marL="342000" indent="-342000" hangingPunct="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800" dirty="0">
                <a:solidFill>
                  <a:schemeClr val="accent4"/>
                </a:solidFill>
                <a:cs typeface="+mn-cs"/>
              </a:rPr>
              <a:t>for TN‑S systems, the supply earth</a:t>
            </a:r>
          </a:p>
          <a:p>
            <a:pPr marL="342000" indent="-342000" hangingPunct="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800" dirty="0">
                <a:solidFill>
                  <a:schemeClr val="accent4"/>
                </a:solidFill>
                <a:cs typeface="+mn-cs"/>
              </a:rPr>
              <a:t>the path through the earthed neutral point of the supply transformer</a:t>
            </a:r>
          </a:p>
          <a:p>
            <a:pPr marL="342000" indent="-342000" hangingPunct="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800" dirty="0">
                <a:solidFill>
                  <a:schemeClr val="accent4"/>
                </a:solidFill>
                <a:cs typeface="+mn-cs"/>
              </a:rPr>
              <a:t>the source line winding</a:t>
            </a:r>
          </a:p>
          <a:p>
            <a:pPr marL="342000" indent="-342000" hangingPunct="0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GB" sz="1800" dirty="0">
                <a:solidFill>
                  <a:schemeClr val="accent4"/>
                </a:solidFill>
                <a:cs typeface="+mn-cs"/>
              </a:rPr>
              <a:t>the line conductor from the source to the point of the fault.</a:t>
            </a:r>
          </a:p>
          <a:p>
            <a:pPr>
              <a:spcAft>
                <a:spcPts val="600"/>
              </a:spcAft>
              <a:defRPr/>
            </a:pPr>
            <a:r>
              <a:rPr lang="en-GB" sz="1800" dirty="0">
                <a:solidFill>
                  <a:schemeClr val="accent4"/>
                </a:solidFill>
                <a:cs typeface="+mn-cs"/>
              </a:rPr>
              <a:t>The impedance of this fault path, </a:t>
            </a:r>
            <a:r>
              <a:rPr lang="en-GB" sz="1800" dirty="0" err="1">
                <a:solidFill>
                  <a:schemeClr val="accent4"/>
                </a:solidFill>
                <a:cs typeface="+mn-cs"/>
              </a:rPr>
              <a:t>ie</a:t>
            </a:r>
            <a:r>
              <a:rPr lang="en-GB" sz="1800" dirty="0">
                <a:solidFill>
                  <a:schemeClr val="accent4"/>
                </a:solidFill>
                <a:cs typeface="+mn-cs"/>
              </a:rPr>
              <a:t> the ‘earth fault loop impedance’, is denoted by the symbol Z</a:t>
            </a:r>
            <a:r>
              <a:rPr lang="en-GB" sz="1800" baseline="-25000" dirty="0">
                <a:solidFill>
                  <a:schemeClr val="accent4"/>
                </a:solidFill>
                <a:cs typeface="+mn-cs"/>
              </a:rPr>
              <a:t>s</a:t>
            </a:r>
            <a:r>
              <a:rPr lang="en-GB" sz="1800" dirty="0">
                <a:solidFill>
                  <a:schemeClr val="accent4"/>
                </a:solidFill>
                <a:cs typeface="+mn-cs"/>
              </a:rPr>
              <a:t> and is measured in ohms (Ω).</a:t>
            </a:r>
          </a:p>
        </p:txBody>
      </p:sp>
      <p:pic>
        <p:nvPicPr>
          <p:cNvPr id="6" name="Picture 5" descr="01 Earth loop impedance TN-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1775" y="1017588"/>
            <a:ext cx="6140450" cy="3240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>
            <a:spLocks noGrp="1" noChangeArrowheads="1"/>
          </p:cNvSpPr>
          <p:nvPr/>
        </p:nvSpPr>
        <p:spPr bwMode="auto">
          <a:xfrm>
            <a:off x="0" y="-19050"/>
            <a:ext cx="9540875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Earth loop impedance</a:t>
            </a:r>
          </a:p>
        </p:txBody>
      </p:sp>
      <p:sp>
        <p:nvSpPr>
          <p:cNvPr id="5125" name="Line 9"/>
          <p:cNvSpPr>
            <a:spLocks noChangeShapeType="1"/>
          </p:cNvSpPr>
          <p:nvPr/>
        </p:nvSpPr>
        <p:spPr bwMode="auto">
          <a:xfrm>
            <a:off x="0" y="946150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652963"/>
            <a:ext cx="9144000" cy="2324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1800" dirty="0">
                <a:solidFill>
                  <a:schemeClr val="accent4"/>
                </a:solidFill>
                <a:cs typeface="+mn-cs"/>
              </a:rPr>
              <a:t>The fault path is broken into two parts: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1800" dirty="0">
                <a:solidFill>
                  <a:schemeClr val="accent4"/>
                </a:solidFill>
                <a:cs typeface="+mn-cs"/>
              </a:rPr>
              <a:t>the external impedance (</a:t>
            </a:r>
            <a:r>
              <a:rPr lang="en-GB" sz="1800" dirty="0" err="1">
                <a:solidFill>
                  <a:schemeClr val="accent4"/>
                </a:solidFill>
                <a:cs typeface="+mn-cs"/>
              </a:rPr>
              <a:t>Z</a:t>
            </a:r>
            <a:r>
              <a:rPr lang="en-GB" sz="1800" baseline="-25000" dirty="0" err="1">
                <a:solidFill>
                  <a:schemeClr val="accent4"/>
                </a:solidFill>
                <a:cs typeface="+mn-cs"/>
              </a:rPr>
              <a:t>e</a:t>
            </a:r>
            <a:r>
              <a:rPr lang="en-GB" sz="1800" dirty="0">
                <a:solidFill>
                  <a:schemeClr val="accent4"/>
                </a:solidFill>
                <a:cs typeface="+mn-cs"/>
              </a:rPr>
              <a:t>) comprises combined resistances/impedances of the fault path on regional supply company’s (REC) side of the supply intake</a:t>
            </a:r>
          </a:p>
          <a:p>
            <a:pPr marL="342000" indent="-342000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1800" dirty="0">
                <a:solidFill>
                  <a:schemeClr val="accent4"/>
                </a:solidFill>
                <a:cs typeface="+mn-cs"/>
              </a:rPr>
              <a:t>the combined resistance of the consumers’ line conductor (R</a:t>
            </a:r>
            <a:r>
              <a:rPr lang="en-GB" sz="1800" baseline="-25000" dirty="0">
                <a:solidFill>
                  <a:schemeClr val="accent4"/>
                </a:solidFill>
                <a:cs typeface="+mn-cs"/>
              </a:rPr>
              <a:t>1</a:t>
            </a:r>
            <a:r>
              <a:rPr lang="en-GB" sz="1800" dirty="0">
                <a:solidFill>
                  <a:schemeClr val="accent4"/>
                </a:solidFill>
                <a:cs typeface="+mn-cs"/>
              </a:rPr>
              <a:t>) and the consumers’ cpc conductor (R</a:t>
            </a:r>
            <a:r>
              <a:rPr lang="en-GB" sz="1800" baseline="-25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sz="1800" dirty="0">
                <a:solidFill>
                  <a:schemeClr val="accent4"/>
                </a:solidFill>
                <a:cs typeface="+mn-cs"/>
              </a:rPr>
              <a:t>). This combined resistance is referred to as (R</a:t>
            </a:r>
            <a:r>
              <a:rPr lang="en-GB" sz="1800" baseline="-25000" dirty="0">
                <a:solidFill>
                  <a:schemeClr val="accent4"/>
                </a:solidFill>
                <a:cs typeface="+mn-cs"/>
              </a:rPr>
              <a:t>1</a:t>
            </a:r>
            <a:r>
              <a:rPr lang="en-GB" sz="1800" dirty="0">
                <a:solidFill>
                  <a:schemeClr val="accent4"/>
                </a:solidFill>
                <a:cs typeface="+mn-cs"/>
              </a:rPr>
              <a:t> + R</a:t>
            </a:r>
            <a:r>
              <a:rPr lang="en-GB" sz="1800" baseline="-25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sz="1800" dirty="0">
                <a:solidFill>
                  <a:schemeClr val="accent4"/>
                </a:solidFill>
                <a:cs typeface="+mn-cs"/>
              </a:rPr>
              <a:t>).</a:t>
            </a:r>
          </a:p>
          <a:p>
            <a:pPr>
              <a:spcAft>
                <a:spcPts val="600"/>
              </a:spcAft>
              <a:defRPr/>
            </a:pPr>
            <a:r>
              <a:rPr lang="en-GB" sz="1800" dirty="0">
                <a:solidFill>
                  <a:schemeClr val="accent4"/>
                </a:solidFill>
                <a:cs typeface="+mn-cs"/>
              </a:rPr>
              <a:t>Both of these value combined is the earth loop impedance (Z</a:t>
            </a:r>
            <a:r>
              <a:rPr lang="en-GB" sz="1800" baseline="-25000" dirty="0">
                <a:solidFill>
                  <a:schemeClr val="accent4"/>
                </a:solidFill>
                <a:cs typeface="+mn-cs"/>
              </a:rPr>
              <a:t>s</a:t>
            </a:r>
            <a:r>
              <a:rPr lang="en-GB" sz="1800" dirty="0">
                <a:solidFill>
                  <a:schemeClr val="accent4"/>
                </a:solidFill>
                <a:cs typeface="+mn-cs"/>
              </a:rPr>
              <a:t>) and is measured in ohms (Ω)</a:t>
            </a:r>
          </a:p>
        </p:txBody>
      </p:sp>
      <p:pic>
        <p:nvPicPr>
          <p:cNvPr id="6147" name="Picture 5" descr="01 Earth loop impedance TN-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437" y="1323494"/>
            <a:ext cx="6350000" cy="3351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158750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Earth loop impedance</a:t>
            </a:r>
          </a:p>
        </p:txBody>
      </p:sp>
      <p:sp>
        <p:nvSpPr>
          <p:cNvPr id="6149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01 Earth loop impedance TN-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916113"/>
            <a:ext cx="90900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309688"/>
            <a:ext cx="91440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TN-S system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158750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Earth loop impedance</a:t>
            </a:r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525" y="1268413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TN-C-S system</a:t>
            </a:r>
          </a:p>
        </p:txBody>
      </p:sp>
      <p:pic>
        <p:nvPicPr>
          <p:cNvPr id="5" name="Picture 4" descr="02 Earth loop impedance TN-C-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916113"/>
            <a:ext cx="90900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158750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Earth loop impedance</a:t>
            </a:r>
          </a:p>
        </p:txBody>
      </p:sp>
      <p:sp>
        <p:nvSpPr>
          <p:cNvPr id="8197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3 Earth loop impedance T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874838"/>
            <a:ext cx="90900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268413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>
                <a:solidFill>
                  <a:schemeClr val="accent4"/>
                </a:solidFill>
                <a:cs typeface="+mn-cs"/>
              </a:rPr>
              <a:t>TT </a:t>
            </a:r>
            <a:r>
              <a:rPr lang="en-GB" sz="2800" b="1" dirty="0">
                <a:solidFill>
                  <a:schemeClr val="accent4"/>
                </a:solidFill>
                <a:cs typeface="+mn-cs"/>
              </a:rPr>
              <a:t>system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158750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Earth loop impedance</a:t>
            </a:r>
          </a:p>
        </p:txBody>
      </p:sp>
      <p:sp>
        <p:nvSpPr>
          <p:cNvPr id="9221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224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Chris Goodings</cp:lastModifiedBy>
  <cp:revision>73</cp:revision>
  <dcterms:created xsi:type="dcterms:W3CDTF">2010-05-25T15:15:29Z</dcterms:created>
  <dcterms:modified xsi:type="dcterms:W3CDTF">2020-12-03T09:42:47Z</dcterms:modified>
</cp:coreProperties>
</file>