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6"/>
  </p:notesMasterIdLst>
  <p:sldIdLst>
    <p:sldId id="269" r:id="rId3"/>
    <p:sldId id="270" r:id="rId4"/>
    <p:sldId id="278" r:id="rId5"/>
    <p:sldId id="279" r:id="rId6"/>
    <p:sldId id="280" r:id="rId7"/>
    <p:sldId id="281" r:id="rId8"/>
    <p:sldId id="282" r:id="rId9"/>
    <p:sldId id="283" r:id="rId10"/>
    <p:sldId id="284" r:id="rId11"/>
    <p:sldId id="285" r:id="rId12"/>
    <p:sldId id="286" r:id="rId13"/>
    <p:sldId id="287" r:id="rId14"/>
    <p:sldId id="288" r:id="rId15"/>
    <p:sldId id="289" r:id="rId16"/>
    <p:sldId id="297" r:id="rId17"/>
    <p:sldId id="290" r:id="rId18"/>
    <p:sldId id="291" r:id="rId19"/>
    <p:sldId id="292" r:id="rId20"/>
    <p:sldId id="293" r:id="rId21"/>
    <p:sldId id="294" r:id="rId22"/>
    <p:sldId id="295" r:id="rId23"/>
    <p:sldId id="296" r:id="rId24"/>
    <p:sldId id="277" r:id="rId25"/>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3073" autoAdjust="0"/>
  </p:normalViewPr>
  <p:slideViewPr>
    <p:cSldViewPr>
      <p:cViewPr>
        <p:scale>
          <a:sx n="70" d="100"/>
          <a:sy n="70" d="100"/>
        </p:scale>
        <p:origin x="-12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DF0F224-A93A-458A-9926-605B3F8B86C4}" type="slidenum">
              <a:rPr lang="en-GB"/>
              <a:pPr>
                <a:defRPr/>
              </a:pPr>
              <a:t>‹#›</a:t>
            </a:fld>
            <a:endParaRPr lang="en-GB" dirty="0"/>
          </a:p>
        </p:txBody>
      </p:sp>
    </p:spTree>
    <p:extLst>
      <p:ext uri="{BB962C8B-B14F-4D97-AF65-F5344CB8AC3E}">
        <p14:creationId xmlns:p14="http://schemas.microsoft.com/office/powerpoint/2010/main" val="37804556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DA9CF7C-3EA8-42C9-9750-13390278B751}" type="slidenum">
              <a:rPr lang="en-GB"/>
              <a:pPr>
                <a:defRPr/>
              </a:pPr>
              <a:t>‹#›</a:t>
            </a:fld>
            <a:endParaRPr lang="en-GB" dirty="0"/>
          </a:p>
        </p:txBody>
      </p:sp>
    </p:spTree>
    <p:extLst>
      <p:ext uri="{BB962C8B-B14F-4D97-AF65-F5344CB8AC3E}">
        <p14:creationId xmlns:p14="http://schemas.microsoft.com/office/powerpoint/2010/main" val="200994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663EBAE-C762-41C1-9B41-8B0257E8198D}" type="slidenum">
              <a:rPr lang="en-GB"/>
              <a:pPr>
                <a:defRPr/>
              </a:pPr>
              <a:t>‹#›</a:t>
            </a:fld>
            <a:endParaRPr lang="en-GB" dirty="0"/>
          </a:p>
        </p:txBody>
      </p:sp>
    </p:spTree>
    <p:extLst>
      <p:ext uri="{BB962C8B-B14F-4D97-AF65-F5344CB8AC3E}">
        <p14:creationId xmlns:p14="http://schemas.microsoft.com/office/powerpoint/2010/main" val="55872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4548D68-21AC-41B5-BC6F-42322C45CCD1}" type="slidenum">
              <a:rPr lang="en-GB"/>
              <a:pPr>
                <a:defRPr/>
              </a:pPr>
              <a:t>‹#›</a:t>
            </a:fld>
            <a:endParaRPr lang="en-GB" dirty="0"/>
          </a:p>
        </p:txBody>
      </p:sp>
    </p:spTree>
    <p:extLst>
      <p:ext uri="{BB962C8B-B14F-4D97-AF65-F5344CB8AC3E}">
        <p14:creationId xmlns:p14="http://schemas.microsoft.com/office/powerpoint/2010/main" val="2510893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smtClean="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2A4AC7B8-B204-4074-B819-641B0CC30AC4}" type="slidenum">
              <a:rPr lang="en-GB"/>
              <a:pPr>
                <a:defRPr/>
              </a:pPr>
              <a:t>‹#›</a:t>
            </a:fld>
            <a:endParaRPr lang="en-GB" dirty="0"/>
          </a:p>
        </p:txBody>
      </p:sp>
    </p:spTree>
    <p:extLst>
      <p:ext uri="{BB962C8B-B14F-4D97-AF65-F5344CB8AC3E}">
        <p14:creationId xmlns:p14="http://schemas.microsoft.com/office/powerpoint/2010/main" val="3482113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74167AA-0A31-4227-93C5-B0DBED809330}" type="slidenum">
              <a:rPr lang="en-GB"/>
              <a:pPr>
                <a:defRPr/>
              </a:pPr>
              <a:t>‹#›</a:t>
            </a:fld>
            <a:endParaRPr lang="en-GB" dirty="0"/>
          </a:p>
        </p:txBody>
      </p:sp>
    </p:spTree>
    <p:extLst>
      <p:ext uri="{BB962C8B-B14F-4D97-AF65-F5344CB8AC3E}">
        <p14:creationId xmlns:p14="http://schemas.microsoft.com/office/powerpoint/2010/main" val="342248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EA97B00-0149-4CB6-A47D-01D61CD5A046}" type="slidenum">
              <a:rPr lang="en-GB"/>
              <a:pPr>
                <a:defRPr/>
              </a:pPr>
              <a:t>‹#›</a:t>
            </a:fld>
            <a:endParaRPr lang="en-GB" dirty="0"/>
          </a:p>
        </p:txBody>
      </p:sp>
    </p:spTree>
    <p:extLst>
      <p:ext uri="{BB962C8B-B14F-4D97-AF65-F5344CB8AC3E}">
        <p14:creationId xmlns:p14="http://schemas.microsoft.com/office/powerpoint/2010/main" val="43919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83BF394-6B42-4C1D-9B96-DC74D486C095}" type="slidenum">
              <a:rPr lang="en-GB"/>
              <a:pPr>
                <a:defRPr/>
              </a:pPr>
              <a:t>‹#›</a:t>
            </a:fld>
            <a:endParaRPr lang="en-GB" dirty="0"/>
          </a:p>
        </p:txBody>
      </p:sp>
    </p:spTree>
    <p:extLst>
      <p:ext uri="{BB962C8B-B14F-4D97-AF65-F5344CB8AC3E}">
        <p14:creationId xmlns:p14="http://schemas.microsoft.com/office/powerpoint/2010/main" val="157796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69BC28-AC99-4992-857B-AF17DFD58118}" type="slidenum">
              <a:rPr lang="en-GB"/>
              <a:pPr>
                <a:defRPr/>
              </a:pPr>
              <a:t>‹#›</a:t>
            </a:fld>
            <a:endParaRPr lang="en-GB" dirty="0"/>
          </a:p>
        </p:txBody>
      </p:sp>
    </p:spTree>
    <p:extLst>
      <p:ext uri="{BB962C8B-B14F-4D97-AF65-F5344CB8AC3E}">
        <p14:creationId xmlns:p14="http://schemas.microsoft.com/office/powerpoint/2010/main" val="3895916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46E2BE7-1717-4E6A-A354-7B892FB8763C}" type="slidenum">
              <a:rPr lang="en-GB"/>
              <a:pPr>
                <a:defRPr/>
              </a:pPr>
              <a:t>‹#›</a:t>
            </a:fld>
            <a:endParaRPr lang="en-GB" dirty="0"/>
          </a:p>
        </p:txBody>
      </p:sp>
    </p:spTree>
    <p:extLst>
      <p:ext uri="{BB962C8B-B14F-4D97-AF65-F5344CB8AC3E}">
        <p14:creationId xmlns:p14="http://schemas.microsoft.com/office/powerpoint/2010/main" val="53095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3D70CD98-8EAF-4929-B988-1F76F92AFF09}" type="slidenum">
              <a:rPr lang="en-GB"/>
              <a:pPr>
                <a:defRPr/>
              </a:pPr>
              <a:t>‹#›</a:t>
            </a:fld>
            <a:endParaRPr lang="en-GB" dirty="0"/>
          </a:p>
        </p:txBody>
      </p:sp>
    </p:spTree>
    <p:extLst>
      <p:ext uri="{BB962C8B-B14F-4D97-AF65-F5344CB8AC3E}">
        <p14:creationId xmlns:p14="http://schemas.microsoft.com/office/powerpoint/2010/main" val="2574574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B69A2BE-6C0A-4DAA-964C-1687EA46DA99}" type="slidenum">
              <a:rPr lang="en-GB"/>
              <a:pPr>
                <a:defRPr/>
              </a:pPr>
              <a:t>‹#›</a:t>
            </a:fld>
            <a:endParaRPr lang="en-GB" dirty="0"/>
          </a:p>
        </p:txBody>
      </p:sp>
    </p:spTree>
    <p:extLst>
      <p:ext uri="{BB962C8B-B14F-4D97-AF65-F5344CB8AC3E}">
        <p14:creationId xmlns:p14="http://schemas.microsoft.com/office/powerpoint/2010/main" val="101121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88C85A5-8C4F-4250-9641-E84C79FF3C7A}" type="slidenum">
              <a:rPr lang="en-GB"/>
              <a:pPr>
                <a:defRPr/>
              </a:pPr>
              <a:t>‹#›</a:t>
            </a:fld>
            <a:endParaRPr lang="en-GB" dirty="0"/>
          </a:p>
        </p:txBody>
      </p:sp>
    </p:spTree>
    <p:extLst>
      <p:ext uri="{BB962C8B-B14F-4D97-AF65-F5344CB8AC3E}">
        <p14:creationId xmlns:p14="http://schemas.microsoft.com/office/powerpoint/2010/main" val="429338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AB96B09-8791-42DB-AEF3-54F7097E6E5D}" type="slidenum">
              <a:rPr lang="en-GB"/>
              <a:pPr>
                <a:defRPr/>
              </a:pPr>
              <a:t>‹#›</a:t>
            </a:fld>
            <a:endParaRPr lang="en-GB" dirty="0"/>
          </a:p>
        </p:txBody>
      </p:sp>
    </p:spTree>
    <p:extLst>
      <p:ext uri="{BB962C8B-B14F-4D97-AF65-F5344CB8AC3E}">
        <p14:creationId xmlns:p14="http://schemas.microsoft.com/office/powerpoint/2010/main" val="1571014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C01C36D-8E39-4658-B3F6-C20DA60F6C53}" type="slidenum">
              <a:rPr lang="en-GB"/>
              <a:pPr>
                <a:defRPr/>
              </a:pPr>
              <a:t>‹#›</a:t>
            </a:fld>
            <a:endParaRPr lang="en-GB" dirty="0"/>
          </a:p>
        </p:txBody>
      </p:sp>
    </p:spTree>
    <p:extLst>
      <p:ext uri="{BB962C8B-B14F-4D97-AF65-F5344CB8AC3E}">
        <p14:creationId xmlns:p14="http://schemas.microsoft.com/office/powerpoint/2010/main" val="604069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E02B311-C86E-4FA0-891B-F6F3AD64F7E6}" type="slidenum">
              <a:rPr lang="en-GB"/>
              <a:pPr>
                <a:defRPr/>
              </a:pPr>
              <a:t>‹#›</a:t>
            </a:fld>
            <a:endParaRPr lang="en-GB" dirty="0"/>
          </a:p>
        </p:txBody>
      </p:sp>
    </p:spTree>
    <p:extLst>
      <p:ext uri="{BB962C8B-B14F-4D97-AF65-F5344CB8AC3E}">
        <p14:creationId xmlns:p14="http://schemas.microsoft.com/office/powerpoint/2010/main" val="1935214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6D9E31F-636A-4BD0-98EB-07DE2C6606A4}" type="slidenum">
              <a:rPr lang="en-GB"/>
              <a:pPr>
                <a:defRPr/>
              </a:pPr>
              <a:t>‹#›</a:t>
            </a:fld>
            <a:endParaRPr lang="en-GB" dirty="0"/>
          </a:p>
        </p:txBody>
      </p:sp>
    </p:spTree>
    <p:extLst>
      <p:ext uri="{BB962C8B-B14F-4D97-AF65-F5344CB8AC3E}">
        <p14:creationId xmlns:p14="http://schemas.microsoft.com/office/powerpoint/2010/main" val="226509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70FA4CF-9E72-4D4B-BC0E-09665579CAAD}" type="slidenum">
              <a:rPr lang="en-GB"/>
              <a:pPr>
                <a:defRPr/>
              </a:pPr>
              <a:t>‹#›</a:t>
            </a:fld>
            <a:endParaRPr lang="en-GB" dirty="0"/>
          </a:p>
        </p:txBody>
      </p:sp>
    </p:spTree>
    <p:extLst>
      <p:ext uri="{BB962C8B-B14F-4D97-AF65-F5344CB8AC3E}">
        <p14:creationId xmlns:p14="http://schemas.microsoft.com/office/powerpoint/2010/main" val="10801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391A7E7-BD9E-4BF1-8611-72CBF84F6DC7}" type="slidenum">
              <a:rPr lang="en-GB"/>
              <a:pPr>
                <a:defRPr/>
              </a:pPr>
              <a:t>‹#›</a:t>
            </a:fld>
            <a:endParaRPr lang="en-GB" dirty="0"/>
          </a:p>
        </p:txBody>
      </p:sp>
    </p:spTree>
    <p:extLst>
      <p:ext uri="{BB962C8B-B14F-4D97-AF65-F5344CB8AC3E}">
        <p14:creationId xmlns:p14="http://schemas.microsoft.com/office/powerpoint/2010/main" val="423880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A8CEC01D-BCA6-4CE7-8BA2-95421029DB2D}" type="slidenum">
              <a:rPr lang="en-GB"/>
              <a:pPr>
                <a:defRPr/>
              </a:pPr>
              <a:t>‹#›</a:t>
            </a:fld>
            <a:endParaRPr lang="en-GB" dirty="0"/>
          </a:p>
        </p:txBody>
      </p:sp>
    </p:spTree>
    <p:extLst>
      <p:ext uri="{BB962C8B-B14F-4D97-AF65-F5344CB8AC3E}">
        <p14:creationId xmlns:p14="http://schemas.microsoft.com/office/powerpoint/2010/main" val="166578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90A49548-0DD0-468E-85BC-B9E992226E96}" type="slidenum">
              <a:rPr lang="en-GB"/>
              <a:pPr>
                <a:defRPr/>
              </a:pPr>
              <a:t>‹#›</a:t>
            </a:fld>
            <a:endParaRPr lang="en-GB" dirty="0"/>
          </a:p>
        </p:txBody>
      </p:sp>
    </p:spTree>
    <p:extLst>
      <p:ext uri="{BB962C8B-B14F-4D97-AF65-F5344CB8AC3E}">
        <p14:creationId xmlns:p14="http://schemas.microsoft.com/office/powerpoint/2010/main" val="2454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EFB7F571-0DEE-4A91-AB12-93757A5F82EA}" type="slidenum">
              <a:rPr lang="en-GB"/>
              <a:pPr>
                <a:defRPr/>
              </a:pPr>
              <a:t>‹#›</a:t>
            </a:fld>
            <a:endParaRPr lang="en-GB" dirty="0"/>
          </a:p>
        </p:txBody>
      </p:sp>
    </p:spTree>
    <p:extLst>
      <p:ext uri="{BB962C8B-B14F-4D97-AF65-F5344CB8AC3E}">
        <p14:creationId xmlns:p14="http://schemas.microsoft.com/office/powerpoint/2010/main" val="3353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412051-B0E4-4386-A916-8269ECE0525C}" type="slidenum">
              <a:rPr lang="en-GB"/>
              <a:pPr>
                <a:defRPr/>
              </a:pPr>
              <a:t>‹#›</a:t>
            </a:fld>
            <a:endParaRPr lang="en-GB" dirty="0"/>
          </a:p>
        </p:txBody>
      </p:sp>
    </p:spTree>
    <p:extLst>
      <p:ext uri="{BB962C8B-B14F-4D97-AF65-F5344CB8AC3E}">
        <p14:creationId xmlns:p14="http://schemas.microsoft.com/office/powerpoint/2010/main" val="280481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A2403D-AA33-4346-A5FF-B885A74ADA84}" type="slidenum">
              <a:rPr lang="en-GB"/>
              <a:pPr>
                <a:defRPr/>
              </a:pPr>
              <a:t>‹#›</a:t>
            </a:fld>
            <a:endParaRPr lang="en-GB" dirty="0"/>
          </a:p>
        </p:txBody>
      </p:sp>
    </p:spTree>
    <p:extLst>
      <p:ext uri="{BB962C8B-B14F-4D97-AF65-F5344CB8AC3E}">
        <p14:creationId xmlns:p14="http://schemas.microsoft.com/office/powerpoint/2010/main" val="306349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6FE320F1-9BDB-4583-B9F1-41C5388C89D4}" type="slidenum">
              <a:rPr lang="en-GB"/>
              <a:pPr>
                <a:defRPr/>
              </a:pPr>
              <a:t>‹#›</a:t>
            </a:fld>
            <a:endParaRPr lang="en-GB" dirty="0"/>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CABCA2FD-FF14-4B1E-B952-0265AC71CDC7}" type="slidenum">
              <a:rPr lang="en-GB"/>
              <a:pPr>
                <a:defRPr/>
              </a:pPr>
              <a:t>‹#›</a:t>
            </a:fld>
            <a:endParaRPr lang="en-GB" dirty="0"/>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t> </a:t>
            </a:r>
          </a:p>
        </p:txBody>
      </p:sp>
      <p:sp>
        <p:nvSpPr>
          <p:cNvPr id="409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smtClean="0">
                <a:solidFill>
                  <a:schemeClr val="bg1"/>
                </a:solidFill>
              </a:rPr>
              <a:t>Micro-renewable energies</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400" b="1">
                <a:solidFill>
                  <a:srgbClr val="CC0000"/>
                </a:solidFill>
              </a:rPr>
              <a:t>Unit 203: Electrical installations technology</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5" y="1270000"/>
            <a:ext cx="9144000" cy="522288"/>
          </a:xfrm>
          <a:prstGeom prst="rect">
            <a:avLst/>
          </a:prstGeom>
          <a:noFill/>
        </p:spPr>
        <p:txBody>
          <a:bodyPr>
            <a:spAutoFit/>
          </a:bodyPr>
          <a:lstStyle/>
          <a:p>
            <a:pPr>
              <a:defRPr/>
            </a:pPr>
            <a:r>
              <a:rPr lang="en-GB" sz="2800" b="1" dirty="0">
                <a:solidFill>
                  <a:schemeClr val="accent4"/>
                </a:solidFill>
                <a:cs typeface="+mn-cs"/>
              </a:rPr>
              <a:t>Wood-fuelled heating</a:t>
            </a:r>
            <a:endParaRPr lang="en-GB" sz="2800" dirty="0">
              <a:solidFill>
                <a:schemeClr val="accent4"/>
              </a:solidFill>
              <a:cs typeface="+mn-cs"/>
            </a:endParaRPr>
          </a:p>
        </p:txBody>
      </p:sp>
      <p:sp>
        <p:nvSpPr>
          <p:cNvPr id="6" name="TextBox 5"/>
          <p:cNvSpPr txBox="1"/>
          <p:nvPr/>
        </p:nvSpPr>
        <p:spPr>
          <a:xfrm>
            <a:off x="0" y="1792288"/>
            <a:ext cx="9144000" cy="5140325"/>
          </a:xfrm>
          <a:prstGeom prst="rect">
            <a:avLst/>
          </a:prstGeom>
          <a:noFill/>
        </p:spPr>
        <p:txBody>
          <a:bodyPr>
            <a:spAutoFit/>
          </a:bodyPr>
          <a:lstStyle/>
          <a:p>
            <a:pPr>
              <a:defRPr/>
            </a:pPr>
            <a:r>
              <a:rPr lang="en-GB" sz="2800" b="1" dirty="0">
                <a:solidFill>
                  <a:schemeClr val="accent4"/>
                </a:solidFill>
                <a:cs typeface="+mn-cs"/>
              </a:rPr>
              <a:t>Benefits</a:t>
            </a:r>
          </a:p>
          <a:p>
            <a:pPr marL="531813" indent="-531813">
              <a:spcAft>
                <a:spcPts val="600"/>
              </a:spcAft>
              <a:buFont typeface="Arial" pitchFamily="34" charset="0"/>
              <a:buChar char="•"/>
              <a:defRPr/>
            </a:pPr>
            <a:r>
              <a:rPr lang="en-GB" sz="2200" b="1" dirty="0">
                <a:solidFill>
                  <a:schemeClr val="accent4"/>
                </a:solidFill>
                <a:cs typeface="+mn-cs"/>
              </a:rPr>
              <a:t>Affordable heating fuel:</a:t>
            </a:r>
            <a:r>
              <a:rPr lang="en-GB" sz="2200" dirty="0">
                <a:solidFill>
                  <a:schemeClr val="accent4"/>
                </a:solidFill>
                <a:cs typeface="+mn-cs"/>
              </a:rPr>
              <a:t> although the price of wood fuel varies considerably, it is often cheaper than other heating options.</a:t>
            </a:r>
          </a:p>
          <a:p>
            <a:pPr marL="531813" indent="-531813">
              <a:spcAft>
                <a:spcPts val="600"/>
              </a:spcAft>
              <a:buFont typeface="Arial" pitchFamily="34" charset="0"/>
              <a:buChar char="•"/>
              <a:defRPr/>
            </a:pPr>
            <a:r>
              <a:rPr lang="en-GB" sz="2200" b="1" dirty="0">
                <a:solidFill>
                  <a:schemeClr val="accent4"/>
                </a:solidFill>
                <a:cs typeface="+mn-cs"/>
              </a:rPr>
              <a:t>Financial support:</a:t>
            </a:r>
            <a:r>
              <a:rPr lang="en-GB" sz="2200" dirty="0">
                <a:solidFill>
                  <a:schemeClr val="accent4"/>
                </a:solidFill>
                <a:cs typeface="+mn-cs"/>
              </a:rPr>
              <a:t> wood-fuelled boiler systems could benefit from the Renewable Heat Premium Payment and the Renewable Heat Incentive </a:t>
            </a:r>
            <a:r>
              <a:rPr lang="en-GB" sz="2400" dirty="0">
                <a:cs typeface="+mn-cs"/>
              </a:rPr>
              <a:t>(RHI)</a:t>
            </a:r>
            <a:r>
              <a:rPr lang="en-GB" sz="2200" dirty="0">
                <a:solidFill>
                  <a:schemeClr val="accent4"/>
                </a:solidFill>
                <a:cs typeface="+mn-cs"/>
              </a:rPr>
              <a:t>.</a:t>
            </a:r>
          </a:p>
          <a:p>
            <a:pPr marL="531813" indent="-531813">
              <a:spcAft>
                <a:spcPts val="600"/>
              </a:spcAft>
              <a:buFont typeface="Arial" pitchFamily="34" charset="0"/>
              <a:buChar char="•"/>
              <a:defRPr/>
            </a:pPr>
            <a:r>
              <a:rPr lang="en-GB" sz="2200" b="1" dirty="0">
                <a:solidFill>
                  <a:schemeClr val="accent4"/>
                </a:solidFill>
                <a:cs typeface="+mn-cs"/>
              </a:rPr>
              <a:t>A low-carbon option: </a:t>
            </a:r>
            <a:r>
              <a:rPr lang="en-GB" sz="2200" dirty="0">
                <a:solidFill>
                  <a:schemeClr val="accent4"/>
                </a:solidFill>
                <a:cs typeface="+mn-cs"/>
              </a:rPr>
              <a:t>the carbon dioxide emitted when wood is burned is the same amount that was absorbed over the months and years </a:t>
            </a:r>
            <a:r>
              <a:rPr lang="en-GB" sz="2200" dirty="0">
                <a:cs typeface="+mn-cs"/>
              </a:rPr>
              <a:t>during which </a:t>
            </a:r>
            <a:r>
              <a:rPr lang="en-GB" sz="2200" dirty="0">
                <a:solidFill>
                  <a:schemeClr val="accent4"/>
                </a:solidFill>
                <a:cs typeface="+mn-cs"/>
              </a:rPr>
              <a:t>the plant was growing. The process is sustainable, as long as new plants continue to grow in place of those used for fuel. There are some carbon emissions caused by the cultivation, manufacture and transportation of the fuel but, as long as the fuel is sourced locally, these are much lower than the emissions from fossil fuels.</a:t>
            </a:r>
          </a:p>
        </p:txBody>
      </p:sp>
      <p:sp>
        <p:nvSpPr>
          <p:cNvPr id="7" name="Rectangle 6"/>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3317"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5 Photovoltaic - Ne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84313"/>
            <a:ext cx="710406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435600" y="1700213"/>
            <a:ext cx="3535363" cy="523875"/>
          </a:xfrm>
          <a:prstGeom prst="rect">
            <a:avLst/>
          </a:prstGeom>
          <a:noFill/>
        </p:spPr>
        <p:txBody>
          <a:bodyPr>
            <a:spAutoFit/>
          </a:bodyPr>
          <a:lstStyle/>
          <a:p>
            <a:pPr>
              <a:defRPr/>
            </a:pPr>
            <a:r>
              <a:rPr lang="en-GB" sz="2800" b="1" dirty="0">
                <a:solidFill>
                  <a:schemeClr val="accent4"/>
                </a:solidFill>
                <a:cs typeface="+mn-cs"/>
              </a:rPr>
              <a:t>Photo-voltaic (PV)</a:t>
            </a:r>
            <a:endParaRPr lang="en-GB" sz="2800" dirty="0">
              <a:solidFill>
                <a:schemeClr val="accent4"/>
              </a:solidFill>
              <a:cs typeface="+mn-cs"/>
            </a:endParaRPr>
          </a:p>
        </p:txBody>
      </p:sp>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4341"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style.rotation</p:attrName>
                                        </p:attrNameLst>
                                      </p:cBhvr>
                                      <p:tavLst>
                                        <p:tav tm="0">
                                          <p:val>
                                            <p:fltVal val="720"/>
                                          </p:val>
                                        </p:tav>
                                        <p:tav tm="100000">
                                          <p:val>
                                            <p:fltVal val="0"/>
                                          </p:val>
                                        </p:tav>
                                      </p:tavLst>
                                    </p:anim>
                                    <p:anim calcmode="lin" valueType="num">
                                      <p:cBhvr>
                                        <p:cTn id="21" dur="2000" fill="hold"/>
                                        <p:tgtEl>
                                          <p:spTgt spid="6"/>
                                        </p:tgtEl>
                                        <p:attrNameLst>
                                          <p:attrName>ppt_h</p:attrName>
                                        </p:attrNameLst>
                                      </p:cBhvr>
                                      <p:tavLst>
                                        <p:tav tm="0">
                                          <p:val>
                                            <p:fltVal val="0"/>
                                          </p:val>
                                        </p:tav>
                                        <p:tav tm="100000">
                                          <p:val>
                                            <p:strVal val="#ppt_h"/>
                                          </p:val>
                                        </p:tav>
                                      </p:tavLst>
                                    </p:anim>
                                    <p:anim calcmode="lin" valueType="num">
                                      <p:cBhvr>
                                        <p:cTn id="22"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95388"/>
            <a:ext cx="9144000" cy="523875"/>
          </a:xfrm>
          <a:prstGeom prst="rect">
            <a:avLst/>
          </a:prstGeom>
          <a:noFill/>
        </p:spPr>
        <p:txBody>
          <a:bodyPr>
            <a:spAutoFit/>
          </a:bodyPr>
          <a:lstStyle/>
          <a:p>
            <a:pPr>
              <a:defRPr/>
            </a:pPr>
            <a:r>
              <a:rPr lang="en-GB" sz="2800" b="1" dirty="0">
                <a:solidFill>
                  <a:schemeClr val="accent4"/>
                </a:solidFill>
                <a:cs typeface="+mn-cs"/>
              </a:rPr>
              <a:t>Photo-voltaic (PV)</a:t>
            </a:r>
            <a:endParaRPr lang="en-GB" sz="2800" dirty="0">
              <a:solidFill>
                <a:schemeClr val="accent4"/>
              </a:solidFill>
              <a:cs typeface="+mn-cs"/>
            </a:endParaRPr>
          </a:p>
        </p:txBody>
      </p:sp>
      <p:sp>
        <p:nvSpPr>
          <p:cNvPr id="5" name="TextBox 4"/>
          <p:cNvSpPr txBox="1"/>
          <p:nvPr/>
        </p:nvSpPr>
        <p:spPr>
          <a:xfrm>
            <a:off x="107950" y="1671638"/>
            <a:ext cx="9144000" cy="5186362"/>
          </a:xfrm>
          <a:prstGeom prst="rect">
            <a:avLst/>
          </a:prstGeom>
          <a:noFill/>
        </p:spPr>
        <p:txBody>
          <a:bodyPr>
            <a:spAutoFit/>
          </a:bodyPr>
          <a:lstStyle/>
          <a:p>
            <a:pPr>
              <a:defRPr/>
            </a:pPr>
            <a:r>
              <a:rPr lang="en-GB" sz="2800" b="1" dirty="0">
                <a:solidFill>
                  <a:schemeClr val="accent4"/>
                </a:solidFill>
                <a:cs typeface="+mn-cs"/>
              </a:rPr>
              <a:t>Benefits</a:t>
            </a:r>
          </a:p>
          <a:p>
            <a:pPr marL="531813" indent="-531813">
              <a:spcAft>
                <a:spcPts val="600"/>
              </a:spcAft>
              <a:buFont typeface="Arial" pitchFamily="34" charset="0"/>
              <a:buChar char="•"/>
              <a:defRPr/>
            </a:pPr>
            <a:r>
              <a:rPr lang="en-GB" sz="2400" dirty="0">
                <a:solidFill>
                  <a:schemeClr val="accent4"/>
                </a:solidFill>
                <a:cs typeface="+mn-cs"/>
              </a:rPr>
              <a:t>Sunlight is free so, after the initial installation, electricity costs will be reduced.</a:t>
            </a:r>
          </a:p>
          <a:p>
            <a:pPr marL="531813" indent="-531813">
              <a:spcAft>
                <a:spcPts val="600"/>
              </a:spcAft>
              <a:buFont typeface="Arial" pitchFamily="34" charset="0"/>
              <a:buChar char="•"/>
              <a:defRPr/>
            </a:pPr>
            <a:r>
              <a:rPr lang="en-GB" sz="2400" dirty="0">
                <a:solidFill>
                  <a:schemeClr val="accent4"/>
                </a:solidFill>
                <a:cs typeface="+mn-cs"/>
              </a:rPr>
              <a:t>The government’s feed-in tariffs pay the consumer for electricity generated, even if they use it.</a:t>
            </a:r>
          </a:p>
          <a:p>
            <a:pPr marL="531813" indent="-531813">
              <a:spcAft>
                <a:spcPts val="600"/>
              </a:spcAft>
              <a:buFont typeface="Arial" pitchFamily="34" charset="0"/>
              <a:buChar char="•"/>
              <a:defRPr/>
            </a:pPr>
            <a:r>
              <a:rPr lang="en-GB" sz="2400" dirty="0">
                <a:cs typeface="+mn-cs"/>
              </a:rPr>
              <a:t>If the system is producing more electricity than needed by the consumer, or when they can’t use it, the surplus can be sold back to the Grid.</a:t>
            </a:r>
            <a:endParaRPr lang="en-GB" sz="2400" dirty="0">
              <a:solidFill>
                <a:schemeClr val="accent4"/>
              </a:solidFill>
              <a:cs typeface="+mn-cs"/>
            </a:endParaRPr>
          </a:p>
          <a:p>
            <a:pPr marL="531813" indent="-531813">
              <a:spcAft>
                <a:spcPts val="600"/>
              </a:spcAft>
              <a:buFont typeface="Arial" pitchFamily="34" charset="0"/>
              <a:buChar char="•"/>
              <a:defRPr/>
            </a:pPr>
            <a:r>
              <a:rPr lang="en-GB" sz="2400" dirty="0">
                <a:cs typeface="+mn-cs"/>
              </a:rPr>
              <a:t>You will </a:t>
            </a:r>
            <a:r>
              <a:rPr lang="en-GB" sz="2400" dirty="0">
                <a:solidFill>
                  <a:schemeClr val="accent4"/>
                </a:solidFill>
                <a:cs typeface="+mn-cs"/>
              </a:rPr>
              <a:t>cut your carbon footprint. Solar electricity is green, renewable energy and doesn’t release any harmful carbon dioxide or other pollutants. A typical home solar PV system could save over a tonne of carbon dioxide per year – that’s more than 30 tonnes over its lifetime.</a:t>
            </a:r>
          </a:p>
        </p:txBody>
      </p:sp>
      <p:sp>
        <p:nvSpPr>
          <p:cNvPr id="7" name="Rectangle 6"/>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5365"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p:cTn id="55"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6 Micro-wi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850" y="1724025"/>
            <a:ext cx="8347075"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300788" y="1758950"/>
            <a:ext cx="2698750" cy="522288"/>
          </a:xfrm>
          <a:prstGeom prst="rect">
            <a:avLst/>
          </a:prstGeom>
          <a:noFill/>
        </p:spPr>
        <p:txBody>
          <a:bodyPr>
            <a:spAutoFit/>
          </a:bodyPr>
          <a:lstStyle/>
          <a:p>
            <a:pPr>
              <a:defRPr/>
            </a:pPr>
            <a:r>
              <a:rPr lang="en-GB" sz="2800" b="1" dirty="0">
                <a:solidFill>
                  <a:schemeClr val="accent4"/>
                </a:solidFill>
                <a:cs typeface="+mn-cs"/>
              </a:rPr>
              <a:t>Micro-wind</a:t>
            </a:r>
            <a:endParaRPr lang="en-GB" sz="2800" dirty="0">
              <a:solidFill>
                <a:schemeClr val="accent4"/>
              </a:solidFill>
              <a:cs typeface="+mn-cs"/>
            </a:endParaRPr>
          </a:p>
        </p:txBody>
      </p:sp>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6389"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style.rotation</p:attrName>
                                        </p:attrNameLst>
                                      </p:cBhvr>
                                      <p:tavLst>
                                        <p:tav tm="0">
                                          <p:val>
                                            <p:fltVal val="720"/>
                                          </p:val>
                                        </p:tav>
                                        <p:tav tm="100000">
                                          <p:val>
                                            <p:fltVal val="0"/>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 y="1412875"/>
            <a:ext cx="9144000" cy="523875"/>
          </a:xfrm>
          <a:prstGeom prst="rect">
            <a:avLst/>
          </a:prstGeom>
          <a:noFill/>
        </p:spPr>
        <p:txBody>
          <a:bodyPr>
            <a:spAutoFit/>
          </a:bodyPr>
          <a:lstStyle/>
          <a:p>
            <a:pPr>
              <a:defRPr/>
            </a:pPr>
            <a:r>
              <a:rPr lang="en-GB" sz="2800" b="1" dirty="0">
                <a:solidFill>
                  <a:schemeClr val="accent4"/>
                </a:solidFill>
                <a:cs typeface="+mn-cs"/>
              </a:rPr>
              <a:t>Micro-wind</a:t>
            </a:r>
            <a:endParaRPr lang="en-GB" sz="2800" dirty="0">
              <a:solidFill>
                <a:schemeClr val="accent4"/>
              </a:solidFill>
              <a:cs typeface="+mn-cs"/>
            </a:endParaRPr>
          </a:p>
        </p:txBody>
      </p:sp>
      <p:sp>
        <p:nvSpPr>
          <p:cNvPr id="7" name="TextBox 6"/>
          <p:cNvSpPr txBox="1"/>
          <p:nvPr/>
        </p:nvSpPr>
        <p:spPr>
          <a:xfrm>
            <a:off x="-20638" y="2060575"/>
            <a:ext cx="9144001" cy="4616450"/>
          </a:xfrm>
          <a:prstGeom prst="rect">
            <a:avLst/>
          </a:prstGeom>
          <a:noFill/>
        </p:spPr>
        <p:txBody>
          <a:bodyPr>
            <a:spAutoFit/>
          </a:bodyPr>
          <a:lstStyle/>
          <a:p>
            <a:pPr marL="531813" indent="-531813">
              <a:spcAft>
                <a:spcPts val="600"/>
              </a:spcAft>
              <a:defRPr/>
            </a:pPr>
            <a:r>
              <a:rPr lang="en-GB" sz="2400" dirty="0">
                <a:solidFill>
                  <a:schemeClr val="accent4"/>
                </a:solidFill>
                <a:cs typeface="+mn-cs"/>
              </a:rPr>
              <a:t>For </a:t>
            </a:r>
            <a:r>
              <a:rPr lang="en-GB" sz="2400" b="1" dirty="0">
                <a:solidFill>
                  <a:schemeClr val="accent4"/>
                </a:solidFill>
                <a:cs typeface="+mn-cs"/>
              </a:rPr>
              <a:t>building-mounted turbines</a:t>
            </a:r>
            <a:r>
              <a:rPr lang="en-GB" sz="2400" dirty="0">
                <a:solidFill>
                  <a:schemeClr val="accent4"/>
                </a:solidFill>
                <a:cs typeface="+mn-cs"/>
              </a:rPr>
              <a:t>, the criteria include:</a:t>
            </a:r>
          </a:p>
          <a:p>
            <a:pPr marL="531813" indent="-531813">
              <a:spcAft>
                <a:spcPts val="600"/>
              </a:spcAft>
              <a:buFont typeface="Arial" pitchFamily="34" charset="0"/>
              <a:buChar char="•"/>
              <a:defRPr/>
            </a:pPr>
            <a:r>
              <a:rPr lang="en-GB" sz="2400" dirty="0">
                <a:solidFill>
                  <a:schemeClr val="accent4"/>
                </a:solidFill>
                <a:cs typeface="+mn-cs"/>
              </a:rPr>
              <a:t>the house is detached</a:t>
            </a:r>
          </a:p>
          <a:p>
            <a:pPr marL="531813" indent="-531813">
              <a:spcAft>
                <a:spcPts val="600"/>
              </a:spcAft>
              <a:buFont typeface="Arial" pitchFamily="34" charset="0"/>
              <a:buChar char="•"/>
              <a:defRPr/>
            </a:pPr>
            <a:r>
              <a:rPr lang="en-GB" sz="2400" dirty="0">
                <a:solidFill>
                  <a:schemeClr val="accent4"/>
                </a:solidFill>
                <a:cs typeface="+mn-cs"/>
              </a:rPr>
              <a:t>the top of the turbine blades is no more than three metres above the top of the house, or 15 metres above the ground</a:t>
            </a:r>
          </a:p>
          <a:p>
            <a:pPr marL="531813" indent="-531813">
              <a:spcAft>
                <a:spcPts val="600"/>
              </a:spcAft>
              <a:buFont typeface="Arial" pitchFamily="34" charset="0"/>
              <a:buChar char="•"/>
              <a:defRPr/>
            </a:pPr>
            <a:r>
              <a:rPr lang="en-GB" sz="2400" dirty="0">
                <a:solidFill>
                  <a:schemeClr val="accent4"/>
                </a:solidFill>
                <a:cs typeface="+mn-cs"/>
              </a:rPr>
              <a:t>all of the turbine is at least five metres from the edge of the householder’s property.</a:t>
            </a:r>
          </a:p>
          <a:p>
            <a:pPr marL="531813" indent="-531813">
              <a:spcAft>
                <a:spcPts val="600"/>
              </a:spcAft>
              <a:defRPr/>
            </a:pPr>
            <a:r>
              <a:rPr lang="en-GB" sz="2400" dirty="0">
                <a:solidFill>
                  <a:schemeClr val="accent4"/>
                </a:solidFill>
                <a:cs typeface="+mn-cs"/>
              </a:rPr>
              <a:t>For </a:t>
            </a:r>
            <a:r>
              <a:rPr lang="en-GB" sz="2400" b="1" dirty="0">
                <a:solidFill>
                  <a:schemeClr val="accent4"/>
                </a:solidFill>
                <a:cs typeface="+mn-cs"/>
              </a:rPr>
              <a:t>pole-mounted turbines</a:t>
            </a:r>
            <a:r>
              <a:rPr lang="en-GB" sz="2400" dirty="0">
                <a:solidFill>
                  <a:schemeClr val="accent4"/>
                </a:solidFill>
                <a:cs typeface="+mn-cs"/>
              </a:rPr>
              <a:t>, the criteria include:</a:t>
            </a:r>
          </a:p>
          <a:p>
            <a:pPr marL="531813" indent="-531813">
              <a:spcAft>
                <a:spcPts val="600"/>
              </a:spcAft>
              <a:buFont typeface="Arial" pitchFamily="34" charset="0"/>
              <a:buChar char="•"/>
              <a:defRPr/>
            </a:pPr>
            <a:r>
              <a:rPr lang="en-GB" sz="2400" dirty="0">
                <a:solidFill>
                  <a:schemeClr val="accent4"/>
                </a:solidFill>
                <a:cs typeface="+mn-cs"/>
              </a:rPr>
              <a:t>the top of the turbine is no more than 11.1 metres above ground</a:t>
            </a:r>
          </a:p>
          <a:p>
            <a:pPr marL="531813" indent="-531813">
              <a:spcAft>
                <a:spcPts val="600"/>
              </a:spcAft>
              <a:buFont typeface="Arial" pitchFamily="34" charset="0"/>
              <a:buChar char="•"/>
              <a:defRPr/>
            </a:pPr>
            <a:r>
              <a:rPr lang="en-GB" sz="2400" dirty="0">
                <a:solidFill>
                  <a:schemeClr val="accent4"/>
                </a:solidFill>
                <a:cs typeface="+mn-cs"/>
              </a:rPr>
              <a:t>all of the turbine is at least 1.1 times the height of the turbine away from the edge of the householder’s property.</a:t>
            </a:r>
          </a:p>
        </p:txBody>
      </p:sp>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7413"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par>
                                <p:cTn id="63" presetID="3" presetClass="emph" presetSubtype="2" fill="hold" nodeType="withEffect">
                                  <p:stCondLst>
                                    <p:cond delay="0"/>
                                  </p:stCondLst>
                                  <p:childTnLst>
                                    <p:animClr clrSpc="rgb" dir="cw">
                                      <p:cBhvr override="childStyle">
                                        <p:cTn id="64" dur="2000" fill="hold"/>
                                        <p:tgtEl>
                                          <p:spTgt spid="7">
                                            <p:txEl>
                                              <p:pRg st="0" end="0"/>
                                            </p:txEl>
                                          </p:spTgt>
                                        </p:tgtEl>
                                        <p:attrNameLst>
                                          <p:attrName>style.color</p:attrName>
                                        </p:attrNameLst>
                                      </p:cBhvr>
                                      <p:to>
                                        <a:schemeClr val="hlink"/>
                                      </p:to>
                                    </p:animClr>
                                  </p:childTnLst>
                                </p:cTn>
                              </p:par>
                              <p:par>
                                <p:cTn id="65" presetID="3" presetClass="emph" presetSubtype="2" fill="hold" nodeType="withEffect">
                                  <p:stCondLst>
                                    <p:cond delay="0"/>
                                  </p:stCondLst>
                                  <p:childTnLst>
                                    <p:animClr clrSpc="rgb" dir="cw">
                                      <p:cBhvr override="childStyle">
                                        <p:cTn id="66" dur="2000" fill="hold"/>
                                        <p:tgtEl>
                                          <p:spTgt spid="7">
                                            <p:txEl>
                                              <p:pRg st="1" end="1"/>
                                            </p:txEl>
                                          </p:spTgt>
                                        </p:tgtEl>
                                        <p:attrNameLst>
                                          <p:attrName>style.color</p:attrName>
                                        </p:attrNameLst>
                                      </p:cBhvr>
                                      <p:to>
                                        <a:schemeClr val="hlink"/>
                                      </p:to>
                                    </p:animClr>
                                  </p:childTnLst>
                                </p:cTn>
                              </p:par>
                              <p:par>
                                <p:cTn id="67" presetID="3" presetClass="emph" presetSubtype="2" fill="hold" nodeType="withEffect">
                                  <p:stCondLst>
                                    <p:cond delay="0"/>
                                  </p:stCondLst>
                                  <p:childTnLst>
                                    <p:animClr clrSpc="rgb" dir="cw">
                                      <p:cBhvr override="childStyle">
                                        <p:cTn id="68" dur="2000" fill="hold"/>
                                        <p:tgtEl>
                                          <p:spTgt spid="7">
                                            <p:txEl>
                                              <p:pRg st="2" end="2"/>
                                            </p:txEl>
                                          </p:spTgt>
                                        </p:tgtEl>
                                        <p:attrNameLst>
                                          <p:attrName>style.color</p:attrName>
                                        </p:attrNameLst>
                                      </p:cBhvr>
                                      <p:to>
                                        <a:schemeClr val="hlink"/>
                                      </p:to>
                                    </p:animClr>
                                  </p:childTnLst>
                                </p:cTn>
                              </p:par>
                              <p:par>
                                <p:cTn id="69" presetID="3" presetClass="emph" presetSubtype="2" fill="hold" nodeType="withEffect">
                                  <p:stCondLst>
                                    <p:cond delay="0"/>
                                  </p:stCondLst>
                                  <p:childTnLst>
                                    <p:animClr clrSpc="rgb" dir="cw">
                                      <p:cBhvr override="childStyle">
                                        <p:cTn id="70" dur="2000" fill="hold"/>
                                        <p:tgtEl>
                                          <p:spTgt spid="7">
                                            <p:txEl>
                                              <p:pRg st="3" end="3"/>
                                            </p:txEl>
                                          </p:spTgt>
                                        </p:tgtEl>
                                        <p:attrNameLst>
                                          <p:attrName>style.color</p:attrName>
                                        </p:attrNameLst>
                                      </p:cBhvr>
                                      <p:to>
                                        <a:schemeClr val="hlink"/>
                                      </p:to>
                                    </p:animClr>
                                  </p:childTnLst>
                                </p:cTn>
                              </p:par>
                            </p:childTnLst>
                          </p:cTn>
                        </p:par>
                      </p:childTnLst>
                    </p:cTn>
                  </p:par>
                  <p:par>
                    <p:cTn id="71" fill="hold" nodeType="clickPar">
                      <p:stCondLst>
                        <p:cond delay="indefinite"/>
                      </p:stCondLst>
                      <p:childTnLst>
                        <p:par>
                          <p:cTn id="72" fill="hold" nodeType="withGroup">
                            <p:stCondLst>
                              <p:cond delay="0"/>
                            </p:stCondLst>
                            <p:childTnLst>
                              <p:par>
                                <p:cTn id="73" presetID="25" presetClass="entr" presetSubtype="0" fill="hold" nodeType="clickEffect">
                                  <p:stCondLst>
                                    <p:cond delay="0"/>
                                  </p:stCondLst>
                                  <p:childTnLst>
                                    <p:set>
                                      <p:cBhvr>
                                        <p:cTn id="74" dur="1" fill="hold">
                                          <p:stCondLst>
                                            <p:cond delay="0"/>
                                          </p:stCondLst>
                                        </p:cTn>
                                        <p:tgtEl>
                                          <p:spTgt spid="7">
                                            <p:txEl>
                                              <p:pRg st="5" end="5"/>
                                            </p:txEl>
                                          </p:spTgt>
                                        </p:tgtEl>
                                        <p:attrNameLst>
                                          <p:attrName>style.visibility</p:attrName>
                                        </p:attrNameLst>
                                      </p:cBhvr>
                                      <p:to>
                                        <p:strVal val="visible"/>
                                      </p:to>
                                    </p:set>
                                    <p:anim calcmode="lin" valueType="num">
                                      <p:cBhvr>
                                        <p:cTn id="75"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8"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7">
                                            <p:txEl>
                                              <p:pRg st="5" end="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5" presetClass="entr" presetSubtype="0" fill="hold" nodeType="clickEffect">
                                  <p:stCondLst>
                                    <p:cond delay="0"/>
                                  </p:stCondLst>
                                  <p:childTnLst>
                                    <p:set>
                                      <p:cBhvr>
                                        <p:cTn id="86" dur="1" fill="hold">
                                          <p:stCondLst>
                                            <p:cond delay="0"/>
                                          </p:stCondLst>
                                        </p:cTn>
                                        <p:tgtEl>
                                          <p:spTgt spid="7">
                                            <p:txEl>
                                              <p:pRg st="6" end="6"/>
                                            </p:txEl>
                                          </p:spTgt>
                                        </p:tgtEl>
                                        <p:attrNameLst>
                                          <p:attrName>style.visibility</p:attrName>
                                        </p:attrNameLst>
                                      </p:cBhvr>
                                      <p:to>
                                        <p:strVal val="visible"/>
                                      </p:to>
                                    </p:set>
                                    <p:anim calcmode="lin" valueType="num">
                                      <p:cBhvr>
                                        <p:cTn id="87"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90"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7">
                                            <p:txEl>
                                              <p:pRg st="6" end="6"/>
                                            </p:txEl>
                                          </p:spTgt>
                                        </p:tgtEl>
                                      </p:cBhvr>
                                    </p:animEffect>
                                  </p:childTnLst>
                                </p:cTn>
                              </p:par>
                              <p:par>
                                <p:cTn id="95" presetID="3" presetClass="emph" presetSubtype="2" fill="hold" nodeType="withEffect">
                                  <p:stCondLst>
                                    <p:cond delay="0"/>
                                  </p:stCondLst>
                                  <p:childTnLst>
                                    <p:animClr clrSpc="rgb" dir="cw">
                                      <p:cBhvr override="childStyle">
                                        <p:cTn id="96" dur="2000" fill="hold"/>
                                        <p:tgtEl>
                                          <p:spTgt spid="7">
                                            <p:txEl>
                                              <p:pRg st="4" end="4"/>
                                            </p:txEl>
                                          </p:spTgt>
                                        </p:tgtEl>
                                        <p:attrNameLst>
                                          <p:attrName>style.color</p:attrName>
                                        </p:attrNameLst>
                                      </p:cBhvr>
                                      <p:to>
                                        <a:schemeClr val="hlink"/>
                                      </p:to>
                                    </p:animClr>
                                  </p:childTnLst>
                                </p:cTn>
                              </p:par>
                              <p:par>
                                <p:cTn id="97" presetID="3" presetClass="emph" presetSubtype="2" fill="hold" nodeType="withEffect">
                                  <p:stCondLst>
                                    <p:cond delay="0"/>
                                  </p:stCondLst>
                                  <p:childTnLst>
                                    <p:animClr clrSpc="rgb" dir="cw">
                                      <p:cBhvr override="childStyle">
                                        <p:cTn id="98" dur="2000" fill="hold"/>
                                        <p:tgtEl>
                                          <p:spTgt spid="7">
                                            <p:txEl>
                                              <p:pRg st="5" end="5"/>
                                            </p:txEl>
                                          </p:spTgt>
                                        </p:tgtEl>
                                        <p:attrNameLst>
                                          <p:attrName>style.color</p:attrName>
                                        </p:attrNameLst>
                                      </p:cBhvr>
                                      <p:to>
                                        <a:schemeClr val="hlink"/>
                                      </p:to>
                                    </p:animClr>
                                  </p:childTnLst>
                                </p:cTn>
                              </p:par>
                              <p:par>
                                <p:cTn id="99" presetID="3" presetClass="emph" presetSubtype="2" fill="hold" nodeType="withEffect">
                                  <p:stCondLst>
                                    <p:cond delay="0"/>
                                  </p:stCondLst>
                                  <p:childTnLst>
                                    <p:animClr clrSpc="rgb" dir="cw">
                                      <p:cBhvr override="childStyle">
                                        <p:cTn id="100" dur="2000" fill="hold"/>
                                        <p:tgtEl>
                                          <p:spTgt spid="7">
                                            <p:txEl>
                                              <p:pRg st="6" end="6"/>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50" y="2492375"/>
            <a:ext cx="8785225" cy="3740150"/>
          </a:xfrm>
          <a:prstGeom prst="rect">
            <a:avLst/>
          </a:prstGeom>
          <a:noFill/>
        </p:spPr>
        <p:txBody>
          <a:bodyPr>
            <a:spAutoFit/>
          </a:bodyPr>
          <a:lstStyle/>
          <a:p>
            <a:pPr marL="531813" indent="-531813">
              <a:spcAft>
                <a:spcPts val="600"/>
              </a:spcAft>
              <a:defRPr/>
            </a:pPr>
            <a:r>
              <a:rPr lang="en-GB" sz="2400" dirty="0">
                <a:solidFill>
                  <a:schemeClr val="accent4"/>
                </a:solidFill>
                <a:cs typeface="+mn-cs"/>
              </a:rPr>
              <a:t>And for </a:t>
            </a:r>
            <a:r>
              <a:rPr lang="en-GB" sz="2400" b="1" dirty="0">
                <a:solidFill>
                  <a:schemeClr val="accent4"/>
                </a:solidFill>
                <a:cs typeface="+mn-cs"/>
              </a:rPr>
              <a:t>both types of turbine</a:t>
            </a:r>
            <a:r>
              <a:rPr lang="en-GB" sz="2400" dirty="0">
                <a:solidFill>
                  <a:schemeClr val="accent4"/>
                </a:solidFill>
                <a:cs typeface="+mn-cs"/>
              </a:rPr>
              <a:t>:</a:t>
            </a:r>
          </a:p>
          <a:p>
            <a:pPr marL="531813" indent="-531813">
              <a:spcAft>
                <a:spcPts val="600"/>
              </a:spcAft>
              <a:buFont typeface="Arial" pitchFamily="34" charset="0"/>
              <a:buChar char="•"/>
              <a:defRPr/>
            </a:pPr>
            <a:r>
              <a:rPr lang="en-GB" sz="2400" dirty="0">
                <a:solidFill>
                  <a:schemeClr val="accent4"/>
                </a:solidFill>
                <a:cs typeface="+mn-cs"/>
              </a:rPr>
              <a:t>there is no other wind turbine and no air source heat pump on the site</a:t>
            </a:r>
          </a:p>
          <a:p>
            <a:pPr marL="531813" indent="-531813">
              <a:spcAft>
                <a:spcPts val="600"/>
              </a:spcAft>
              <a:buFont typeface="Arial" pitchFamily="34" charset="0"/>
              <a:buChar char="•"/>
              <a:defRPr/>
            </a:pPr>
            <a:r>
              <a:rPr lang="en-GB" sz="2400" dirty="0">
                <a:solidFill>
                  <a:schemeClr val="accent4"/>
                </a:solidFill>
                <a:cs typeface="+mn-cs"/>
              </a:rPr>
              <a:t>the bottom of the blades is at least five metres above ground</a:t>
            </a:r>
          </a:p>
          <a:p>
            <a:pPr marL="531813" indent="-531813">
              <a:spcAft>
                <a:spcPts val="600"/>
              </a:spcAft>
              <a:buFont typeface="Arial" pitchFamily="34" charset="0"/>
              <a:buChar char="•"/>
              <a:defRPr/>
            </a:pPr>
            <a:r>
              <a:rPr lang="en-GB" sz="2400" dirty="0">
                <a:solidFill>
                  <a:schemeClr val="accent4"/>
                </a:solidFill>
                <a:cs typeface="+mn-cs"/>
              </a:rPr>
              <a:t>the turbine’s swept area is no more than 3.8m</a:t>
            </a:r>
            <a:r>
              <a:rPr lang="en-GB" sz="2400" baseline="30000" dirty="0">
                <a:solidFill>
                  <a:schemeClr val="accent4"/>
                </a:solidFill>
                <a:cs typeface="+mn-cs"/>
              </a:rPr>
              <a:t>2</a:t>
            </a:r>
            <a:endParaRPr lang="en-GB" sz="2400" dirty="0">
              <a:solidFill>
                <a:schemeClr val="accent4"/>
              </a:solidFill>
              <a:cs typeface="+mn-cs"/>
            </a:endParaRPr>
          </a:p>
          <a:p>
            <a:pPr marL="531813" indent="-531813">
              <a:spcAft>
                <a:spcPts val="600"/>
              </a:spcAft>
              <a:buFont typeface="Arial" pitchFamily="34" charset="0"/>
              <a:buChar char="•"/>
              <a:defRPr/>
            </a:pPr>
            <a:r>
              <a:rPr lang="en-GB" sz="2400" dirty="0">
                <a:solidFill>
                  <a:schemeClr val="accent4"/>
                </a:solidFill>
                <a:cs typeface="+mn-cs"/>
              </a:rPr>
              <a:t>the site is not on land safeguarded for aviation or defence purpose.</a:t>
            </a:r>
          </a:p>
          <a:p>
            <a:pPr>
              <a:defRPr/>
            </a:pPr>
            <a:endParaRPr lang="en-GB" dirty="0">
              <a:cs typeface="+mn-cs"/>
            </a:endParaRPr>
          </a:p>
        </p:txBody>
      </p:sp>
      <p:sp>
        <p:nvSpPr>
          <p:cNvPr id="4" name="Rectangle 3"/>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8436"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 name="TextBox 5"/>
          <p:cNvSpPr txBox="1"/>
          <p:nvPr/>
        </p:nvSpPr>
        <p:spPr>
          <a:xfrm>
            <a:off x="0" y="1557338"/>
            <a:ext cx="9144000" cy="522287"/>
          </a:xfrm>
          <a:prstGeom prst="rect">
            <a:avLst/>
          </a:prstGeom>
          <a:noFill/>
        </p:spPr>
        <p:txBody>
          <a:bodyPr>
            <a:spAutoFit/>
          </a:bodyPr>
          <a:lstStyle/>
          <a:p>
            <a:pPr>
              <a:defRPr/>
            </a:pPr>
            <a:r>
              <a:rPr lang="en-GB" sz="2800" b="1" dirty="0">
                <a:solidFill>
                  <a:schemeClr val="accent4"/>
                </a:solidFill>
                <a:cs typeface="+mn-cs"/>
              </a:rPr>
              <a:t>Micro-wind</a:t>
            </a:r>
            <a:endParaRPr lang="en-GB" sz="2800" dirty="0">
              <a:solidFill>
                <a:schemeClr val="accent4"/>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7 Micro-hydr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60575"/>
            <a:ext cx="91440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68275" y="1538288"/>
            <a:ext cx="9144000" cy="522287"/>
          </a:xfrm>
          <a:prstGeom prst="rect">
            <a:avLst/>
          </a:prstGeom>
          <a:noFill/>
        </p:spPr>
        <p:txBody>
          <a:bodyPr>
            <a:spAutoFit/>
          </a:bodyPr>
          <a:lstStyle/>
          <a:p>
            <a:pPr>
              <a:defRPr/>
            </a:pPr>
            <a:r>
              <a:rPr lang="en-GB" sz="2800" b="1" dirty="0">
                <a:solidFill>
                  <a:schemeClr val="accent4"/>
                </a:solidFill>
                <a:cs typeface="+mn-cs"/>
              </a:rPr>
              <a:t>Micro-hydro</a:t>
            </a:r>
            <a:endParaRPr lang="en-GB" sz="2800" dirty="0">
              <a:solidFill>
                <a:schemeClr val="accent4"/>
              </a:solidFill>
              <a:cs typeface="+mn-cs"/>
            </a:endParaRPr>
          </a:p>
        </p:txBody>
      </p:sp>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9461"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style.rotation</p:attrName>
                                        </p:attrNameLst>
                                      </p:cBhvr>
                                      <p:tavLst>
                                        <p:tav tm="0">
                                          <p:val>
                                            <p:fltVal val="720"/>
                                          </p:val>
                                        </p:tav>
                                        <p:tav tm="100000">
                                          <p:val>
                                            <p:fltVal val="0"/>
                                          </p:val>
                                        </p:tav>
                                      </p:tavLst>
                                    </p:anim>
                                    <p:anim calcmode="lin" valueType="num">
                                      <p:cBhvr>
                                        <p:cTn id="21" dur="2000" fill="hold"/>
                                        <p:tgtEl>
                                          <p:spTgt spid="6"/>
                                        </p:tgtEl>
                                        <p:attrNameLst>
                                          <p:attrName>ppt_h</p:attrName>
                                        </p:attrNameLst>
                                      </p:cBhvr>
                                      <p:tavLst>
                                        <p:tav tm="0">
                                          <p:val>
                                            <p:fltVal val="0"/>
                                          </p:val>
                                        </p:tav>
                                        <p:tav tm="100000">
                                          <p:val>
                                            <p:strVal val="#ppt_h"/>
                                          </p:val>
                                        </p:tav>
                                      </p:tavLst>
                                    </p:anim>
                                    <p:anim calcmode="lin" valueType="num">
                                      <p:cBhvr>
                                        <p:cTn id="22"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350963"/>
            <a:ext cx="9144000" cy="523875"/>
          </a:xfrm>
          <a:prstGeom prst="rect">
            <a:avLst/>
          </a:prstGeom>
          <a:noFill/>
        </p:spPr>
        <p:txBody>
          <a:bodyPr>
            <a:spAutoFit/>
          </a:bodyPr>
          <a:lstStyle/>
          <a:p>
            <a:pPr>
              <a:defRPr/>
            </a:pPr>
            <a:r>
              <a:rPr lang="en-GB" sz="2800" b="1" dirty="0">
                <a:solidFill>
                  <a:schemeClr val="accent4"/>
                </a:solidFill>
                <a:cs typeface="+mn-cs"/>
              </a:rPr>
              <a:t>Micro-hydro</a:t>
            </a:r>
            <a:endParaRPr lang="en-GB" sz="2800" dirty="0">
              <a:solidFill>
                <a:schemeClr val="accent4"/>
              </a:solidFill>
              <a:cs typeface="+mn-cs"/>
            </a:endParaRPr>
          </a:p>
        </p:txBody>
      </p:sp>
      <p:sp>
        <p:nvSpPr>
          <p:cNvPr id="7" name="TextBox 6"/>
          <p:cNvSpPr txBox="1"/>
          <p:nvPr/>
        </p:nvSpPr>
        <p:spPr>
          <a:xfrm>
            <a:off x="0" y="1874838"/>
            <a:ext cx="9144000" cy="4832350"/>
          </a:xfrm>
          <a:prstGeom prst="rect">
            <a:avLst/>
          </a:prstGeom>
          <a:noFill/>
        </p:spPr>
        <p:txBody>
          <a:bodyPr>
            <a:spAutoFit/>
          </a:bodyPr>
          <a:lstStyle/>
          <a:p>
            <a:pPr>
              <a:defRPr/>
            </a:pPr>
            <a:r>
              <a:rPr lang="en-GB" sz="2800" b="1" dirty="0">
                <a:solidFill>
                  <a:schemeClr val="accent4"/>
                </a:solidFill>
                <a:cs typeface="+mn-cs"/>
              </a:rPr>
              <a:t>Benefits</a:t>
            </a:r>
          </a:p>
          <a:p>
            <a:pPr marL="531813" indent="-531813">
              <a:spcAft>
                <a:spcPts val="600"/>
              </a:spcAft>
              <a:buFont typeface="Arial" pitchFamily="34" charset="0"/>
              <a:buChar char="•"/>
              <a:defRPr/>
            </a:pPr>
            <a:r>
              <a:rPr lang="en-GB" dirty="0">
                <a:solidFill>
                  <a:schemeClr val="accent4"/>
                </a:solidFill>
                <a:cs typeface="+mn-cs"/>
              </a:rPr>
              <a:t>A hydro system can generate 24 hours a day, often generating all the electricity the consumer needs and more.</a:t>
            </a:r>
          </a:p>
          <a:p>
            <a:pPr marL="531813" indent="-531813">
              <a:spcAft>
                <a:spcPts val="600"/>
              </a:spcAft>
              <a:buFont typeface="Arial" pitchFamily="34" charset="0"/>
              <a:buChar char="•"/>
              <a:defRPr/>
            </a:pPr>
            <a:r>
              <a:rPr lang="en-GB" dirty="0">
                <a:solidFill>
                  <a:schemeClr val="accent4"/>
                </a:solidFill>
                <a:cs typeface="+mn-cs"/>
              </a:rPr>
              <a:t>If eligible, the consumer will get payments from the feed-in tariff for all the electricity generated, as well as for any surplus electricity sold back to the Grid.</a:t>
            </a:r>
          </a:p>
          <a:p>
            <a:pPr marL="531813" indent="-531813">
              <a:spcAft>
                <a:spcPts val="600"/>
              </a:spcAft>
              <a:buFont typeface="Arial" pitchFamily="34" charset="0"/>
              <a:buChar char="•"/>
              <a:defRPr/>
            </a:pPr>
            <a:r>
              <a:rPr lang="en-GB" dirty="0">
                <a:solidFill>
                  <a:schemeClr val="accent4"/>
                </a:solidFill>
                <a:cs typeface="+mn-cs"/>
              </a:rPr>
              <a:t>A hydro system may generate more electricity than needed for lighting the home and powering the electrical appliances – so the excess electricity can be used to heat the home and hot water too.</a:t>
            </a:r>
          </a:p>
          <a:p>
            <a:pPr marL="531813" indent="-531813">
              <a:spcAft>
                <a:spcPts val="600"/>
              </a:spcAft>
              <a:buFont typeface="Arial" pitchFamily="34" charset="0"/>
              <a:buChar char="•"/>
              <a:defRPr/>
            </a:pPr>
            <a:r>
              <a:rPr lang="en-GB" dirty="0">
                <a:solidFill>
                  <a:schemeClr val="accent4"/>
                </a:solidFill>
                <a:cs typeface="+mn-cs"/>
              </a:rPr>
              <a:t>Installing a hydro system can be expensive but in many cases it’s less than the cost of getting a connection to the National Grid if the premises do not already have one.</a:t>
            </a:r>
          </a:p>
          <a:p>
            <a:pPr marL="531813" indent="-531813">
              <a:spcAft>
                <a:spcPts val="600"/>
              </a:spcAft>
              <a:buFont typeface="Arial" pitchFamily="34" charset="0"/>
              <a:buChar char="•"/>
              <a:defRPr/>
            </a:pPr>
            <a:r>
              <a:rPr lang="en-GB" dirty="0">
                <a:solidFill>
                  <a:schemeClr val="accent4"/>
                </a:solidFill>
                <a:cs typeface="+mn-cs"/>
              </a:rPr>
              <a:t>Hydroelectricity is green, renewable energy and doesn’t release any harmful carbon dioxide or other pollutants.</a:t>
            </a:r>
          </a:p>
        </p:txBody>
      </p:sp>
      <p:sp>
        <p:nvSpPr>
          <p:cNvPr id="9" name="Rectangle 8"/>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0485"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 calcmode="lin" valueType="num">
                                      <p:cBhvr>
                                        <p:cTn id="67"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2984500"/>
          </a:xfrm>
          <a:prstGeom prst="rect">
            <a:avLst/>
          </a:prstGeom>
          <a:noFill/>
        </p:spPr>
        <p:txBody>
          <a:bodyPr>
            <a:spAutoFit/>
          </a:bodyPr>
          <a:lstStyle/>
          <a:p>
            <a:pPr>
              <a:spcAft>
                <a:spcPts val="1200"/>
              </a:spcAft>
              <a:defRPr/>
            </a:pPr>
            <a:r>
              <a:rPr lang="en-GB" sz="2800" dirty="0">
                <a:solidFill>
                  <a:schemeClr val="accent4"/>
                </a:solidFill>
                <a:cs typeface="+mn-cs"/>
              </a:rPr>
              <a:t>In order to </a:t>
            </a:r>
            <a:r>
              <a:rPr lang="en-GB" sz="2800">
                <a:solidFill>
                  <a:schemeClr val="accent4"/>
                </a:solidFill>
                <a:cs typeface="+mn-cs"/>
              </a:rPr>
              <a:t>be </a:t>
            </a:r>
            <a:r>
              <a:rPr lang="en-GB" sz="2800">
                <a:solidFill>
                  <a:schemeClr val="accent4"/>
                </a:solidFill>
                <a:cs typeface="+mn-cs"/>
              </a:rPr>
              <a:t>suitable </a:t>
            </a:r>
            <a:r>
              <a:rPr lang="en-GB" sz="2800" dirty="0">
                <a:solidFill>
                  <a:schemeClr val="accent4"/>
                </a:solidFill>
                <a:cs typeface="+mn-cs"/>
              </a:rPr>
              <a:t>for electricity generation, a river needs to have a combination of:</a:t>
            </a:r>
          </a:p>
          <a:p>
            <a:pPr marL="531813" indent="-531813">
              <a:spcAft>
                <a:spcPts val="1200"/>
              </a:spcAft>
              <a:buFont typeface="Arial" pitchFamily="34" charset="0"/>
              <a:buChar char="•"/>
              <a:defRPr/>
            </a:pPr>
            <a:r>
              <a:rPr lang="en-GB" sz="2800" b="1" dirty="0">
                <a:solidFill>
                  <a:schemeClr val="accent4"/>
                </a:solidFill>
                <a:cs typeface="+mn-cs"/>
              </a:rPr>
              <a:t>flow </a:t>
            </a:r>
            <a:r>
              <a:rPr lang="en-GB" sz="2800" dirty="0">
                <a:solidFill>
                  <a:schemeClr val="accent4"/>
                </a:solidFill>
                <a:cs typeface="+mn-cs"/>
              </a:rPr>
              <a:t>– how much water is flowing down the river per second, and</a:t>
            </a:r>
          </a:p>
          <a:p>
            <a:pPr marL="531813" indent="-531813">
              <a:spcAft>
                <a:spcPts val="1200"/>
              </a:spcAft>
              <a:buFont typeface="Arial" pitchFamily="34" charset="0"/>
              <a:buChar char="•"/>
              <a:defRPr/>
            </a:pPr>
            <a:r>
              <a:rPr lang="en-GB" sz="2800" b="1" dirty="0">
                <a:solidFill>
                  <a:schemeClr val="accent4"/>
                </a:solidFill>
                <a:cs typeface="+mn-cs"/>
              </a:rPr>
              <a:t>head </a:t>
            </a:r>
            <a:r>
              <a:rPr lang="en-GB" sz="2800" dirty="0">
                <a:solidFill>
                  <a:schemeClr val="accent4"/>
                </a:solidFill>
                <a:cs typeface="+mn-cs"/>
              </a:rPr>
              <a:t>– a difference in height over a reasonably short distance.</a:t>
            </a:r>
          </a:p>
        </p:txBody>
      </p:sp>
      <p:sp>
        <p:nvSpPr>
          <p:cNvPr id="3" name="TextBox 2"/>
          <p:cNvSpPr txBox="1"/>
          <p:nvPr/>
        </p:nvSpPr>
        <p:spPr>
          <a:xfrm>
            <a:off x="0" y="1557338"/>
            <a:ext cx="9144000" cy="522287"/>
          </a:xfrm>
          <a:prstGeom prst="rect">
            <a:avLst/>
          </a:prstGeom>
          <a:noFill/>
        </p:spPr>
        <p:txBody>
          <a:bodyPr>
            <a:spAutoFit/>
          </a:bodyPr>
          <a:lstStyle/>
          <a:p>
            <a:pPr>
              <a:defRPr/>
            </a:pPr>
            <a:r>
              <a:rPr lang="en-GB" sz="2800" b="1" dirty="0">
                <a:solidFill>
                  <a:schemeClr val="accent4"/>
                </a:solidFill>
                <a:cs typeface="+mn-cs"/>
              </a:rPr>
              <a:t>Micro-hydro</a:t>
            </a:r>
            <a:endParaRPr lang="en-GB" sz="2800" dirty="0">
              <a:solidFill>
                <a:schemeClr val="accent4"/>
              </a:solidFill>
              <a:cs typeface="+mn-cs"/>
            </a:endParaRPr>
          </a:p>
        </p:txBody>
      </p:sp>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1509"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7488" y="2636838"/>
            <a:ext cx="7408862" cy="1878012"/>
          </a:xfrm>
          <a:prstGeom prst="rect">
            <a:avLst/>
          </a:prstGeom>
          <a:noFill/>
        </p:spPr>
        <p:txBody>
          <a:bodyPr>
            <a:spAutoFit/>
          </a:bodyPr>
          <a:lstStyle/>
          <a:p>
            <a:pPr>
              <a:spcAft>
                <a:spcPts val="1200"/>
              </a:spcAft>
              <a:defRPr/>
            </a:pPr>
            <a:r>
              <a:rPr lang="en-GB" sz="3200" dirty="0">
                <a:solidFill>
                  <a:schemeClr val="accent4"/>
                </a:solidFill>
                <a:cs typeface="+mn-cs"/>
              </a:rPr>
              <a:t>All new hydroelectric systems require:</a:t>
            </a:r>
          </a:p>
          <a:p>
            <a:pPr marL="531813" indent="-531813">
              <a:spcAft>
                <a:spcPts val="1200"/>
              </a:spcAft>
              <a:buFont typeface="Arial" pitchFamily="34" charset="0"/>
              <a:buChar char="•"/>
              <a:defRPr/>
            </a:pPr>
            <a:r>
              <a:rPr lang="en-GB" sz="3200" dirty="0">
                <a:solidFill>
                  <a:schemeClr val="accent4"/>
                </a:solidFill>
                <a:cs typeface="+mn-cs"/>
              </a:rPr>
              <a:t>planning permission</a:t>
            </a:r>
          </a:p>
          <a:p>
            <a:pPr marL="531813" indent="-531813">
              <a:spcAft>
                <a:spcPts val="1200"/>
              </a:spcAft>
              <a:buFont typeface="Arial" pitchFamily="34" charset="0"/>
              <a:buChar char="•"/>
              <a:defRPr/>
            </a:pPr>
            <a:r>
              <a:rPr lang="en-GB" sz="3200" dirty="0">
                <a:solidFill>
                  <a:schemeClr val="accent4"/>
                </a:solidFill>
                <a:cs typeface="+mn-cs"/>
              </a:rPr>
              <a:t>abstraction licence.</a:t>
            </a:r>
          </a:p>
        </p:txBody>
      </p:sp>
      <p:sp>
        <p:nvSpPr>
          <p:cNvPr id="3" name="TextBox 2"/>
          <p:cNvSpPr txBox="1"/>
          <p:nvPr/>
        </p:nvSpPr>
        <p:spPr>
          <a:xfrm>
            <a:off x="-38100" y="1409700"/>
            <a:ext cx="9144000" cy="584200"/>
          </a:xfrm>
          <a:prstGeom prst="rect">
            <a:avLst/>
          </a:prstGeom>
          <a:noFill/>
        </p:spPr>
        <p:txBody>
          <a:bodyPr>
            <a:spAutoFit/>
          </a:bodyPr>
          <a:lstStyle/>
          <a:p>
            <a:pPr>
              <a:defRPr/>
            </a:pPr>
            <a:r>
              <a:rPr lang="en-GB" sz="3200" b="1" dirty="0">
                <a:solidFill>
                  <a:schemeClr val="accent4"/>
                </a:solidFill>
                <a:cs typeface="+mn-cs"/>
              </a:rPr>
              <a:t>Micro-hydro</a:t>
            </a:r>
            <a:endParaRPr lang="en-GB" sz="3200" dirty="0">
              <a:solidFill>
                <a:schemeClr val="accent4"/>
              </a:solidFill>
              <a:cs typeface="+mn-cs"/>
            </a:endParaRPr>
          </a:p>
        </p:txBody>
      </p:sp>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2533"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28775"/>
            <a:ext cx="9144000" cy="4648200"/>
          </a:xfrm>
          <a:prstGeom prst="rect">
            <a:avLst/>
          </a:prstGeom>
          <a:noFill/>
        </p:spPr>
        <p:txBody>
          <a:bodyPr>
            <a:spAutoFit/>
          </a:bodyPr>
          <a:lstStyle/>
          <a:p>
            <a:pPr>
              <a:spcAft>
                <a:spcPts val="1200"/>
              </a:spcAft>
              <a:defRPr/>
            </a:pPr>
            <a:r>
              <a:rPr lang="en-GB" sz="3200" dirty="0">
                <a:solidFill>
                  <a:schemeClr val="accent4"/>
                </a:solidFill>
                <a:cs typeface="+mn-cs"/>
              </a:rPr>
              <a:t>Most of these are relatively new technologies and it is important to determine the specific requirements for each one. These requirements include:</a:t>
            </a:r>
          </a:p>
          <a:p>
            <a:pPr marL="531813" indent="-531813">
              <a:spcAft>
                <a:spcPts val="1200"/>
              </a:spcAft>
              <a:buFont typeface="Arial" pitchFamily="34" charset="0"/>
              <a:buChar char="•"/>
              <a:defRPr/>
            </a:pPr>
            <a:r>
              <a:rPr lang="en-GB" sz="3200" dirty="0">
                <a:solidFill>
                  <a:schemeClr val="accent4"/>
                </a:solidFill>
                <a:cs typeface="+mn-cs"/>
              </a:rPr>
              <a:t>legal</a:t>
            </a:r>
          </a:p>
          <a:p>
            <a:pPr marL="531813" indent="-531813">
              <a:spcAft>
                <a:spcPts val="1200"/>
              </a:spcAft>
              <a:buFont typeface="Arial" pitchFamily="34" charset="0"/>
              <a:buChar char="•"/>
              <a:defRPr/>
            </a:pPr>
            <a:r>
              <a:rPr lang="en-GB" sz="3200" dirty="0">
                <a:solidFill>
                  <a:schemeClr val="accent4"/>
                </a:solidFill>
                <a:cs typeface="+mn-cs"/>
              </a:rPr>
              <a:t>regulatory</a:t>
            </a:r>
          </a:p>
          <a:p>
            <a:pPr marL="531813" indent="-531813">
              <a:spcAft>
                <a:spcPts val="1200"/>
              </a:spcAft>
              <a:buFont typeface="Arial" pitchFamily="34" charset="0"/>
              <a:buChar char="•"/>
              <a:defRPr/>
            </a:pPr>
            <a:r>
              <a:rPr lang="en-GB" sz="3200" dirty="0">
                <a:solidFill>
                  <a:schemeClr val="accent4"/>
                </a:solidFill>
                <a:cs typeface="+mn-cs"/>
              </a:rPr>
              <a:t>building location</a:t>
            </a:r>
          </a:p>
          <a:p>
            <a:pPr marL="531813" indent="-531813">
              <a:spcAft>
                <a:spcPts val="1200"/>
              </a:spcAft>
              <a:buFont typeface="Arial" pitchFamily="34" charset="0"/>
              <a:buChar char="•"/>
              <a:defRPr/>
            </a:pPr>
            <a:r>
              <a:rPr lang="en-GB" sz="3200" dirty="0">
                <a:solidFill>
                  <a:schemeClr val="accent4"/>
                </a:solidFill>
                <a:cs typeface="+mn-cs"/>
              </a:rPr>
              <a:t>building fabric.</a:t>
            </a:r>
          </a:p>
        </p:txBody>
      </p:sp>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5124"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225" y="1254125"/>
            <a:ext cx="9144000" cy="522288"/>
          </a:xfrm>
          <a:prstGeom prst="rect">
            <a:avLst/>
          </a:prstGeom>
          <a:noFill/>
        </p:spPr>
        <p:txBody>
          <a:bodyPr>
            <a:spAutoFit/>
          </a:bodyPr>
          <a:lstStyle/>
          <a:p>
            <a:pPr>
              <a:defRPr/>
            </a:pPr>
            <a:r>
              <a:rPr lang="en-GB" sz="2800" b="1" dirty="0">
                <a:solidFill>
                  <a:schemeClr val="accent4"/>
                </a:solidFill>
                <a:cs typeface="+mn-cs"/>
              </a:rPr>
              <a:t>Micro-combined heat and power (micro‑CHP)</a:t>
            </a:r>
            <a:endParaRPr lang="en-GB" sz="2800" dirty="0">
              <a:solidFill>
                <a:schemeClr val="accent4"/>
              </a:solidFill>
              <a:cs typeface="+mn-cs"/>
            </a:endParaRPr>
          </a:p>
        </p:txBody>
      </p:sp>
      <p:pic>
        <p:nvPicPr>
          <p:cNvPr id="5" name="Picture 4" descr="08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98638"/>
            <a:ext cx="7475538"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3557"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style.rotation</p:attrName>
                                        </p:attrNameLst>
                                      </p:cBhvr>
                                      <p:tavLst>
                                        <p:tav tm="0">
                                          <p:val>
                                            <p:fltVal val="720"/>
                                          </p:val>
                                        </p:tav>
                                        <p:tav tm="100000">
                                          <p:val>
                                            <p:fltVal val="0"/>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8" y="1360488"/>
            <a:ext cx="9144001" cy="522287"/>
          </a:xfrm>
          <a:prstGeom prst="rect">
            <a:avLst/>
          </a:prstGeom>
          <a:noFill/>
        </p:spPr>
        <p:txBody>
          <a:bodyPr>
            <a:spAutoFit/>
          </a:bodyPr>
          <a:lstStyle/>
          <a:p>
            <a:pPr>
              <a:defRPr/>
            </a:pPr>
            <a:r>
              <a:rPr lang="en-GB" sz="2800" b="1" dirty="0">
                <a:solidFill>
                  <a:schemeClr val="accent4"/>
                </a:solidFill>
                <a:cs typeface="+mn-cs"/>
              </a:rPr>
              <a:t>Micro-combined heat and power (micro‑CHP)</a:t>
            </a:r>
            <a:endParaRPr lang="en-GB" sz="2800" dirty="0">
              <a:solidFill>
                <a:schemeClr val="accent4"/>
              </a:solidFill>
              <a:cs typeface="+mn-cs"/>
            </a:endParaRPr>
          </a:p>
        </p:txBody>
      </p:sp>
      <p:sp>
        <p:nvSpPr>
          <p:cNvPr id="6" name="TextBox 5"/>
          <p:cNvSpPr txBox="1"/>
          <p:nvPr/>
        </p:nvSpPr>
        <p:spPr>
          <a:xfrm>
            <a:off x="12700" y="1916113"/>
            <a:ext cx="9144000" cy="4832350"/>
          </a:xfrm>
          <a:prstGeom prst="rect">
            <a:avLst/>
          </a:prstGeom>
          <a:noFill/>
        </p:spPr>
        <p:txBody>
          <a:bodyPr>
            <a:spAutoFit/>
          </a:bodyPr>
          <a:lstStyle/>
          <a:p>
            <a:pPr>
              <a:defRPr/>
            </a:pPr>
            <a:r>
              <a:rPr lang="en-GB" sz="2800" b="1" dirty="0">
                <a:solidFill>
                  <a:schemeClr val="accent4"/>
                </a:solidFill>
                <a:cs typeface="+mn-cs"/>
              </a:rPr>
              <a:t>Benefits</a:t>
            </a:r>
          </a:p>
          <a:p>
            <a:pPr marL="531813" indent="-531813">
              <a:spcAft>
                <a:spcPts val="600"/>
              </a:spcAft>
              <a:buFont typeface="Arial" pitchFamily="34" charset="0"/>
              <a:buChar char="•"/>
              <a:defRPr/>
            </a:pPr>
            <a:r>
              <a:rPr lang="en-GB" dirty="0">
                <a:solidFill>
                  <a:schemeClr val="accent4"/>
                </a:solidFill>
                <a:cs typeface="+mn-cs"/>
              </a:rPr>
              <a:t>When the micro-CHP is generating heat, the unit will also generate electricity to be used in the home (or exported).</a:t>
            </a:r>
          </a:p>
          <a:p>
            <a:pPr marL="531813" indent="-531813">
              <a:spcAft>
                <a:spcPts val="600"/>
              </a:spcAft>
              <a:buFont typeface="Arial" pitchFamily="34" charset="0"/>
              <a:buChar char="•"/>
              <a:defRPr/>
            </a:pPr>
            <a:r>
              <a:rPr lang="en-GB" dirty="0">
                <a:solidFill>
                  <a:schemeClr val="accent4"/>
                </a:solidFill>
                <a:cs typeface="+mn-cs"/>
              </a:rPr>
              <a:t>By generating electricity on-site, the consumer could be saving carbon dioxide compared with using Grid electricity and a standard heating boiler.</a:t>
            </a:r>
          </a:p>
          <a:p>
            <a:pPr marL="531813" indent="-531813">
              <a:spcAft>
                <a:spcPts val="600"/>
              </a:spcAft>
              <a:buFont typeface="Arial" pitchFamily="34" charset="0"/>
              <a:buChar char="•"/>
              <a:defRPr/>
            </a:pPr>
            <a:r>
              <a:rPr lang="en-GB" dirty="0">
                <a:solidFill>
                  <a:schemeClr val="accent4"/>
                </a:solidFill>
                <a:cs typeface="+mn-cs"/>
              </a:rPr>
              <a:t>Micro-CHP is eligible for feed-in tariffs. Please note that the feed-in tariff is not available in Northern Ireland. </a:t>
            </a:r>
          </a:p>
          <a:p>
            <a:pPr marL="531813" indent="-531813">
              <a:spcAft>
                <a:spcPts val="600"/>
              </a:spcAft>
              <a:buFont typeface="Arial" pitchFamily="34" charset="0"/>
              <a:buChar char="•"/>
              <a:defRPr/>
            </a:pPr>
            <a:r>
              <a:rPr lang="en-GB" dirty="0">
                <a:solidFill>
                  <a:schemeClr val="accent4"/>
                </a:solidFill>
                <a:cs typeface="+mn-cs"/>
              </a:rPr>
              <a:t>For the householder, there is very little difference between a micro-CHP installation and a standard boiler. If the consumer already has a conventional boiler then a micro-CHP unit should be able to replace it, as it’s roughly the same size. However, the installer must be approved under the </a:t>
            </a:r>
            <a:r>
              <a:rPr lang="en-GB" dirty="0" err="1">
                <a:solidFill>
                  <a:schemeClr val="accent4"/>
                </a:solidFill>
                <a:cs typeface="+mn-cs"/>
              </a:rPr>
              <a:t>Microgeneration</a:t>
            </a:r>
            <a:r>
              <a:rPr lang="en-GB" dirty="0">
                <a:solidFill>
                  <a:schemeClr val="accent4"/>
                </a:solidFill>
                <a:cs typeface="+mn-cs"/>
              </a:rPr>
              <a:t> Certification Scheme </a:t>
            </a:r>
            <a:r>
              <a:rPr lang="en-GB" dirty="0">
                <a:cs typeface="+mn-cs"/>
              </a:rPr>
              <a:t>(MCS)</a:t>
            </a:r>
            <a:r>
              <a:rPr lang="en-GB" dirty="0">
                <a:solidFill>
                  <a:schemeClr val="accent4"/>
                </a:solidFill>
                <a:cs typeface="+mn-cs"/>
              </a:rPr>
              <a:t>.</a:t>
            </a:r>
          </a:p>
          <a:p>
            <a:pPr marL="531813" indent="-531813">
              <a:spcAft>
                <a:spcPts val="600"/>
              </a:spcAft>
              <a:buFont typeface="Arial" pitchFamily="34" charset="0"/>
              <a:buChar char="•"/>
              <a:defRPr/>
            </a:pPr>
            <a:r>
              <a:rPr lang="en-GB" dirty="0">
                <a:solidFill>
                  <a:schemeClr val="accent4"/>
                </a:solidFill>
                <a:cs typeface="+mn-cs"/>
              </a:rPr>
              <a:t>Servicing costs and maintenance are estimated to be similar to those of a standard boiler – although a specialist will be required.</a:t>
            </a:r>
          </a:p>
        </p:txBody>
      </p:sp>
      <p:sp>
        <p:nvSpPr>
          <p:cNvPr id="7" name="Rectangle 6"/>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4581"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p:cTn id="55"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6">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 calcmode="lin" valueType="num">
                                      <p:cBhvr>
                                        <p:cTn id="67"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93800"/>
            <a:ext cx="9144000" cy="523875"/>
          </a:xfrm>
          <a:prstGeom prst="rect">
            <a:avLst/>
          </a:prstGeom>
          <a:noFill/>
        </p:spPr>
        <p:txBody>
          <a:bodyPr>
            <a:spAutoFit/>
          </a:bodyPr>
          <a:lstStyle/>
          <a:p>
            <a:pPr>
              <a:defRPr/>
            </a:pPr>
            <a:r>
              <a:rPr lang="en-GB" sz="2800" b="1" dirty="0" err="1">
                <a:solidFill>
                  <a:schemeClr val="accent4"/>
                </a:solidFill>
                <a:cs typeface="+mn-cs"/>
              </a:rPr>
              <a:t>Greywater</a:t>
            </a:r>
            <a:r>
              <a:rPr lang="en-GB" sz="2800" b="1" dirty="0">
                <a:solidFill>
                  <a:schemeClr val="accent4"/>
                </a:solidFill>
                <a:cs typeface="+mn-cs"/>
              </a:rPr>
              <a:t> re-use</a:t>
            </a:r>
            <a:endParaRPr lang="en-GB" sz="2800" dirty="0">
              <a:solidFill>
                <a:schemeClr val="accent4"/>
              </a:solidFill>
              <a:cs typeface="+mn-cs"/>
            </a:endParaRPr>
          </a:p>
        </p:txBody>
      </p:sp>
      <p:pic>
        <p:nvPicPr>
          <p:cNvPr id="6" name="Picture 5" descr="09 Grey water u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1755775"/>
            <a:ext cx="56515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25605"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style.rotation</p:attrName>
                                        </p:attrNameLst>
                                      </p:cBhvr>
                                      <p:tavLst>
                                        <p:tav tm="0">
                                          <p:val>
                                            <p:fltVal val="720"/>
                                          </p:val>
                                        </p:tav>
                                        <p:tav tm="100000">
                                          <p:val>
                                            <p:fltVal val="0"/>
                                          </p:val>
                                        </p:tav>
                                      </p:tavLst>
                                    </p:anim>
                                    <p:anim calcmode="lin" valueType="num">
                                      <p:cBhvr>
                                        <p:cTn id="21" dur="2000" fill="hold"/>
                                        <p:tgtEl>
                                          <p:spTgt spid="6"/>
                                        </p:tgtEl>
                                        <p:attrNameLst>
                                          <p:attrName>ppt_h</p:attrName>
                                        </p:attrNameLst>
                                      </p:cBhvr>
                                      <p:tavLst>
                                        <p:tav tm="0">
                                          <p:val>
                                            <p:fltVal val="0"/>
                                          </p:val>
                                        </p:tav>
                                        <p:tav tm="100000">
                                          <p:val>
                                            <p:strVal val="#ppt_h"/>
                                          </p:val>
                                        </p:tav>
                                      </p:tavLst>
                                    </p:anim>
                                    <p:anim calcmode="lin" valueType="num">
                                      <p:cBhvr>
                                        <p:cTn id="22"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t> </a:t>
            </a:r>
          </a:p>
        </p:txBody>
      </p:sp>
      <p:sp>
        <p:nvSpPr>
          <p:cNvPr id="26627"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b="1" smtClean="0">
                <a:solidFill>
                  <a:schemeClr val="bg1"/>
                </a:solidFill>
              </a:rPr>
              <a:t>The End</a:t>
            </a:r>
          </a:p>
          <a:p>
            <a:pPr eaLnBrk="1" hangingPunct="1"/>
            <a:endParaRPr lang="en-GB" altLang="en-US" sz="4400" smtClean="0"/>
          </a:p>
        </p:txBody>
      </p:sp>
      <p:sp>
        <p:nvSpPr>
          <p:cNvPr id="26628"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400" b="1">
                <a:solidFill>
                  <a:srgbClr val="CC0000"/>
                </a:solidFill>
              </a:rPr>
              <a:t>Unit 203: Electrical installations technology</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55713"/>
            <a:ext cx="9144000" cy="523875"/>
          </a:xfrm>
          <a:prstGeom prst="rect">
            <a:avLst/>
          </a:prstGeom>
          <a:noFill/>
        </p:spPr>
        <p:txBody>
          <a:bodyPr>
            <a:spAutoFit/>
          </a:bodyPr>
          <a:lstStyle/>
          <a:p>
            <a:pPr>
              <a:defRPr/>
            </a:pPr>
            <a:r>
              <a:rPr lang="en-GB" sz="2800" b="1" dirty="0">
                <a:solidFill>
                  <a:schemeClr val="accent4"/>
                </a:solidFill>
                <a:cs typeface="+mn-cs"/>
              </a:rPr>
              <a:t>Solar thermal (hot water)</a:t>
            </a:r>
            <a:endParaRPr lang="en-GB" sz="2800" dirty="0">
              <a:solidFill>
                <a:schemeClr val="accent4"/>
              </a:solidFill>
              <a:cs typeface="+mn-cs"/>
            </a:endParaRPr>
          </a:p>
        </p:txBody>
      </p:sp>
      <p:pic>
        <p:nvPicPr>
          <p:cNvPr id="4" name="Picture 3" descr="01 solar therma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784350"/>
            <a:ext cx="87630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6149"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style.rotation</p:attrName>
                                        </p:attrNameLst>
                                      </p:cBhvr>
                                      <p:tavLst>
                                        <p:tav tm="0">
                                          <p:val>
                                            <p:fltVal val="720"/>
                                          </p:val>
                                        </p:tav>
                                        <p:tav tm="100000">
                                          <p:val>
                                            <p:fltVal val="0"/>
                                          </p:val>
                                        </p:tav>
                                      </p:tavLst>
                                    </p:anim>
                                    <p:anim calcmode="lin" valueType="num">
                                      <p:cBhvr>
                                        <p:cTn id="21" dur="2000" fill="hold"/>
                                        <p:tgtEl>
                                          <p:spTgt spid="4"/>
                                        </p:tgtEl>
                                        <p:attrNameLst>
                                          <p:attrName>ppt_h</p:attrName>
                                        </p:attrNameLst>
                                      </p:cBhvr>
                                      <p:tavLst>
                                        <p:tav tm="0">
                                          <p:val>
                                            <p:fltVal val="0"/>
                                          </p:val>
                                        </p:tav>
                                        <p:tav tm="100000">
                                          <p:val>
                                            <p:strVal val="#ppt_h"/>
                                          </p:val>
                                        </p:tav>
                                      </p:tavLst>
                                    </p:anim>
                                    <p:anim calcmode="lin" valueType="num">
                                      <p:cBhvr>
                                        <p:cTn id="22"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 y="1400175"/>
            <a:ext cx="9144000" cy="523875"/>
          </a:xfrm>
          <a:prstGeom prst="rect">
            <a:avLst/>
          </a:prstGeom>
          <a:noFill/>
        </p:spPr>
        <p:txBody>
          <a:bodyPr>
            <a:spAutoFit/>
          </a:bodyPr>
          <a:lstStyle/>
          <a:p>
            <a:pPr>
              <a:defRPr/>
            </a:pPr>
            <a:r>
              <a:rPr lang="en-GB" sz="2800" b="1" dirty="0">
                <a:solidFill>
                  <a:schemeClr val="accent4"/>
                </a:solidFill>
                <a:cs typeface="+mn-cs"/>
              </a:rPr>
              <a:t>Solar thermal (hot water)</a:t>
            </a:r>
            <a:endParaRPr lang="en-GB" sz="2800" dirty="0">
              <a:solidFill>
                <a:schemeClr val="accent4"/>
              </a:solidFill>
              <a:cs typeface="+mn-cs"/>
            </a:endParaRPr>
          </a:p>
        </p:txBody>
      </p:sp>
      <p:sp>
        <p:nvSpPr>
          <p:cNvPr id="5" name="TextBox 4"/>
          <p:cNvSpPr txBox="1"/>
          <p:nvPr/>
        </p:nvSpPr>
        <p:spPr>
          <a:xfrm>
            <a:off x="-28575" y="1989138"/>
            <a:ext cx="9144000" cy="4000500"/>
          </a:xfrm>
          <a:prstGeom prst="rect">
            <a:avLst/>
          </a:prstGeom>
          <a:noFill/>
        </p:spPr>
        <p:txBody>
          <a:bodyPr>
            <a:spAutoFit/>
          </a:bodyPr>
          <a:lstStyle/>
          <a:p>
            <a:pPr>
              <a:defRPr/>
            </a:pPr>
            <a:r>
              <a:rPr lang="en-GB" sz="2600" b="1" dirty="0">
                <a:solidFill>
                  <a:schemeClr val="accent4"/>
                </a:solidFill>
                <a:cs typeface="+mn-cs"/>
              </a:rPr>
              <a:t>Benefits</a:t>
            </a:r>
          </a:p>
          <a:p>
            <a:pPr marL="531813" indent="-531813">
              <a:spcAft>
                <a:spcPts val="600"/>
              </a:spcAft>
              <a:buFont typeface="Arial" pitchFamily="34" charset="0"/>
              <a:buChar char="•"/>
              <a:defRPr/>
            </a:pPr>
            <a:r>
              <a:rPr lang="en-GB" sz="2600" dirty="0">
                <a:solidFill>
                  <a:schemeClr val="accent4"/>
                </a:solidFill>
                <a:cs typeface="+mn-cs"/>
              </a:rPr>
              <a:t>It should work all year round during the day but consumers will probably need to heat the water further in winter months, using a boiler or immersion heater.</a:t>
            </a:r>
          </a:p>
          <a:p>
            <a:pPr marL="531813" indent="-531813">
              <a:spcAft>
                <a:spcPts val="600"/>
              </a:spcAft>
              <a:buFont typeface="Arial" pitchFamily="34" charset="0"/>
              <a:buChar char="•"/>
              <a:defRPr/>
            </a:pPr>
            <a:r>
              <a:rPr lang="en-GB" sz="2600" dirty="0">
                <a:solidFill>
                  <a:schemeClr val="accent4"/>
                </a:solidFill>
                <a:cs typeface="+mn-cs"/>
              </a:rPr>
              <a:t>It can save on fuel bills.</a:t>
            </a:r>
          </a:p>
          <a:p>
            <a:pPr marL="531813" indent="-531813">
              <a:spcAft>
                <a:spcPts val="600"/>
              </a:spcAft>
              <a:buFont typeface="Arial" pitchFamily="34" charset="0"/>
              <a:buChar char="•"/>
              <a:defRPr/>
            </a:pPr>
            <a:r>
              <a:rPr lang="en-GB" sz="2600" dirty="0">
                <a:solidFill>
                  <a:schemeClr val="accent4"/>
                </a:solidFill>
                <a:cs typeface="+mn-cs"/>
              </a:rPr>
              <a:t>It should be eligible for renewable heat incentives.</a:t>
            </a:r>
          </a:p>
          <a:p>
            <a:pPr marL="531813" indent="-531813">
              <a:spcAft>
                <a:spcPts val="600"/>
              </a:spcAft>
              <a:buFont typeface="Arial" pitchFamily="34" charset="0"/>
              <a:buChar char="•"/>
              <a:defRPr/>
            </a:pPr>
            <a:r>
              <a:rPr lang="en-GB" sz="2600" dirty="0">
                <a:solidFill>
                  <a:schemeClr val="accent4"/>
                </a:solidFill>
                <a:cs typeface="+mn-cs"/>
              </a:rPr>
              <a:t>It can cost a lot less to install than other micro-generation technologies.</a:t>
            </a:r>
          </a:p>
          <a:p>
            <a:pPr marL="531813" indent="-531813">
              <a:spcAft>
                <a:spcPts val="600"/>
              </a:spcAft>
              <a:buFont typeface="Arial" pitchFamily="34" charset="0"/>
              <a:buChar char="•"/>
              <a:defRPr/>
            </a:pPr>
            <a:r>
              <a:rPr lang="en-GB" sz="2600" dirty="0">
                <a:solidFill>
                  <a:schemeClr val="accent4"/>
                </a:solidFill>
                <a:cs typeface="+mn-cs"/>
              </a:rPr>
              <a:t>It does not cost more than £5,000.</a:t>
            </a:r>
          </a:p>
        </p:txBody>
      </p:sp>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7173"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p:cTn id="55"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p:cTn id="67"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2 Groundsourc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57338"/>
            <a:ext cx="732472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740275" y="2060575"/>
            <a:ext cx="4105275" cy="954088"/>
          </a:xfrm>
          <a:prstGeom prst="rect">
            <a:avLst/>
          </a:prstGeom>
          <a:noFill/>
        </p:spPr>
        <p:txBody>
          <a:bodyPr>
            <a:spAutoFit/>
          </a:bodyPr>
          <a:lstStyle/>
          <a:p>
            <a:pPr algn="ctr">
              <a:defRPr/>
            </a:pPr>
            <a:r>
              <a:rPr lang="en-GB" sz="2800" b="1" dirty="0">
                <a:solidFill>
                  <a:schemeClr val="accent4"/>
                </a:solidFill>
                <a:cs typeface="+mn-cs"/>
              </a:rPr>
              <a:t>Ground source heat pump (GSHP)</a:t>
            </a:r>
            <a:endParaRPr lang="en-GB" sz="2800" dirty="0">
              <a:solidFill>
                <a:schemeClr val="accent4"/>
              </a:solidFill>
              <a:cs typeface="+mn-cs"/>
            </a:endParaRPr>
          </a:p>
        </p:txBody>
      </p:sp>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8197"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style.rotation</p:attrName>
                                        </p:attrNameLst>
                                      </p:cBhvr>
                                      <p:tavLst>
                                        <p:tav tm="0">
                                          <p:val>
                                            <p:fltVal val="720"/>
                                          </p:val>
                                        </p:tav>
                                        <p:tav tm="100000">
                                          <p:val>
                                            <p:fltVal val="0"/>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9219"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TextBox 9"/>
          <p:cNvSpPr txBox="1"/>
          <p:nvPr/>
        </p:nvSpPr>
        <p:spPr>
          <a:xfrm>
            <a:off x="-12700" y="1400175"/>
            <a:ext cx="9144000" cy="523875"/>
          </a:xfrm>
          <a:prstGeom prst="rect">
            <a:avLst/>
          </a:prstGeom>
          <a:noFill/>
        </p:spPr>
        <p:txBody>
          <a:bodyPr>
            <a:spAutoFit/>
          </a:bodyPr>
          <a:lstStyle/>
          <a:p>
            <a:pPr>
              <a:defRPr/>
            </a:pPr>
            <a:r>
              <a:rPr lang="en-GB" sz="2800" b="1" dirty="0">
                <a:solidFill>
                  <a:schemeClr val="accent4"/>
                </a:solidFill>
                <a:cs typeface="+mn-cs"/>
              </a:rPr>
              <a:t>Ground source heat pump (GSHP)</a:t>
            </a:r>
            <a:endParaRPr lang="en-GB" sz="2800" dirty="0">
              <a:solidFill>
                <a:schemeClr val="accent4"/>
              </a:solidFill>
              <a:cs typeface="+mn-cs"/>
            </a:endParaRPr>
          </a:p>
        </p:txBody>
      </p:sp>
      <p:sp>
        <p:nvSpPr>
          <p:cNvPr id="11" name="TextBox 10"/>
          <p:cNvSpPr txBox="1"/>
          <p:nvPr/>
        </p:nvSpPr>
        <p:spPr>
          <a:xfrm>
            <a:off x="-28575" y="1989138"/>
            <a:ext cx="9144000" cy="4878387"/>
          </a:xfrm>
          <a:prstGeom prst="rect">
            <a:avLst/>
          </a:prstGeom>
          <a:noFill/>
        </p:spPr>
        <p:txBody>
          <a:bodyPr>
            <a:spAutoFit/>
          </a:bodyPr>
          <a:lstStyle/>
          <a:p>
            <a:pPr>
              <a:defRPr/>
            </a:pPr>
            <a:r>
              <a:rPr lang="en-GB" sz="2600" b="1" dirty="0">
                <a:solidFill>
                  <a:schemeClr val="accent4"/>
                </a:solidFill>
                <a:cs typeface="+mn-cs"/>
              </a:rPr>
              <a:t>Benefits</a:t>
            </a:r>
          </a:p>
          <a:p>
            <a:pPr marL="531813" indent="-531813">
              <a:spcAft>
                <a:spcPts val="600"/>
              </a:spcAft>
              <a:buFont typeface="Arial" pitchFamily="34" charset="0"/>
              <a:buChar char="•"/>
              <a:defRPr/>
            </a:pPr>
            <a:r>
              <a:rPr lang="en-GB" sz="2600" dirty="0">
                <a:solidFill>
                  <a:schemeClr val="accent4"/>
                </a:solidFill>
                <a:cs typeface="+mn-cs"/>
              </a:rPr>
              <a:t>It could lower fuel bills, especially if replacing conventional electric heating.</a:t>
            </a:r>
          </a:p>
          <a:p>
            <a:pPr marL="531813" indent="-531813">
              <a:spcAft>
                <a:spcPts val="600"/>
              </a:spcAft>
              <a:buFont typeface="Arial" pitchFamily="34" charset="0"/>
              <a:buChar char="•"/>
              <a:defRPr/>
            </a:pPr>
            <a:r>
              <a:rPr lang="en-GB" sz="2600" dirty="0">
                <a:solidFill>
                  <a:schemeClr val="accent4"/>
                </a:solidFill>
                <a:cs typeface="+mn-cs"/>
              </a:rPr>
              <a:t>It could provide an income through the government’s Renewable Heat Incentive (RHI).</a:t>
            </a:r>
          </a:p>
          <a:p>
            <a:pPr marL="531813" indent="-531813">
              <a:spcAft>
                <a:spcPts val="600"/>
              </a:spcAft>
              <a:buFont typeface="Arial" pitchFamily="34" charset="0"/>
              <a:buChar char="•"/>
              <a:defRPr/>
            </a:pPr>
            <a:r>
              <a:rPr lang="en-GB" sz="2600" dirty="0">
                <a:solidFill>
                  <a:schemeClr val="accent4"/>
                </a:solidFill>
                <a:cs typeface="+mn-cs"/>
              </a:rPr>
              <a:t>It could lower the premises’ carbon emissions, depending on which fuel is being replaced.</a:t>
            </a:r>
          </a:p>
          <a:p>
            <a:pPr marL="531813" indent="-531813">
              <a:spcAft>
                <a:spcPts val="600"/>
              </a:spcAft>
              <a:buFont typeface="Arial" pitchFamily="34" charset="0"/>
              <a:buChar char="•"/>
              <a:defRPr/>
            </a:pPr>
            <a:r>
              <a:rPr lang="en-GB" sz="2600" dirty="0">
                <a:solidFill>
                  <a:schemeClr val="accent4"/>
                </a:solidFill>
                <a:cs typeface="+mn-cs"/>
              </a:rPr>
              <a:t>It doesn’t need fuel deliveries.</a:t>
            </a:r>
          </a:p>
          <a:p>
            <a:pPr marL="531813" indent="-531813">
              <a:spcAft>
                <a:spcPts val="600"/>
              </a:spcAft>
              <a:buFont typeface="Arial" pitchFamily="34" charset="0"/>
              <a:buChar char="•"/>
              <a:defRPr/>
            </a:pPr>
            <a:r>
              <a:rPr lang="en-GB" sz="2600" dirty="0">
                <a:solidFill>
                  <a:schemeClr val="accent4"/>
                </a:solidFill>
                <a:cs typeface="+mn-cs"/>
              </a:rPr>
              <a:t>It can heat the premises and provide hot water.</a:t>
            </a:r>
          </a:p>
          <a:p>
            <a:pPr marL="531813" indent="-531813">
              <a:spcAft>
                <a:spcPts val="600"/>
              </a:spcAft>
              <a:buFont typeface="Arial" pitchFamily="34" charset="0"/>
              <a:buChar char="•"/>
              <a:defRPr/>
            </a:pPr>
            <a:r>
              <a:rPr lang="en-GB" sz="2600" dirty="0">
                <a:solidFill>
                  <a:schemeClr val="accent4"/>
                </a:solidFill>
                <a:cs typeface="+mn-cs"/>
              </a:rPr>
              <a:t>It needs little maintenance – they are called ‘fit and forget’ technology.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decel="50000" fill="hold">
                                          <p:stCondLst>
                                            <p:cond delay="0"/>
                                          </p:stCondLst>
                                        </p:cTn>
                                        <p:tgtEl>
                                          <p:spTgt spid="11">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1">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p:cTn id="19" dur="500" decel="50000" fill="hold">
                                          <p:stCondLst>
                                            <p:cond delay="0"/>
                                          </p:stCondLst>
                                        </p:cTn>
                                        <p:tgtEl>
                                          <p:spTgt spid="11">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1">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1">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11">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1">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1">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1">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p:cTn id="31" dur="500" decel="50000" fill="hold">
                                          <p:stCondLst>
                                            <p:cond delay="0"/>
                                          </p:stCondLst>
                                        </p:cTn>
                                        <p:tgtEl>
                                          <p:spTgt spid="11">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1">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1">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11">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1">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1">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1">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1">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11">
                                            <p:txEl>
                                              <p:pRg st="3" end="3"/>
                                            </p:txEl>
                                          </p:spTgt>
                                        </p:tgtEl>
                                        <p:attrNameLst>
                                          <p:attrName>style.visibility</p:attrName>
                                        </p:attrNameLst>
                                      </p:cBhvr>
                                      <p:to>
                                        <p:strVal val="visible"/>
                                      </p:to>
                                    </p:set>
                                    <p:anim calcmode="lin" valueType="num">
                                      <p:cBhvr>
                                        <p:cTn id="43" dur="500" decel="50000" fill="hold">
                                          <p:stCondLst>
                                            <p:cond delay="0"/>
                                          </p:stCondLst>
                                        </p:cTn>
                                        <p:tgtEl>
                                          <p:spTgt spid="11">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1">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1">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11">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1">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1">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1">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1">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11">
                                            <p:txEl>
                                              <p:pRg st="4" end="4"/>
                                            </p:txEl>
                                          </p:spTgt>
                                        </p:tgtEl>
                                        <p:attrNameLst>
                                          <p:attrName>style.visibility</p:attrName>
                                        </p:attrNameLst>
                                      </p:cBhvr>
                                      <p:to>
                                        <p:strVal val="visible"/>
                                      </p:to>
                                    </p:set>
                                    <p:anim calcmode="lin" valueType="num">
                                      <p:cBhvr>
                                        <p:cTn id="55" dur="500" decel="50000" fill="hold">
                                          <p:stCondLst>
                                            <p:cond delay="0"/>
                                          </p:stCondLst>
                                        </p:cTn>
                                        <p:tgtEl>
                                          <p:spTgt spid="11">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1">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1">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11">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1">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1">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1">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1">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anim calcmode="lin" valueType="num">
                                      <p:cBhvr>
                                        <p:cTn id="67" dur="500" decel="50000" fill="hold">
                                          <p:stCondLst>
                                            <p:cond delay="0"/>
                                          </p:stCondLst>
                                        </p:cTn>
                                        <p:tgtEl>
                                          <p:spTgt spid="11">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1">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1">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11">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1">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1">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1">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1">
                                            <p:txEl>
                                              <p:pRg st="5" end="5"/>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11">
                                            <p:txEl>
                                              <p:pRg st="6" end="6"/>
                                            </p:txEl>
                                          </p:spTgt>
                                        </p:tgtEl>
                                        <p:attrNameLst>
                                          <p:attrName>style.visibility</p:attrName>
                                        </p:attrNameLst>
                                      </p:cBhvr>
                                      <p:to>
                                        <p:strVal val="visible"/>
                                      </p:to>
                                    </p:set>
                                    <p:anim calcmode="lin" valueType="num">
                                      <p:cBhvr>
                                        <p:cTn id="79" dur="500" decel="50000" fill="hold">
                                          <p:stCondLst>
                                            <p:cond delay="0"/>
                                          </p:stCondLst>
                                        </p:cTn>
                                        <p:tgtEl>
                                          <p:spTgt spid="11">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11">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11">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11">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11">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11">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11">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3 Airsourc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749425"/>
            <a:ext cx="5356225"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8575" y="1182688"/>
            <a:ext cx="9144000" cy="522287"/>
          </a:xfrm>
          <a:prstGeom prst="rect">
            <a:avLst/>
          </a:prstGeom>
          <a:noFill/>
        </p:spPr>
        <p:txBody>
          <a:bodyPr>
            <a:spAutoFit/>
          </a:bodyPr>
          <a:lstStyle/>
          <a:p>
            <a:pPr>
              <a:defRPr/>
            </a:pPr>
            <a:r>
              <a:rPr lang="en-GB" sz="2800" b="1" dirty="0">
                <a:solidFill>
                  <a:schemeClr val="accent4"/>
                </a:solidFill>
                <a:cs typeface="+mn-cs"/>
              </a:rPr>
              <a:t>Air source heat pump (ASHP)</a:t>
            </a:r>
            <a:endParaRPr lang="en-GB" sz="2800" dirty="0">
              <a:solidFill>
                <a:schemeClr val="accent4"/>
              </a:solidFill>
              <a:cs typeface="+mn-cs"/>
            </a:endParaRPr>
          </a:p>
        </p:txBody>
      </p:sp>
      <p:sp>
        <p:nvSpPr>
          <p:cNvPr id="5" name="Rectangle 4"/>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0245"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style.rotation</p:attrName>
                                        </p:attrNameLst>
                                      </p:cBhvr>
                                      <p:tavLst>
                                        <p:tav tm="0">
                                          <p:val>
                                            <p:fltVal val="720"/>
                                          </p:val>
                                        </p:tav>
                                        <p:tav tm="100000">
                                          <p:val>
                                            <p:fltVal val="0"/>
                                          </p:val>
                                        </p:tav>
                                      </p:tavLst>
                                    </p:anim>
                                    <p:anim calcmode="lin" valueType="num">
                                      <p:cBhvr>
                                        <p:cTn id="21" dur="2000" fill="hold"/>
                                        <p:tgtEl>
                                          <p:spTgt spid="6"/>
                                        </p:tgtEl>
                                        <p:attrNameLst>
                                          <p:attrName>ppt_h</p:attrName>
                                        </p:attrNameLst>
                                      </p:cBhvr>
                                      <p:tavLst>
                                        <p:tav tm="0">
                                          <p:val>
                                            <p:fltVal val="0"/>
                                          </p:val>
                                        </p:tav>
                                        <p:tav tm="100000">
                                          <p:val>
                                            <p:strVal val="#ppt_h"/>
                                          </p:val>
                                        </p:tav>
                                      </p:tavLst>
                                    </p:anim>
                                    <p:anim calcmode="lin" valueType="num">
                                      <p:cBhvr>
                                        <p:cTn id="22"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 y="1270000"/>
            <a:ext cx="9144000" cy="523875"/>
          </a:xfrm>
          <a:prstGeom prst="rect">
            <a:avLst/>
          </a:prstGeom>
          <a:noFill/>
        </p:spPr>
        <p:txBody>
          <a:bodyPr>
            <a:spAutoFit/>
          </a:bodyPr>
          <a:lstStyle/>
          <a:p>
            <a:pPr>
              <a:defRPr/>
            </a:pPr>
            <a:r>
              <a:rPr lang="en-GB" sz="2800" b="1" dirty="0">
                <a:solidFill>
                  <a:schemeClr val="accent4"/>
                </a:solidFill>
                <a:cs typeface="+mn-cs"/>
              </a:rPr>
              <a:t>Air source heat pump (ASHP)</a:t>
            </a:r>
            <a:endParaRPr lang="en-GB" sz="2800" dirty="0">
              <a:solidFill>
                <a:schemeClr val="accent4"/>
              </a:solidFill>
              <a:cs typeface="+mn-cs"/>
            </a:endParaRPr>
          </a:p>
        </p:txBody>
      </p:sp>
      <p:sp>
        <p:nvSpPr>
          <p:cNvPr id="5" name="TextBox 4"/>
          <p:cNvSpPr txBox="1"/>
          <p:nvPr/>
        </p:nvSpPr>
        <p:spPr>
          <a:xfrm>
            <a:off x="25400" y="1793875"/>
            <a:ext cx="9144000" cy="5124450"/>
          </a:xfrm>
          <a:prstGeom prst="rect">
            <a:avLst/>
          </a:prstGeom>
          <a:noFill/>
        </p:spPr>
        <p:txBody>
          <a:bodyPr>
            <a:spAutoFit/>
          </a:bodyPr>
          <a:lstStyle/>
          <a:p>
            <a:pPr>
              <a:defRPr/>
            </a:pPr>
            <a:r>
              <a:rPr lang="en-GB" sz="2400" b="1" dirty="0">
                <a:solidFill>
                  <a:schemeClr val="accent4"/>
                </a:solidFill>
                <a:cs typeface="+mn-cs"/>
              </a:rPr>
              <a:t>Benefits</a:t>
            </a:r>
          </a:p>
          <a:p>
            <a:pPr marL="531813" indent="-531813">
              <a:spcAft>
                <a:spcPts val="300"/>
              </a:spcAft>
              <a:buFont typeface="Arial" pitchFamily="34" charset="0"/>
              <a:buChar char="•"/>
              <a:defRPr/>
            </a:pPr>
            <a:r>
              <a:rPr lang="en-GB" sz="2400" dirty="0">
                <a:solidFill>
                  <a:schemeClr val="accent4"/>
                </a:solidFill>
                <a:cs typeface="+mn-cs"/>
              </a:rPr>
              <a:t>It could lower fuel bills, especially if replacing conventional electric heating.</a:t>
            </a:r>
          </a:p>
          <a:p>
            <a:pPr marL="531813" indent="-531813">
              <a:spcAft>
                <a:spcPts val="300"/>
              </a:spcAft>
              <a:buFont typeface="Arial" pitchFamily="34" charset="0"/>
              <a:buChar char="•"/>
              <a:defRPr/>
            </a:pPr>
            <a:r>
              <a:rPr lang="en-GB" sz="2400" dirty="0">
                <a:solidFill>
                  <a:schemeClr val="accent4"/>
                </a:solidFill>
                <a:cs typeface="+mn-cs"/>
              </a:rPr>
              <a:t>It could provide an income through the government’s Renewable Heat Incentive (RHI).</a:t>
            </a:r>
          </a:p>
          <a:p>
            <a:pPr marL="531813" indent="-531813">
              <a:spcAft>
                <a:spcPts val="300"/>
              </a:spcAft>
              <a:buFont typeface="Arial" pitchFamily="34" charset="0"/>
              <a:buChar char="•"/>
              <a:defRPr/>
            </a:pPr>
            <a:r>
              <a:rPr lang="en-GB" sz="2400" dirty="0">
                <a:solidFill>
                  <a:schemeClr val="accent4"/>
                </a:solidFill>
                <a:cs typeface="+mn-cs"/>
              </a:rPr>
              <a:t>It could lower the premises’ carbon emissions, depending on which fuel is being replaced.</a:t>
            </a:r>
          </a:p>
          <a:p>
            <a:pPr marL="531813" indent="-531813">
              <a:spcAft>
                <a:spcPts val="300"/>
              </a:spcAft>
              <a:buFont typeface="Arial" pitchFamily="34" charset="0"/>
              <a:buChar char="•"/>
              <a:defRPr/>
            </a:pPr>
            <a:r>
              <a:rPr lang="en-GB" sz="2400" dirty="0">
                <a:solidFill>
                  <a:schemeClr val="accent4"/>
                </a:solidFill>
                <a:cs typeface="+mn-cs"/>
              </a:rPr>
              <a:t>It doesn’t need fuel deliveries.</a:t>
            </a:r>
          </a:p>
          <a:p>
            <a:pPr marL="531813" indent="-531813">
              <a:spcAft>
                <a:spcPts val="300"/>
              </a:spcAft>
              <a:buFont typeface="Arial" pitchFamily="34" charset="0"/>
              <a:buChar char="•"/>
              <a:defRPr/>
            </a:pPr>
            <a:r>
              <a:rPr lang="en-GB" sz="2400" dirty="0">
                <a:solidFill>
                  <a:schemeClr val="accent4"/>
                </a:solidFill>
                <a:cs typeface="+mn-cs"/>
              </a:rPr>
              <a:t>It can heat the home and provide hot water.</a:t>
            </a:r>
          </a:p>
          <a:p>
            <a:pPr marL="531813" indent="-531813">
              <a:spcAft>
                <a:spcPts val="300"/>
              </a:spcAft>
              <a:buFont typeface="Arial" pitchFamily="34" charset="0"/>
              <a:buChar char="•"/>
              <a:defRPr/>
            </a:pPr>
            <a:r>
              <a:rPr lang="en-GB" sz="2400" dirty="0">
                <a:solidFill>
                  <a:schemeClr val="accent4"/>
                </a:solidFill>
                <a:cs typeface="+mn-cs"/>
              </a:rPr>
              <a:t>It need little maintenance – they are called ‘fit and forget’ technology.</a:t>
            </a:r>
          </a:p>
          <a:p>
            <a:pPr marL="531813" indent="-531813">
              <a:spcAft>
                <a:spcPts val="300"/>
              </a:spcAft>
              <a:buFont typeface="Arial" pitchFamily="34" charset="0"/>
              <a:buChar char="•"/>
              <a:defRPr/>
            </a:pPr>
            <a:r>
              <a:rPr lang="en-GB" sz="2400" dirty="0">
                <a:solidFill>
                  <a:schemeClr val="accent4"/>
                </a:solidFill>
                <a:cs typeface="+mn-cs"/>
              </a:rPr>
              <a:t>It can be easier to install than a ground source heat pump, though efficiencies may be lower.</a:t>
            </a:r>
          </a:p>
        </p:txBody>
      </p:sp>
      <p:sp>
        <p:nvSpPr>
          <p:cNvPr id="7" name="Rectangle 6"/>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1269"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p:cTn id="55"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p:cTn id="67"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5" end="5"/>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 calcmode="lin" valueType="num">
                                      <p:cBhvr>
                                        <p:cTn id="79" dur="500" decel="50000" fill="hold">
                                          <p:stCondLst>
                                            <p:cond delay="0"/>
                                          </p:stCondLst>
                                        </p:cTn>
                                        <p:tgtEl>
                                          <p:spTgt spid="5">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6" end="6"/>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anim calcmode="lin" valueType="num">
                                      <p:cBhvr>
                                        <p:cTn id="91" dur="500" decel="50000" fill="hold">
                                          <p:stCondLst>
                                            <p:cond delay="0"/>
                                          </p:stCondLst>
                                        </p:cTn>
                                        <p:tgtEl>
                                          <p:spTgt spid="5">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5">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5">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5">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5">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5">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25" y="1255713"/>
            <a:ext cx="9144000" cy="523875"/>
          </a:xfrm>
          <a:prstGeom prst="rect">
            <a:avLst/>
          </a:prstGeom>
          <a:noFill/>
        </p:spPr>
        <p:txBody>
          <a:bodyPr>
            <a:spAutoFit/>
          </a:bodyPr>
          <a:lstStyle/>
          <a:p>
            <a:pPr>
              <a:defRPr/>
            </a:pPr>
            <a:r>
              <a:rPr lang="en-GB" sz="2800" b="1" dirty="0">
                <a:solidFill>
                  <a:schemeClr val="accent4"/>
                </a:solidFill>
                <a:cs typeface="+mn-cs"/>
              </a:rPr>
              <a:t>Wood-fuelled heating</a:t>
            </a:r>
            <a:endParaRPr lang="en-GB" sz="2800" dirty="0">
              <a:solidFill>
                <a:schemeClr val="accent4"/>
              </a:solidFill>
              <a:cs typeface="+mn-cs"/>
            </a:endParaRPr>
          </a:p>
        </p:txBody>
      </p:sp>
      <p:pic>
        <p:nvPicPr>
          <p:cNvPr id="5" name="Picture 4" descr="04 Wood fuelled heating -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844675"/>
            <a:ext cx="790416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Grp="1" noChangeArrowheads="1"/>
          </p:cNvSpPr>
          <p:nvPr/>
        </p:nvSpPr>
        <p:spPr bwMode="auto">
          <a:xfrm>
            <a:off x="-28575" y="276225"/>
            <a:ext cx="9539288" cy="9794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Micro-renewable </a:t>
            </a:r>
            <a:r>
              <a:rPr lang="en-GB" dirty="0" smtClean="0">
                <a:latin typeface="+mn-lt"/>
              </a:rPr>
              <a:t>energies</a:t>
            </a:r>
            <a:endParaRPr lang="en-GB" dirty="0">
              <a:latin typeface="+mn-lt"/>
            </a:endParaRPr>
          </a:p>
        </p:txBody>
      </p:sp>
      <p:sp>
        <p:nvSpPr>
          <p:cNvPr id="12293" name="Line 9"/>
          <p:cNvSpPr>
            <a:spLocks noChangeShapeType="1"/>
          </p:cNvSpPr>
          <p:nvPr/>
        </p:nvSpPr>
        <p:spPr bwMode="auto">
          <a:xfrm>
            <a:off x="-28575" y="11826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style.rotation</p:attrName>
                                        </p:attrNameLst>
                                      </p:cBhvr>
                                      <p:tavLst>
                                        <p:tav tm="0">
                                          <p:val>
                                            <p:fltVal val="720"/>
                                          </p:val>
                                        </p:tav>
                                        <p:tav tm="100000">
                                          <p:val>
                                            <p:fltVal val="0"/>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782</Words>
  <Application>Microsoft Office PowerPoint</Application>
  <PresentationFormat>On-screen Show (4:3)</PresentationFormat>
  <Paragraphs>118</Paragraphs>
  <Slides>23</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23</vt:i4>
      </vt:variant>
    </vt:vector>
  </HeadingPairs>
  <TitlesOfParts>
    <vt:vector size="26"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88</cp:revision>
  <dcterms:created xsi:type="dcterms:W3CDTF">2010-05-25T15:15:29Z</dcterms:created>
  <dcterms:modified xsi:type="dcterms:W3CDTF">2015-02-19T13:33:25Z</dcterms:modified>
</cp:coreProperties>
</file>