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Lst>
  <p:notesMasterIdLst>
    <p:notesMasterId r:id="rId19"/>
  </p:notesMasterIdLst>
  <p:sldIdLst>
    <p:sldId id="269" r:id="rId3"/>
    <p:sldId id="270" r:id="rId4"/>
    <p:sldId id="278" r:id="rId5"/>
    <p:sldId id="279" r:id="rId6"/>
    <p:sldId id="280" r:id="rId7"/>
    <p:sldId id="281" r:id="rId8"/>
    <p:sldId id="282" r:id="rId9"/>
    <p:sldId id="283" r:id="rId10"/>
    <p:sldId id="284" r:id="rId11"/>
    <p:sldId id="285" r:id="rId12"/>
    <p:sldId id="286" r:id="rId13"/>
    <p:sldId id="289" r:id="rId14"/>
    <p:sldId id="290" r:id="rId15"/>
    <p:sldId id="287" r:id="rId16"/>
    <p:sldId id="288" r:id="rId17"/>
    <p:sldId id="277" r:id="rId18"/>
  </p:sldIdLst>
  <p:sldSz cx="9144000" cy="6858000" type="screen4x3"/>
  <p:notesSz cx="6858000" cy="9144000"/>
  <p:defaultTextStyle>
    <a:defPPr>
      <a:defRPr lang="en-GB"/>
    </a:defPPr>
    <a:lvl1pPr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sz="2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0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595" autoAdjust="0"/>
  </p:normalViewPr>
  <p:slideViewPr>
    <p:cSldViewPr>
      <p:cViewPr varScale="1">
        <p:scale>
          <a:sx n="70" d="100"/>
          <a:sy n="70" d="100"/>
        </p:scale>
        <p:origin x="1380"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cs typeface="+mn-cs"/>
              </a:defRPr>
            </a:lvl1pPr>
          </a:lstStyle>
          <a:p>
            <a:pPr>
              <a:defRPr/>
            </a:pPr>
            <a:endParaRPr lang="en-GB"/>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6F9B737A-FD41-471B-B26C-DF7D07FCC5BE}" type="slidenum">
              <a:rPr lang="en-GB" altLang="en-US"/>
              <a:pPr/>
              <a:t>‹#›</a:t>
            </a:fld>
            <a:endParaRPr lang="en-GB" altLang="en-US"/>
          </a:p>
        </p:txBody>
      </p:sp>
    </p:spTree>
    <p:extLst>
      <p:ext uri="{BB962C8B-B14F-4D97-AF65-F5344CB8AC3E}">
        <p14:creationId xmlns:p14="http://schemas.microsoft.com/office/powerpoint/2010/main" val="167440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BB578F92-6B02-4413-919B-035E165E774B}" type="slidenum">
              <a:rPr lang="en-GB" altLang="en-US"/>
              <a:pPr/>
              <a:t>‹#›</a:t>
            </a:fld>
            <a:endParaRPr lang="en-GB" altLang="en-US"/>
          </a:p>
        </p:txBody>
      </p:sp>
    </p:spTree>
    <p:extLst>
      <p:ext uri="{BB962C8B-B14F-4D97-AF65-F5344CB8AC3E}">
        <p14:creationId xmlns:p14="http://schemas.microsoft.com/office/powerpoint/2010/main" val="30769718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791351D7-0EC3-4D66-A528-9260BC51262B}" type="slidenum">
              <a:rPr lang="en-GB" altLang="en-US"/>
              <a:pPr/>
              <a:t>‹#›</a:t>
            </a:fld>
            <a:endParaRPr lang="en-GB" altLang="en-US"/>
          </a:p>
        </p:txBody>
      </p:sp>
    </p:spTree>
    <p:extLst>
      <p:ext uri="{BB962C8B-B14F-4D97-AF65-F5344CB8AC3E}">
        <p14:creationId xmlns:p14="http://schemas.microsoft.com/office/powerpoint/2010/main" val="2600188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CF35FAD5-E691-4868-96F5-0A27C1FA4CA1}" type="slidenum">
              <a:rPr lang="en-GB" altLang="en-US"/>
              <a:pPr/>
              <a:t>‹#›</a:t>
            </a:fld>
            <a:endParaRPr lang="en-GB" altLang="en-US"/>
          </a:p>
        </p:txBody>
      </p:sp>
    </p:spTree>
    <p:extLst>
      <p:ext uri="{BB962C8B-B14F-4D97-AF65-F5344CB8AC3E}">
        <p14:creationId xmlns:p14="http://schemas.microsoft.com/office/powerpoint/2010/main" val="2348010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0" y="1196975"/>
            <a:ext cx="91440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4274" name="Rectangle 2"/>
          <p:cNvSpPr>
            <a:spLocks noGrp="1" noChangeArrowheads="1"/>
          </p:cNvSpPr>
          <p:nvPr>
            <p:ph type="ctrTitle"/>
          </p:nvPr>
        </p:nvSpPr>
        <p:spPr>
          <a:xfrm>
            <a:off x="684213" y="188913"/>
            <a:ext cx="7772400" cy="792162"/>
          </a:xfrm>
        </p:spPr>
        <p:txBody>
          <a:bodyPr/>
          <a:lstStyle>
            <a:lvl1pPr>
              <a:defRPr/>
            </a:lvl1pPr>
          </a:lstStyle>
          <a:p>
            <a:pPr lvl="0"/>
            <a:r>
              <a:rPr lang="en-GB" noProof="0" smtClean="0"/>
              <a:t>Click to edit Master title style</a:t>
            </a:r>
          </a:p>
        </p:txBody>
      </p:sp>
      <p:sp>
        <p:nvSpPr>
          <p:cNvPr id="54275" name="Rectangle 3"/>
          <p:cNvSpPr>
            <a:spLocks noGrp="1" noChangeArrowheads="1"/>
          </p:cNvSpPr>
          <p:nvPr>
            <p:ph type="subTitle" idx="1"/>
          </p:nvPr>
        </p:nvSpPr>
        <p:spPr>
          <a:xfrm>
            <a:off x="684213" y="1557338"/>
            <a:ext cx="7775575" cy="4464050"/>
          </a:xfrm>
        </p:spPr>
        <p:txBody>
          <a:bodyPr/>
          <a:lstStyle>
            <a:lvl1pPr marL="0" indent="0" algn="ctr">
              <a:buFontTx/>
              <a:buNone/>
              <a:defRPr/>
            </a:lvl1pPr>
          </a:lstStyle>
          <a:p>
            <a:pPr lvl="0"/>
            <a:r>
              <a:rPr lang="en-GB" noProof="0" smtClean="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GB"/>
          </a:p>
        </p:txBody>
      </p:sp>
      <p:sp>
        <p:nvSpPr>
          <p:cNvPr id="6" name="Rectangle 5"/>
          <p:cNvSpPr>
            <a:spLocks noGrp="1" noChangeArrowheads="1"/>
          </p:cNvSpPr>
          <p:nvPr>
            <p:ph type="ftr" sz="quarter" idx="11"/>
          </p:nvPr>
        </p:nvSpPr>
        <p:spPr/>
        <p:txBody>
          <a:bodyPr/>
          <a:lstStyle>
            <a:lvl1pPr>
              <a:defRPr/>
            </a:lvl1pPr>
          </a:lstStyle>
          <a:p>
            <a:pPr>
              <a:defRPr/>
            </a:pPr>
            <a:endParaRPr lang="en-GB"/>
          </a:p>
        </p:txBody>
      </p:sp>
      <p:sp>
        <p:nvSpPr>
          <p:cNvPr id="7" name="Rectangle 6"/>
          <p:cNvSpPr>
            <a:spLocks noGrp="1" noChangeArrowheads="1"/>
          </p:cNvSpPr>
          <p:nvPr>
            <p:ph type="sldNum" sz="quarter" idx="12"/>
          </p:nvPr>
        </p:nvSpPr>
        <p:spPr/>
        <p:txBody>
          <a:bodyPr/>
          <a:lstStyle>
            <a:lvl1pPr>
              <a:defRPr/>
            </a:lvl1pPr>
          </a:lstStyle>
          <a:p>
            <a:fld id="{9BE8AEE6-E18B-4902-86A7-C5B8E51DADF1}" type="slidenum">
              <a:rPr lang="en-GB" altLang="en-US"/>
              <a:pPr/>
              <a:t>‹#›</a:t>
            </a:fld>
            <a:endParaRPr lang="en-GB" altLang="en-US"/>
          </a:p>
        </p:txBody>
      </p:sp>
    </p:spTree>
    <p:extLst>
      <p:ext uri="{BB962C8B-B14F-4D97-AF65-F5344CB8AC3E}">
        <p14:creationId xmlns:p14="http://schemas.microsoft.com/office/powerpoint/2010/main" val="3137480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3FBAFAB9-2D3E-450D-8483-3B84F5C00D80}" type="slidenum">
              <a:rPr lang="en-GB" altLang="en-US"/>
              <a:pPr/>
              <a:t>‹#›</a:t>
            </a:fld>
            <a:endParaRPr lang="en-GB" altLang="en-US"/>
          </a:p>
        </p:txBody>
      </p:sp>
    </p:spTree>
    <p:extLst>
      <p:ext uri="{BB962C8B-B14F-4D97-AF65-F5344CB8AC3E}">
        <p14:creationId xmlns:p14="http://schemas.microsoft.com/office/powerpoint/2010/main" val="19064018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8B6AD812-133A-4304-9AA0-A50C55AD7EEC}" type="slidenum">
              <a:rPr lang="en-GB" altLang="en-US"/>
              <a:pPr/>
              <a:t>‹#›</a:t>
            </a:fld>
            <a:endParaRPr lang="en-GB" altLang="en-US"/>
          </a:p>
        </p:txBody>
      </p:sp>
    </p:spTree>
    <p:extLst>
      <p:ext uri="{BB962C8B-B14F-4D97-AF65-F5344CB8AC3E}">
        <p14:creationId xmlns:p14="http://schemas.microsoft.com/office/powerpoint/2010/main" val="3064738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5059AF7A-07DF-4D01-9253-3ECD721EF87C}" type="slidenum">
              <a:rPr lang="en-GB" altLang="en-US"/>
              <a:pPr/>
              <a:t>‹#›</a:t>
            </a:fld>
            <a:endParaRPr lang="en-GB" altLang="en-US"/>
          </a:p>
        </p:txBody>
      </p:sp>
    </p:spTree>
    <p:extLst>
      <p:ext uri="{BB962C8B-B14F-4D97-AF65-F5344CB8AC3E}">
        <p14:creationId xmlns:p14="http://schemas.microsoft.com/office/powerpoint/2010/main" val="4136978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fld id="{9556589A-0AE0-411C-B701-B516D2384274}" type="slidenum">
              <a:rPr lang="en-GB" altLang="en-US"/>
              <a:pPr/>
              <a:t>‹#›</a:t>
            </a:fld>
            <a:endParaRPr lang="en-GB" altLang="en-US"/>
          </a:p>
        </p:txBody>
      </p:sp>
    </p:spTree>
    <p:extLst>
      <p:ext uri="{BB962C8B-B14F-4D97-AF65-F5344CB8AC3E}">
        <p14:creationId xmlns:p14="http://schemas.microsoft.com/office/powerpoint/2010/main" val="3491459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fld id="{90744005-E7BD-4997-A4B1-75C195F32CC3}" type="slidenum">
              <a:rPr lang="en-GB" altLang="en-US"/>
              <a:pPr/>
              <a:t>‹#›</a:t>
            </a:fld>
            <a:endParaRPr lang="en-GB" altLang="en-US"/>
          </a:p>
        </p:txBody>
      </p:sp>
    </p:spTree>
    <p:extLst>
      <p:ext uri="{BB962C8B-B14F-4D97-AF65-F5344CB8AC3E}">
        <p14:creationId xmlns:p14="http://schemas.microsoft.com/office/powerpoint/2010/main" val="8449519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fld id="{B84A4760-CD9C-4566-BEDD-63126B0CF8D0}" type="slidenum">
              <a:rPr lang="en-GB" altLang="en-US"/>
              <a:pPr/>
              <a:t>‹#›</a:t>
            </a:fld>
            <a:endParaRPr lang="en-GB" altLang="en-US"/>
          </a:p>
        </p:txBody>
      </p:sp>
    </p:spTree>
    <p:extLst>
      <p:ext uri="{BB962C8B-B14F-4D97-AF65-F5344CB8AC3E}">
        <p14:creationId xmlns:p14="http://schemas.microsoft.com/office/powerpoint/2010/main" val="9255998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6D65B92D-BC50-456F-9470-635B1E1DEC7E}" type="slidenum">
              <a:rPr lang="en-GB" altLang="en-US"/>
              <a:pPr/>
              <a:t>‹#›</a:t>
            </a:fld>
            <a:endParaRPr lang="en-GB" altLang="en-US"/>
          </a:p>
        </p:txBody>
      </p:sp>
    </p:spTree>
    <p:extLst>
      <p:ext uri="{BB962C8B-B14F-4D97-AF65-F5344CB8AC3E}">
        <p14:creationId xmlns:p14="http://schemas.microsoft.com/office/powerpoint/2010/main" val="1824582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C3DC113B-30AD-41C9-9173-2F94334C0618}" type="slidenum">
              <a:rPr lang="en-GB" altLang="en-US"/>
              <a:pPr/>
              <a:t>‹#›</a:t>
            </a:fld>
            <a:endParaRPr lang="en-GB" altLang="en-US"/>
          </a:p>
        </p:txBody>
      </p:sp>
    </p:spTree>
    <p:extLst>
      <p:ext uri="{BB962C8B-B14F-4D97-AF65-F5344CB8AC3E}">
        <p14:creationId xmlns:p14="http://schemas.microsoft.com/office/powerpoint/2010/main" val="32258390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53777CC4-2EE3-44F9-9D35-83E2CD9A6586}" type="slidenum">
              <a:rPr lang="en-GB" altLang="en-US"/>
              <a:pPr/>
              <a:t>‹#›</a:t>
            </a:fld>
            <a:endParaRPr lang="en-GB" altLang="en-US"/>
          </a:p>
        </p:txBody>
      </p:sp>
    </p:spTree>
    <p:extLst>
      <p:ext uri="{BB962C8B-B14F-4D97-AF65-F5344CB8AC3E}">
        <p14:creationId xmlns:p14="http://schemas.microsoft.com/office/powerpoint/2010/main" val="42493025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3752F612-EB50-4C5F-879E-B1C1EA663A06}" type="slidenum">
              <a:rPr lang="en-GB" altLang="en-US"/>
              <a:pPr/>
              <a:t>‹#›</a:t>
            </a:fld>
            <a:endParaRPr lang="en-GB" altLang="en-US"/>
          </a:p>
        </p:txBody>
      </p:sp>
    </p:spTree>
    <p:extLst>
      <p:ext uri="{BB962C8B-B14F-4D97-AF65-F5344CB8AC3E}">
        <p14:creationId xmlns:p14="http://schemas.microsoft.com/office/powerpoint/2010/main" val="9649609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20713"/>
            <a:ext cx="2057400" cy="550545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620713"/>
            <a:ext cx="6019800" cy="5505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44512ECE-7F3F-4644-8320-4E61846F3728}" type="slidenum">
              <a:rPr lang="en-GB" altLang="en-US"/>
              <a:pPr/>
              <a:t>‹#›</a:t>
            </a:fld>
            <a:endParaRPr lang="en-GB" altLang="en-US"/>
          </a:p>
        </p:txBody>
      </p:sp>
    </p:spTree>
    <p:extLst>
      <p:ext uri="{BB962C8B-B14F-4D97-AF65-F5344CB8AC3E}">
        <p14:creationId xmlns:p14="http://schemas.microsoft.com/office/powerpoint/2010/main" val="38229018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620713"/>
            <a:ext cx="8218487" cy="796925"/>
          </a:xfrm>
        </p:spPr>
        <p:txBody>
          <a:bodyPr/>
          <a:lstStyle/>
          <a:p>
            <a:r>
              <a:rPr lang="en-US" smtClean="0"/>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7BCAFAB1-09EC-4F41-B819-CAF4A66E5FA1}" type="slidenum">
              <a:rPr lang="en-GB" altLang="en-US"/>
              <a:pPr/>
              <a:t>‹#›</a:t>
            </a:fld>
            <a:endParaRPr lang="en-GB" altLang="en-US"/>
          </a:p>
        </p:txBody>
      </p:sp>
    </p:spTree>
    <p:extLst>
      <p:ext uri="{BB962C8B-B14F-4D97-AF65-F5344CB8AC3E}">
        <p14:creationId xmlns:p14="http://schemas.microsoft.com/office/powerpoint/2010/main" val="4186903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fld id="{873BB0D6-809C-4B1D-9564-2C5994CF1913}" type="slidenum">
              <a:rPr lang="en-GB" altLang="en-US"/>
              <a:pPr/>
              <a:t>‹#›</a:t>
            </a:fld>
            <a:endParaRPr lang="en-GB" altLang="en-US"/>
          </a:p>
        </p:txBody>
      </p:sp>
    </p:spTree>
    <p:extLst>
      <p:ext uri="{BB962C8B-B14F-4D97-AF65-F5344CB8AC3E}">
        <p14:creationId xmlns:p14="http://schemas.microsoft.com/office/powerpoint/2010/main" val="3376331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68313" y="1484313"/>
            <a:ext cx="403225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52963" y="1484313"/>
            <a:ext cx="4033837"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6DAF1056-1124-4A6D-AC7D-E716B419B3F8}" type="slidenum">
              <a:rPr lang="en-GB" altLang="en-US"/>
              <a:pPr/>
              <a:t>‹#›</a:t>
            </a:fld>
            <a:endParaRPr lang="en-GB" altLang="en-US"/>
          </a:p>
        </p:txBody>
      </p:sp>
    </p:spTree>
    <p:extLst>
      <p:ext uri="{BB962C8B-B14F-4D97-AF65-F5344CB8AC3E}">
        <p14:creationId xmlns:p14="http://schemas.microsoft.com/office/powerpoint/2010/main" val="938632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fld id="{0E55B51B-B9B2-499A-96DF-772322DD0615}" type="slidenum">
              <a:rPr lang="en-GB" altLang="en-US"/>
              <a:pPr/>
              <a:t>‹#›</a:t>
            </a:fld>
            <a:endParaRPr lang="en-GB" altLang="en-US"/>
          </a:p>
        </p:txBody>
      </p:sp>
    </p:spTree>
    <p:extLst>
      <p:ext uri="{BB962C8B-B14F-4D97-AF65-F5344CB8AC3E}">
        <p14:creationId xmlns:p14="http://schemas.microsoft.com/office/powerpoint/2010/main" val="3081694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fld id="{B1D983D5-36CA-45B7-B8DB-E5CF8E18DE2A}" type="slidenum">
              <a:rPr lang="en-GB" altLang="en-US"/>
              <a:pPr/>
              <a:t>‹#›</a:t>
            </a:fld>
            <a:endParaRPr lang="en-GB" altLang="en-US"/>
          </a:p>
        </p:txBody>
      </p:sp>
    </p:spTree>
    <p:extLst>
      <p:ext uri="{BB962C8B-B14F-4D97-AF65-F5344CB8AC3E}">
        <p14:creationId xmlns:p14="http://schemas.microsoft.com/office/powerpoint/2010/main" val="2251152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fld id="{30B4C816-1743-4942-8C32-7EA1DD10CFFF}" type="slidenum">
              <a:rPr lang="en-GB" altLang="en-US"/>
              <a:pPr/>
              <a:t>‹#›</a:t>
            </a:fld>
            <a:endParaRPr lang="en-GB" altLang="en-US"/>
          </a:p>
        </p:txBody>
      </p:sp>
    </p:spTree>
    <p:extLst>
      <p:ext uri="{BB962C8B-B14F-4D97-AF65-F5344CB8AC3E}">
        <p14:creationId xmlns:p14="http://schemas.microsoft.com/office/powerpoint/2010/main" val="3031821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230A9CEF-A4C5-444B-85E9-E512EA231A3F}" type="slidenum">
              <a:rPr lang="en-GB" altLang="en-US"/>
              <a:pPr/>
              <a:t>‹#›</a:t>
            </a:fld>
            <a:endParaRPr lang="en-GB" altLang="en-US"/>
          </a:p>
        </p:txBody>
      </p:sp>
    </p:spTree>
    <p:extLst>
      <p:ext uri="{BB962C8B-B14F-4D97-AF65-F5344CB8AC3E}">
        <p14:creationId xmlns:p14="http://schemas.microsoft.com/office/powerpoint/2010/main" val="1660567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fld id="{8A8CACEF-98DC-401B-BDE3-811A389105A7}" type="slidenum">
              <a:rPr lang="en-GB" altLang="en-US"/>
              <a:pPr/>
              <a:t>‹#›</a:t>
            </a:fld>
            <a:endParaRPr lang="en-GB" altLang="en-US"/>
          </a:p>
        </p:txBody>
      </p:sp>
    </p:spTree>
    <p:extLst>
      <p:ext uri="{BB962C8B-B14F-4D97-AF65-F5344CB8AC3E}">
        <p14:creationId xmlns:p14="http://schemas.microsoft.com/office/powerpoint/2010/main" val="4153180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1027" name="Rectangle 3"/>
          <p:cNvSpPr>
            <a:spLocks noGrp="1" noChangeArrowheads="1"/>
          </p:cNvSpPr>
          <p:nvPr>
            <p:ph type="body" idx="1"/>
          </p:nvPr>
        </p:nvSpPr>
        <p:spPr bwMode="auto">
          <a:xfrm>
            <a:off x="468313" y="1484313"/>
            <a:ext cx="821848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368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cs typeface="+mn-cs"/>
              </a:defRPr>
            </a:lvl1pPr>
          </a:lstStyle>
          <a:p>
            <a:pPr>
              <a:defRPr/>
            </a:pPr>
            <a:endParaRPr lang="en-GB"/>
          </a:p>
        </p:txBody>
      </p:sp>
      <p:sp>
        <p:nvSpPr>
          <p:cNvPr id="368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cs typeface="+mn-cs"/>
              </a:defRPr>
            </a:lvl1pPr>
          </a:lstStyle>
          <a:p>
            <a:pPr>
              <a:defRPr/>
            </a:pPr>
            <a:endParaRPr lang="en-GB"/>
          </a:p>
        </p:txBody>
      </p:sp>
      <p:sp>
        <p:nvSpPr>
          <p:cNvPr id="368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32B75DAF-2DB9-4916-96B3-CC9E61109347}" type="slidenum">
              <a:rPr lang="en-GB" altLang="en-US"/>
              <a:pPr/>
              <a:t>‹#›</a:t>
            </a:fld>
            <a:endParaRPr lang="en-GB" altLang="en-US"/>
          </a:p>
        </p:txBody>
      </p:sp>
      <p:sp>
        <p:nvSpPr>
          <p:cNvPr id="1031" name="Line 7"/>
          <p:cNvSpPr>
            <a:spLocks noChangeShapeType="1"/>
          </p:cNvSpPr>
          <p:nvPr userDrawn="1"/>
        </p:nvSpPr>
        <p:spPr bwMode="auto">
          <a:xfrm>
            <a:off x="0" y="1268413"/>
            <a:ext cx="91440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68313" y="620713"/>
            <a:ext cx="8218487"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5325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cs typeface="+mn-cs"/>
              </a:defRPr>
            </a:lvl1pPr>
          </a:lstStyle>
          <a:p>
            <a:pPr>
              <a:defRPr/>
            </a:pPr>
            <a:endParaRPr lang="en-GB"/>
          </a:p>
        </p:txBody>
      </p:sp>
      <p:sp>
        <p:nvSpPr>
          <p:cNvPr id="5325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cs typeface="+mn-cs"/>
              </a:defRPr>
            </a:lvl1pPr>
          </a:lstStyle>
          <a:p>
            <a:pPr>
              <a:defRPr/>
            </a:pPr>
            <a:endParaRPr lang="en-GB"/>
          </a:p>
        </p:txBody>
      </p:sp>
      <p:sp>
        <p:nvSpPr>
          <p:cNvPr id="5325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4442521-FCD0-43FB-9027-4D01AE5E2EF7}" type="slidenum">
              <a:rPr lang="en-GB" altLang="en-US"/>
              <a:pPr/>
              <a:t>‹#›</a:t>
            </a:fld>
            <a:endParaRPr lang="en-GB" altLang="en-US"/>
          </a:p>
        </p:txBody>
      </p:sp>
      <p:pic>
        <p:nvPicPr>
          <p:cNvPr id="2055" name="Picture 7" descr="SmartScreen_ 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23850" y="260350"/>
            <a:ext cx="15843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2"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Lst>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white">
          <a:xfrm>
            <a:off x="0" y="1474788"/>
            <a:ext cx="9144000" cy="5383212"/>
          </a:xfrm>
          <a:prstGeom prst="rect">
            <a:avLst/>
          </a:prstGeom>
          <a:solidFill>
            <a:srgbClr val="CC000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800"/>
              <a:t> </a:t>
            </a:r>
          </a:p>
        </p:txBody>
      </p:sp>
      <p:sp>
        <p:nvSpPr>
          <p:cNvPr id="4099" name="Rectangle 3"/>
          <p:cNvSpPr>
            <a:spLocks noGrp="1" noChangeArrowheads="1"/>
          </p:cNvSpPr>
          <p:nvPr>
            <p:ph type="body" idx="1"/>
          </p:nvPr>
        </p:nvSpPr>
        <p:spPr/>
        <p:txBody>
          <a:bodyPr/>
          <a:lstStyle/>
          <a:p>
            <a:pPr algn="ctr" eaLnBrk="1" hangingPunct="1">
              <a:lnSpc>
                <a:spcPct val="80000"/>
              </a:lnSpc>
              <a:spcBef>
                <a:spcPct val="0"/>
              </a:spcBef>
              <a:buFontTx/>
              <a:buNone/>
            </a:pPr>
            <a:endParaRPr lang="en-GB" altLang="en-US" sz="4400" smtClean="0">
              <a:solidFill>
                <a:schemeClr val="bg1"/>
              </a:solidFill>
            </a:endParaRPr>
          </a:p>
          <a:p>
            <a:pPr algn="ctr" eaLnBrk="1" hangingPunct="1">
              <a:lnSpc>
                <a:spcPct val="80000"/>
              </a:lnSpc>
              <a:spcBef>
                <a:spcPct val="0"/>
              </a:spcBef>
              <a:buFontTx/>
              <a:buNone/>
            </a:pPr>
            <a:endParaRPr lang="en-GB" altLang="en-US" sz="4400" smtClean="0">
              <a:solidFill>
                <a:schemeClr val="bg1"/>
              </a:solidFill>
            </a:endParaRPr>
          </a:p>
          <a:p>
            <a:pPr algn="ctr" eaLnBrk="1" hangingPunct="1">
              <a:lnSpc>
                <a:spcPct val="80000"/>
              </a:lnSpc>
              <a:spcBef>
                <a:spcPct val="0"/>
              </a:spcBef>
              <a:buFontTx/>
              <a:buNone/>
            </a:pPr>
            <a:endParaRPr lang="en-GB" altLang="en-US" sz="4400" smtClean="0">
              <a:solidFill>
                <a:schemeClr val="bg1"/>
              </a:solidFill>
            </a:endParaRPr>
          </a:p>
          <a:p>
            <a:pPr algn="ctr" eaLnBrk="1" hangingPunct="1">
              <a:lnSpc>
                <a:spcPct val="80000"/>
              </a:lnSpc>
              <a:spcBef>
                <a:spcPct val="0"/>
              </a:spcBef>
              <a:buFontTx/>
              <a:buNone/>
            </a:pPr>
            <a:r>
              <a:rPr lang="en-GB" altLang="en-US" sz="4400" smtClean="0">
                <a:solidFill>
                  <a:schemeClr val="bg1"/>
                </a:solidFill>
              </a:rPr>
              <a:t>Site management team</a:t>
            </a:r>
            <a:endParaRPr lang="en-GB" altLang="en-US" sz="4400" smtClean="0"/>
          </a:p>
        </p:txBody>
      </p:sp>
      <p:sp>
        <p:nvSpPr>
          <p:cNvPr id="4100"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GB" altLang="en-US" sz="2400" b="1">
                <a:solidFill>
                  <a:srgbClr val="CC0000"/>
                </a:solidFill>
              </a:rPr>
              <a:t>Unit 210: Understand how to communicate with</a:t>
            </a:r>
            <a:br>
              <a:rPr lang="en-GB" altLang="en-US" sz="2400" b="1">
                <a:solidFill>
                  <a:srgbClr val="CC0000"/>
                </a:solidFill>
              </a:rPr>
            </a:br>
            <a:r>
              <a:rPr lang="en-GB" altLang="en-US" sz="2400" b="1">
                <a:solidFill>
                  <a:srgbClr val="CC0000"/>
                </a:solidFill>
              </a:rPr>
              <a:t>others within building services engineering</a:t>
            </a:r>
            <a:endParaRPr lang="en-US" altLang="en-US" sz="2400" b="1">
              <a:solidFill>
                <a:srgbClr val="CC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350" y="1152525"/>
            <a:ext cx="4572000" cy="5632450"/>
          </a:xfrm>
          <a:prstGeom prst="rect">
            <a:avLst/>
          </a:prstGeom>
          <a:noFill/>
        </p:spPr>
        <p:txBody>
          <a:bodyPr>
            <a:spAutoFit/>
          </a:bodyPr>
          <a:lstStyle/>
          <a:p>
            <a:pPr>
              <a:spcAft>
                <a:spcPts val="1200"/>
              </a:spcAft>
              <a:defRPr/>
            </a:pPr>
            <a:r>
              <a:rPr lang="en-GB" sz="2200" b="1" dirty="0">
                <a:solidFill>
                  <a:schemeClr val="accent4"/>
                </a:solidFill>
                <a:latin typeface="Arial" charset="0"/>
                <a:cs typeface="+mn-cs"/>
              </a:rPr>
              <a:t>The quantity surveyor</a:t>
            </a:r>
            <a:endParaRPr lang="en-GB" sz="2200" dirty="0">
              <a:solidFill>
                <a:schemeClr val="accent4"/>
              </a:solidFill>
              <a:latin typeface="Arial" charset="0"/>
              <a:cs typeface="+mn-cs"/>
            </a:endParaRPr>
          </a:p>
          <a:p>
            <a:pPr>
              <a:spcAft>
                <a:spcPts val="1200"/>
              </a:spcAft>
              <a:defRPr/>
            </a:pPr>
            <a:r>
              <a:rPr lang="en-GB" sz="2200" dirty="0">
                <a:solidFill>
                  <a:schemeClr val="accent4"/>
                </a:solidFill>
                <a:latin typeface="Arial" charset="0"/>
                <a:cs typeface="+mn-cs"/>
              </a:rPr>
              <a:t>They suggest construction methods that are within the clients’ budget.</a:t>
            </a:r>
          </a:p>
          <a:p>
            <a:pPr>
              <a:spcAft>
                <a:spcPts val="1200"/>
              </a:spcAft>
              <a:defRPr/>
            </a:pPr>
            <a:r>
              <a:rPr lang="en-GB" sz="2200" dirty="0">
                <a:solidFill>
                  <a:schemeClr val="accent4"/>
                </a:solidFill>
                <a:latin typeface="Arial" charset="0"/>
                <a:cs typeface="+mn-cs"/>
              </a:rPr>
              <a:t>They also calculate the amount of labour and materials required to complete the project. These details are then collated in the Bill of Quantities which is used by contractors to produce an estimate/quotation.</a:t>
            </a:r>
          </a:p>
          <a:p>
            <a:pPr>
              <a:spcAft>
                <a:spcPts val="1200"/>
              </a:spcAft>
              <a:defRPr/>
            </a:pPr>
            <a:r>
              <a:rPr lang="en-GB" sz="2200" dirty="0">
                <a:solidFill>
                  <a:schemeClr val="accent4"/>
                </a:solidFill>
                <a:latin typeface="Arial" charset="0"/>
                <a:cs typeface="+mn-cs"/>
              </a:rPr>
              <a:t>The quantity surveyor will visit site to measure work carried out to produce interim payments and final accounts.</a:t>
            </a:r>
          </a:p>
        </p:txBody>
      </p:sp>
      <p:pic>
        <p:nvPicPr>
          <p:cNvPr id="6" name="Picture 5" descr="07 Quantity Surveyo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35488" y="2349500"/>
            <a:ext cx="4608512"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1212850" y="31750"/>
            <a:ext cx="7751763"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Site Management Team</a:t>
            </a:r>
          </a:p>
        </p:txBody>
      </p:sp>
      <p:sp>
        <p:nvSpPr>
          <p:cNvPr id="13317"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par>
                          <p:cTn id="27" fill="hold" nodeType="afterGroup">
                            <p:stCondLst>
                              <p:cond delay="1000"/>
                            </p:stCondLst>
                            <p:childTnLst>
                              <p:par>
                                <p:cTn id="28" presetID="35" presetClass="entr" presetSubtype="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2000"/>
                                        <p:tgtEl>
                                          <p:spTgt spid="6"/>
                                        </p:tgtEl>
                                      </p:cBhvr>
                                    </p:animEffect>
                                    <p:anim calcmode="lin" valueType="num">
                                      <p:cBhvr>
                                        <p:cTn id="31" dur="2000" fill="hold"/>
                                        <p:tgtEl>
                                          <p:spTgt spid="6"/>
                                        </p:tgtEl>
                                        <p:attrNameLst>
                                          <p:attrName>style.rotation</p:attrName>
                                        </p:attrNameLst>
                                      </p:cBhvr>
                                      <p:tavLst>
                                        <p:tav tm="0">
                                          <p:val>
                                            <p:fltVal val="720"/>
                                          </p:val>
                                        </p:tav>
                                        <p:tav tm="100000">
                                          <p:val>
                                            <p:fltVal val="0"/>
                                          </p:val>
                                        </p:tav>
                                      </p:tavLst>
                                    </p:anim>
                                    <p:anim calcmode="lin" valueType="num">
                                      <p:cBhvr>
                                        <p:cTn id="32" dur="2000" fill="hold"/>
                                        <p:tgtEl>
                                          <p:spTgt spid="6"/>
                                        </p:tgtEl>
                                        <p:attrNameLst>
                                          <p:attrName>ppt_h</p:attrName>
                                        </p:attrNameLst>
                                      </p:cBhvr>
                                      <p:tavLst>
                                        <p:tav tm="0">
                                          <p:val>
                                            <p:fltVal val="0"/>
                                          </p:val>
                                        </p:tav>
                                        <p:tav tm="100000">
                                          <p:val>
                                            <p:strVal val="#ppt_h"/>
                                          </p:val>
                                        </p:tav>
                                      </p:tavLst>
                                    </p:anim>
                                    <p:anim calcmode="lin" valueType="num">
                                      <p:cBhvr>
                                        <p:cTn id="33" dur="2000" fill="hold"/>
                                        <p:tgtEl>
                                          <p:spTgt spid="6"/>
                                        </p:tgtEl>
                                        <p:attrNameLst>
                                          <p:attrName>ppt_w</p:attrName>
                                        </p:attrNameLst>
                                      </p:cBhvr>
                                      <p:tavLst>
                                        <p:tav tm="0">
                                          <p:val>
                                            <p:fltVal val="0"/>
                                          </p:val>
                                        </p:tav>
                                        <p:tav tm="100000">
                                          <p:val>
                                            <p:strVal val="#ppt_w"/>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5" presetClass="entr" presetSubtype="0" fill="hold"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 calcmode="lin" valueType="num">
                                      <p:cBhvr>
                                        <p:cTn id="38"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41"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7">
                                            <p:txEl>
                                              <p:pRg st="2" end="2"/>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5" presetClass="entr" presetSubtype="0" fill="hold" nodeType="clickEffect">
                                  <p:stCondLst>
                                    <p:cond delay="0"/>
                                  </p:stCondLst>
                                  <p:childTnLst>
                                    <p:set>
                                      <p:cBhvr>
                                        <p:cTn id="49" dur="1" fill="hold">
                                          <p:stCondLst>
                                            <p:cond delay="0"/>
                                          </p:stCondLst>
                                        </p:cTn>
                                        <p:tgtEl>
                                          <p:spTgt spid="7">
                                            <p:txEl>
                                              <p:pRg st="3" end="3"/>
                                            </p:txEl>
                                          </p:spTgt>
                                        </p:tgtEl>
                                        <p:attrNameLst>
                                          <p:attrName>style.visibility</p:attrName>
                                        </p:attrNameLst>
                                      </p:cBhvr>
                                      <p:to>
                                        <p:strVal val="visible"/>
                                      </p:to>
                                    </p:set>
                                    <p:anim calcmode="lin" valueType="num">
                                      <p:cBhvr>
                                        <p:cTn id="50" dur="500" decel="50000" fill="hold">
                                          <p:stCondLst>
                                            <p:cond delay="0"/>
                                          </p:stCondLst>
                                        </p:cTn>
                                        <p:tgtEl>
                                          <p:spTgt spid="7">
                                            <p:txEl>
                                              <p:pRg st="3" end="3"/>
                                            </p:txEl>
                                          </p:spTgt>
                                        </p:tgtEl>
                                        <p:attrNameLst>
                                          <p:attrName>style.rotation</p:attrName>
                                        </p:attrNameLst>
                                      </p:cBhvr>
                                      <p:tavLst>
                                        <p:tav tm="0">
                                          <p:val>
                                            <p:fltVal val="-90"/>
                                          </p:val>
                                        </p:tav>
                                        <p:tav tm="100000">
                                          <p:val>
                                            <p:fltVal val="0"/>
                                          </p:val>
                                        </p:tav>
                                      </p:tavLst>
                                    </p:anim>
                                    <p:anim calcmode="lin" valueType="num">
                                      <p:cBhvr>
                                        <p:cTn id="51" dur="500" decel="50000" fill="hold">
                                          <p:stCondLst>
                                            <p:cond delay="0"/>
                                          </p:stCondLst>
                                        </p:cTn>
                                        <p:tgtEl>
                                          <p:spTgt spid="7">
                                            <p:txEl>
                                              <p:pRg st="3" end="3"/>
                                            </p:txEl>
                                          </p:spTgt>
                                        </p:tgtEl>
                                        <p:attrNameLst>
                                          <p:attrName>ppt_w</p:attrName>
                                        </p:attrNameLst>
                                      </p:cBhvr>
                                      <p:tavLst>
                                        <p:tav tm="0">
                                          <p:val>
                                            <p:strVal val="#ppt_w"/>
                                          </p:val>
                                        </p:tav>
                                        <p:tav tm="100000">
                                          <p:val>
                                            <p:strVal val="#ppt_w*.05"/>
                                          </p:val>
                                        </p:tav>
                                      </p:tavLst>
                                    </p:anim>
                                    <p:anim calcmode="lin" valueType="num">
                                      <p:cBhvr>
                                        <p:cTn id="52" dur="500" accel="50000" fill="hold">
                                          <p:stCondLst>
                                            <p:cond delay="500"/>
                                          </p:stCondLst>
                                        </p:cTn>
                                        <p:tgtEl>
                                          <p:spTgt spid="7">
                                            <p:txEl>
                                              <p:pRg st="3" end="3"/>
                                            </p:txEl>
                                          </p:spTgt>
                                        </p:tgtEl>
                                        <p:attrNameLst>
                                          <p:attrName>ppt_w</p:attrName>
                                        </p:attrNameLst>
                                      </p:cBhvr>
                                      <p:tavLst>
                                        <p:tav tm="0">
                                          <p:val>
                                            <p:strVal val="#ppt_w*.05"/>
                                          </p:val>
                                        </p:tav>
                                        <p:tav tm="100000">
                                          <p:val>
                                            <p:strVal val="#ppt_w"/>
                                          </p:val>
                                        </p:tav>
                                      </p:tavLst>
                                    </p:anim>
                                    <p:anim calcmode="lin" valueType="num">
                                      <p:cBhvr>
                                        <p:cTn id="53"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54" dur="500" decel="50000" fill="hold">
                                          <p:stCondLst>
                                            <p:cond delay="0"/>
                                          </p:stCondLst>
                                        </p:cTn>
                                        <p:tgtEl>
                                          <p:spTgt spid="7">
                                            <p:txEl>
                                              <p:pRg st="3" end="3"/>
                                            </p:txEl>
                                          </p:spTgt>
                                        </p:tgtEl>
                                        <p:attrNameLst>
                                          <p:attrName>ppt_x</p:attrName>
                                        </p:attrNameLst>
                                      </p:cBhvr>
                                      <p:tavLst>
                                        <p:tav tm="0">
                                          <p:val>
                                            <p:strVal val="#ppt_x+.4"/>
                                          </p:val>
                                        </p:tav>
                                        <p:tav tm="100000">
                                          <p:val>
                                            <p:strVal val="#ppt_x"/>
                                          </p:val>
                                        </p:tav>
                                      </p:tavLst>
                                    </p:anim>
                                    <p:anim calcmode="lin" valueType="num">
                                      <p:cBhvr>
                                        <p:cTn id="55" dur="500" decel="50000" fill="hold">
                                          <p:stCondLst>
                                            <p:cond delay="0"/>
                                          </p:stCondLst>
                                        </p:cTn>
                                        <p:tgtEl>
                                          <p:spTgt spid="7">
                                            <p:txEl>
                                              <p:pRg st="3" end="3"/>
                                            </p:txEl>
                                          </p:spTgt>
                                        </p:tgtEl>
                                        <p:attrNameLst>
                                          <p:attrName>ppt_y</p:attrName>
                                        </p:attrNameLst>
                                      </p:cBhvr>
                                      <p:tavLst>
                                        <p:tav tm="0">
                                          <p:val>
                                            <p:strVal val="#ppt_y-.2"/>
                                          </p:val>
                                        </p:tav>
                                        <p:tav tm="100000">
                                          <p:val>
                                            <p:strVal val="#ppt_y+.1"/>
                                          </p:val>
                                        </p:tav>
                                      </p:tavLst>
                                    </p:anim>
                                    <p:anim calcmode="lin" valueType="num">
                                      <p:cBhvr>
                                        <p:cTn id="56" dur="500" accel="50000" fill="hold">
                                          <p:stCondLst>
                                            <p:cond delay="500"/>
                                          </p:stCondLst>
                                        </p:cTn>
                                        <p:tgtEl>
                                          <p:spTgt spid="7">
                                            <p:txEl>
                                              <p:pRg st="3" end="3"/>
                                            </p:txEl>
                                          </p:spTgt>
                                        </p:tgtEl>
                                        <p:attrNameLst>
                                          <p:attrName>ppt_y</p:attrName>
                                        </p:attrNameLst>
                                      </p:cBhvr>
                                      <p:tavLst>
                                        <p:tav tm="0">
                                          <p:val>
                                            <p:strVal val="#ppt_y+.1"/>
                                          </p:val>
                                        </p:tav>
                                        <p:tav tm="100000">
                                          <p:val>
                                            <p:strVal val="#ppt_y"/>
                                          </p:val>
                                        </p:tav>
                                      </p:tavLst>
                                    </p:anim>
                                    <p:animEffect transition="in" filter="fade">
                                      <p:cBhvr>
                                        <p:cTn id="57" dur="1000" decel="50000">
                                          <p:stCondLst>
                                            <p:cond delay="0"/>
                                          </p:stCondLst>
                                        </p:cTn>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412875"/>
            <a:ext cx="4572000" cy="4616450"/>
          </a:xfrm>
          <a:prstGeom prst="rect">
            <a:avLst/>
          </a:prstGeom>
          <a:noFill/>
        </p:spPr>
        <p:txBody>
          <a:bodyPr>
            <a:spAutoFit/>
          </a:bodyPr>
          <a:lstStyle/>
          <a:p>
            <a:pPr>
              <a:spcAft>
                <a:spcPts val="1200"/>
              </a:spcAft>
              <a:defRPr/>
            </a:pPr>
            <a:r>
              <a:rPr lang="en-US" sz="2400" b="1" dirty="0">
                <a:solidFill>
                  <a:schemeClr val="accent4"/>
                </a:solidFill>
                <a:latin typeface="Arial" charset="0"/>
                <a:cs typeface="+mn-cs"/>
              </a:rPr>
              <a:t>The building contractor</a:t>
            </a:r>
            <a:endParaRPr lang="en-GB" sz="2400" dirty="0">
              <a:solidFill>
                <a:schemeClr val="accent4"/>
              </a:solidFill>
              <a:latin typeface="Arial" charset="0"/>
              <a:cs typeface="+mn-cs"/>
            </a:endParaRPr>
          </a:p>
          <a:p>
            <a:pPr>
              <a:spcAft>
                <a:spcPts val="1200"/>
              </a:spcAft>
              <a:defRPr/>
            </a:pPr>
            <a:r>
              <a:rPr lang="en-US" sz="2400" dirty="0">
                <a:solidFill>
                  <a:schemeClr val="accent4"/>
                </a:solidFill>
                <a:latin typeface="Arial" charset="0"/>
                <a:cs typeface="+mn-cs"/>
              </a:rPr>
              <a:t>The contractor will enter a contract with the client to carry out the work in accordance with the drawings, Bill of Quantities and specification.</a:t>
            </a:r>
            <a:endParaRPr lang="en-GB" sz="2400" dirty="0">
              <a:solidFill>
                <a:schemeClr val="accent4"/>
              </a:solidFill>
              <a:latin typeface="Arial" charset="0"/>
              <a:cs typeface="+mn-cs"/>
            </a:endParaRPr>
          </a:p>
          <a:p>
            <a:pPr>
              <a:spcAft>
                <a:spcPts val="1200"/>
              </a:spcAft>
              <a:defRPr/>
            </a:pPr>
            <a:r>
              <a:rPr lang="en-US" sz="2400" dirty="0">
                <a:solidFill>
                  <a:schemeClr val="accent4"/>
                </a:solidFill>
                <a:latin typeface="Arial" charset="0"/>
                <a:cs typeface="+mn-cs"/>
              </a:rPr>
              <a:t>Each contractor will tender for jobs.</a:t>
            </a:r>
            <a:endParaRPr lang="en-GB" sz="2400" dirty="0">
              <a:solidFill>
                <a:schemeClr val="accent4"/>
              </a:solidFill>
              <a:latin typeface="Arial" charset="0"/>
              <a:cs typeface="+mn-cs"/>
            </a:endParaRPr>
          </a:p>
          <a:p>
            <a:pPr>
              <a:spcAft>
                <a:spcPts val="1200"/>
              </a:spcAft>
              <a:defRPr/>
            </a:pPr>
            <a:r>
              <a:rPr lang="en-US" sz="2400" dirty="0">
                <a:solidFill>
                  <a:schemeClr val="accent4"/>
                </a:solidFill>
                <a:latin typeface="Arial" charset="0"/>
                <a:cs typeface="+mn-cs"/>
              </a:rPr>
              <a:t>They will need to employ specialists within the trade to undertake key roles.</a:t>
            </a:r>
            <a:endParaRPr lang="en-GB" sz="2400" dirty="0">
              <a:solidFill>
                <a:schemeClr val="accent4"/>
              </a:solidFill>
              <a:latin typeface="Arial" charset="0"/>
              <a:cs typeface="+mn-cs"/>
            </a:endParaRPr>
          </a:p>
        </p:txBody>
      </p:sp>
      <p:pic>
        <p:nvPicPr>
          <p:cNvPr id="5" name="Picture 4" descr="08 Building Contracto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27538" y="1844675"/>
            <a:ext cx="4457700" cy="296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1212850" y="31750"/>
            <a:ext cx="7751763"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Site Management Team</a:t>
            </a:r>
          </a:p>
        </p:txBody>
      </p:sp>
      <p:sp>
        <p:nvSpPr>
          <p:cNvPr id="14341"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par>
                          <p:cTn id="27" fill="hold" nodeType="afterGroup">
                            <p:stCondLst>
                              <p:cond delay="1000"/>
                            </p:stCondLst>
                            <p:childTnLst>
                              <p:par>
                                <p:cTn id="28" presetID="35"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2000"/>
                                        <p:tgtEl>
                                          <p:spTgt spid="5"/>
                                        </p:tgtEl>
                                      </p:cBhvr>
                                    </p:animEffect>
                                    <p:anim calcmode="lin" valueType="num">
                                      <p:cBhvr>
                                        <p:cTn id="31" dur="2000" fill="hold"/>
                                        <p:tgtEl>
                                          <p:spTgt spid="5"/>
                                        </p:tgtEl>
                                        <p:attrNameLst>
                                          <p:attrName>style.rotation</p:attrName>
                                        </p:attrNameLst>
                                      </p:cBhvr>
                                      <p:tavLst>
                                        <p:tav tm="0">
                                          <p:val>
                                            <p:fltVal val="720"/>
                                          </p:val>
                                        </p:tav>
                                        <p:tav tm="100000">
                                          <p:val>
                                            <p:fltVal val="0"/>
                                          </p:val>
                                        </p:tav>
                                      </p:tavLst>
                                    </p:anim>
                                    <p:anim calcmode="lin" valueType="num">
                                      <p:cBhvr>
                                        <p:cTn id="32" dur="2000" fill="hold"/>
                                        <p:tgtEl>
                                          <p:spTgt spid="5"/>
                                        </p:tgtEl>
                                        <p:attrNameLst>
                                          <p:attrName>ppt_h</p:attrName>
                                        </p:attrNameLst>
                                      </p:cBhvr>
                                      <p:tavLst>
                                        <p:tav tm="0">
                                          <p:val>
                                            <p:fltVal val="0"/>
                                          </p:val>
                                        </p:tav>
                                        <p:tav tm="100000">
                                          <p:val>
                                            <p:strVal val="#ppt_h"/>
                                          </p:val>
                                        </p:tav>
                                      </p:tavLst>
                                    </p:anim>
                                    <p:anim calcmode="lin" valueType="num">
                                      <p:cBhvr>
                                        <p:cTn id="33" dur="2000" fill="hold"/>
                                        <p:tgtEl>
                                          <p:spTgt spid="5"/>
                                        </p:tgtEl>
                                        <p:attrNameLst>
                                          <p:attrName>ppt_w</p:attrName>
                                        </p:attrNameLst>
                                      </p:cBhvr>
                                      <p:tavLst>
                                        <p:tav tm="0">
                                          <p:val>
                                            <p:fltVal val="0"/>
                                          </p:val>
                                        </p:tav>
                                        <p:tav tm="100000">
                                          <p:val>
                                            <p:strVal val="#ppt_w"/>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5" presetClass="entr" presetSubtype="0" fill="hold"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 calcmode="lin" valueType="num">
                                      <p:cBhvr>
                                        <p:cTn id="38"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41"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7">
                                            <p:txEl>
                                              <p:pRg st="2" end="2"/>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5" presetClass="entr" presetSubtype="0" fill="hold" nodeType="clickEffect">
                                  <p:stCondLst>
                                    <p:cond delay="0"/>
                                  </p:stCondLst>
                                  <p:childTnLst>
                                    <p:set>
                                      <p:cBhvr>
                                        <p:cTn id="49" dur="1" fill="hold">
                                          <p:stCondLst>
                                            <p:cond delay="0"/>
                                          </p:stCondLst>
                                        </p:cTn>
                                        <p:tgtEl>
                                          <p:spTgt spid="7">
                                            <p:txEl>
                                              <p:pRg st="3" end="3"/>
                                            </p:txEl>
                                          </p:spTgt>
                                        </p:tgtEl>
                                        <p:attrNameLst>
                                          <p:attrName>style.visibility</p:attrName>
                                        </p:attrNameLst>
                                      </p:cBhvr>
                                      <p:to>
                                        <p:strVal val="visible"/>
                                      </p:to>
                                    </p:set>
                                    <p:anim calcmode="lin" valueType="num">
                                      <p:cBhvr>
                                        <p:cTn id="50" dur="500" decel="50000" fill="hold">
                                          <p:stCondLst>
                                            <p:cond delay="0"/>
                                          </p:stCondLst>
                                        </p:cTn>
                                        <p:tgtEl>
                                          <p:spTgt spid="7">
                                            <p:txEl>
                                              <p:pRg st="3" end="3"/>
                                            </p:txEl>
                                          </p:spTgt>
                                        </p:tgtEl>
                                        <p:attrNameLst>
                                          <p:attrName>style.rotation</p:attrName>
                                        </p:attrNameLst>
                                      </p:cBhvr>
                                      <p:tavLst>
                                        <p:tav tm="0">
                                          <p:val>
                                            <p:fltVal val="-90"/>
                                          </p:val>
                                        </p:tav>
                                        <p:tav tm="100000">
                                          <p:val>
                                            <p:fltVal val="0"/>
                                          </p:val>
                                        </p:tav>
                                      </p:tavLst>
                                    </p:anim>
                                    <p:anim calcmode="lin" valueType="num">
                                      <p:cBhvr>
                                        <p:cTn id="51" dur="500" decel="50000" fill="hold">
                                          <p:stCondLst>
                                            <p:cond delay="0"/>
                                          </p:stCondLst>
                                        </p:cTn>
                                        <p:tgtEl>
                                          <p:spTgt spid="7">
                                            <p:txEl>
                                              <p:pRg st="3" end="3"/>
                                            </p:txEl>
                                          </p:spTgt>
                                        </p:tgtEl>
                                        <p:attrNameLst>
                                          <p:attrName>ppt_w</p:attrName>
                                        </p:attrNameLst>
                                      </p:cBhvr>
                                      <p:tavLst>
                                        <p:tav tm="0">
                                          <p:val>
                                            <p:strVal val="#ppt_w"/>
                                          </p:val>
                                        </p:tav>
                                        <p:tav tm="100000">
                                          <p:val>
                                            <p:strVal val="#ppt_w*.05"/>
                                          </p:val>
                                        </p:tav>
                                      </p:tavLst>
                                    </p:anim>
                                    <p:anim calcmode="lin" valueType="num">
                                      <p:cBhvr>
                                        <p:cTn id="52" dur="500" accel="50000" fill="hold">
                                          <p:stCondLst>
                                            <p:cond delay="500"/>
                                          </p:stCondLst>
                                        </p:cTn>
                                        <p:tgtEl>
                                          <p:spTgt spid="7">
                                            <p:txEl>
                                              <p:pRg st="3" end="3"/>
                                            </p:txEl>
                                          </p:spTgt>
                                        </p:tgtEl>
                                        <p:attrNameLst>
                                          <p:attrName>ppt_w</p:attrName>
                                        </p:attrNameLst>
                                      </p:cBhvr>
                                      <p:tavLst>
                                        <p:tav tm="0">
                                          <p:val>
                                            <p:strVal val="#ppt_w*.05"/>
                                          </p:val>
                                        </p:tav>
                                        <p:tav tm="100000">
                                          <p:val>
                                            <p:strVal val="#ppt_w"/>
                                          </p:val>
                                        </p:tav>
                                      </p:tavLst>
                                    </p:anim>
                                    <p:anim calcmode="lin" valueType="num">
                                      <p:cBhvr>
                                        <p:cTn id="53"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54" dur="500" decel="50000" fill="hold">
                                          <p:stCondLst>
                                            <p:cond delay="0"/>
                                          </p:stCondLst>
                                        </p:cTn>
                                        <p:tgtEl>
                                          <p:spTgt spid="7">
                                            <p:txEl>
                                              <p:pRg st="3" end="3"/>
                                            </p:txEl>
                                          </p:spTgt>
                                        </p:tgtEl>
                                        <p:attrNameLst>
                                          <p:attrName>ppt_x</p:attrName>
                                        </p:attrNameLst>
                                      </p:cBhvr>
                                      <p:tavLst>
                                        <p:tav tm="0">
                                          <p:val>
                                            <p:strVal val="#ppt_x+.4"/>
                                          </p:val>
                                        </p:tav>
                                        <p:tav tm="100000">
                                          <p:val>
                                            <p:strVal val="#ppt_x"/>
                                          </p:val>
                                        </p:tav>
                                      </p:tavLst>
                                    </p:anim>
                                    <p:anim calcmode="lin" valueType="num">
                                      <p:cBhvr>
                                        <p:cTn id="55" dur="500" decel="50000" fill="hold">
                                          <p:stCondLst>
                                            <p:cond delay="0"/>
                                          </p:stCondLst>
                                        </p:cTn>
                                        <p:tgtEl>
                                          <p:spTgt spid="7">
                                            <p:txEl>
                                              <p:pRg st="3" end="3"/>
                                            </p:txEl>
                                          </p:spTgt>
                                        </p:tgtEl>
                                        <p:attrNameLst>
                                          <p:attrName>ppt_y</p:attrName>
                                        </p:attrNameLst>
                                      </p:cBhvr>
                                      <p:tavLst>
                                        <p:tav tm="0">
                                          <p:val>
                                            <p:strVal val="#ppt_y-.2"/>
                                          </p:val>
                                        </p:tav>
                                        <p:tav tm="100000">
                                          <p:val>
                                            <p:strVal val="#ppt_y+.1"/>
                                          </p:val>
                                        </p:tav>
                                      </p:tavLst>
                                    </p:anim>
                                    <p:anim calcmode="lin" valueType="num">
                                      <p:cBhvr>
                                        <p:cTn id="56" dur="500" accel="50000" fill="hold">
                                          <p:stCondLst>
                                            <p:cond delay="500"/>
                                          </p:stCondLst>
                                        </p:cTn>
                                        <p:tgtEl>
                                          <p:spTgt spid="7">
                                            <p:txEl>
                                              <p:pRg st="3" end="3"/>
                                            </p:txEl>
                                          </p:spTgt>
                                        </p:tgtEl>
                                        <p:attrNameLst>
                                          <p:attrName>ppt_y</p:attrName>
                                        </p:attrNameLst>
                                      </p:cBhvr>
                                      <p:tavLst>
                                        <p:tav tm="0">
                                          <p:val>
                                            <p:strVal val="#ppt_y+.1"/>
                                          </p:val>
                                        </p:tav>
                                        <p:tav tm="100000">
                                          <p:val>
                                            <p:strVal val="#ppt_y"/>
                                          </p:val>
                                        </p:tav>
                                      </p:tavLst>
                                    </p:anim>
                                    <p:animEffect transition="in" filter="fade">
                                      <p:cBhvr>
                                        <p:cTn id="57" dur="1000" decel="50000">
                                          <p:stCondLst>
                                            <p:cond delay="0"/>
                                          </p:stCondLst>
                                        </p:cTn>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588" y="1412875"/>
            <a:ext cx="8983662" cy="4154488"/>
          </a:xfrm>
          <a:prstGeom prst="rect">
            <a:avLst/>
          </a:prstGeom>
          <a:noFill/>
        </p:spPr>
        <p:txBody>
          <a:bodyPr>
            <a:spAutoFit/>
          </a:bodyPr>
          <a:lstStyle/>
          <a:p>
            <a:pPr>
              <a:spcAft>
                <a:spcPts val="1200"/>
              </a:spcAft>
              <a:defRPr/>
            </a:pPr>
            <a:r>
              <a:rPr lang="en-GB" sz="2600" b="1" dirty="0">
                <a:solidFill>
                  <a:schemeClr val="accent4"/>
                </a:solidFill>
                <a:latin typeface="Arial" charset="0"/>
                <a:cs typeface="+mn-cs"/>
              </a:rPr>
              <a:t>Contracts manager</a:t>
            </a:r>
            <a:endParaRPr lang="en-GB" sz="2600" dirty="0">
              <a:solidFill>
                <a:schemeClr val="accent4"/>
              </a:solidFill>
              <a:latin typeface="Arial" charset="0"/>
              <a:cs typeface="+mn-cs"/>
            </a:endParaRPr>
          </a:p>
          <a:p>
            <a:pPr>
              <a:spcAft>
                <a:spcPts val="1200"/>
              </a:spcAft>
              <a:defRPr/>
            </a:pPr>
            <a:r>
              <a:rPr lang="en-GB" sz="2600" dirty="0">
                <a:solidFill>
                  <a:schemeClr val="accent4"/>
                </a:solidFill>
                <a:latin typeface="Arial" charset="0"/>
                <a:cs typeface="+mn-cs"/>
              </a:rPr>
              <a:t>Construction contracts managers oversee projects from the start through to completion, ensuring that work is completed on time and within its budget.</a:t>
            </a:r>
          </a:p>
          <a:p>
            <a:pPr>
              <a:spcAft>
                <a:spcPts val="1200"/>
              </a:spcAft>
              <a:defRPr/>
            </a:pPr>
            <a:r>
              <a:rPr lang="en-GB" sz="2600" dirty="0">
                <a:solidFill>
                  <a:schemeClr val="accent4"/>
                </a:solidFill>
                <a:latin typeface="Arial" charset="0"/>
                <a:cs typeface="+mn-cs"/>
              </a:rPr>
              <a:t>At all times, and for as long as the contract lasts, they are the first point of contact for members of the public, clients, site managers and sub-contractors.</a:t>
            </a:r>
          </a:p>
          <a:p>
            <a:pPr>
              <a:spcAft>
                <a:spcPts val="600"/>
              </a:spcAft>
              <a:defRPr/>
            </a:pPr>
            <a:r>
              <a:rPr lang="en-GB" sz="2600" dirty="0">
                <a:solidFill>
                  <a:schemeClr val="accent4"/>
                </a:solidFill>
                <a:latin typeface="Arial" charset="0"/>
                <a:cs typeface="+mn-cs"/>
              </a:rPr>
              <a:t>Health and safety issues are a top priority in this role, as is managing client expectations.</a:t>
            </a:r>
          </a:p>
        </p:txBody>
      </p:sp>
      <p:sp>
        <p:nvSpPr>
          <p:cNvPr id="6" name="Rectangle 2"/>
          <p:cNvSpPr txBox="1">
            <a:spLocks noChangeArrowheads="1"/>
          </p:cNvSpPr>
          <p:nvPr/>
        </p:nvSpPr>
        <p:spPr bwMode="auto">
          <a:xfrm>
            <a:off x="1212850" y="31750"/>
            <a:ext cx="7751763"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Site Management Team</a:t>
            </a:r>
          </a:p>
        </p:txBody>
      </p:sp>
      <p:sp>
        <p:nvSpPr>
          <p:cNvPr id="15364"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p:cTn id="31"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7">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 calcmode="lin" valueType="num">
                                      <p:cBhvr>
                                        <p:cTn id="43" dur="500" decel="50000" fill="hold">
                                          <p:stCondLst>
                                            <p:cond delay="0"/>
                                          </p:stCondLst>
                                        </p:cTn>
                                        <p:tgtEl>
                                          <p:spTgt spid="7">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7">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7">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7">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7">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7">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2370" y="1471642"/>
            <a:ext cx="8843963" cy="3048000"/>
          </a:xfrm>
          <a:prstGeom prst="rect">
            <a:avLst/>
          </a:prstGeom>
          <a:noFill/>
        </p:spPr>
        <p:txBody>
          <a:bodyPr>
            <a:spAutoFit/>
          </a:bodyPr>
          <a:lstStyle/>
          <a:p>
            <a:pPr>
              <a:spcAft>
                <a:spcPts val="1200"/>
              </a:spcAft>
              <a:defRPr/>
            </a:pPr>
            <a:r>
              <a:rPr lang="en-GB" sz="2600" dirty="0">
                <a:solidFill>
                  <a:schemeClr val="accent4"/>
                </a:solidFill>
                <a:latin typeface="Arial" charset="0"/>
                <a:cs typeface="+mn-cs"/>
              </a:rPr>
              <a:t>The role includes negotiating sub-contract orders and monitoring sub-contractors, planning critical dates or organising labour.</a:t>
            </a:r>
          </a:p>
          <a:p>
            <a:pPr>
              <a:spcAft>
                <a:spcPts val="600"/>
              </a:spcAft>
              <a:defRPr/>
            </a:pPr>
            <a:r>
              <a:rPr lang="en-GB" sz="2600" dirty="0">
                <a:solidFill>
                  <a:schemeClr val="accent4"/>
                </a:solidFill>
                <a:latin typeface="Arial" charset="0"/>
                <a:cs typeface="+mn-cs"/>
              </a:rPr>
              <a:t>They would also be responsible for agreeing extra work to be done on a contract, helping to resolve any disputes which come up and identifying areas for improvement in your company’s contracting processes.</a:t>
            </a:r>
          </a:p>
        </p:txBody>
      </p:sp>
      <p:pic>
        <p:nvPicPr>
          <p:cNvPr id="16387" name="Picture 4" descr="09 Contract Mana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462981" y="4519642"/>
            <a:ext cx="3443352" cy="2285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1212850" y="31750"/>
            <a:ext cx="7751763"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Site Management Team</a:t>
            </a:r>
          </a:p>
        </p:txBody>
      </p:sp>
      <p:sp>
        <p:nvSpPr>
          <p:cNvPr id="16389"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 name="TextBox 2"/>
          <p:cNvSpPr txBox="1"/>
          <p:nvPr/>
        </p:nvSpPr>
        <p:spPr>
          <a:xfrm>
            <a:off x="62370" y="1071532"/>
            <a:ext cx="8280920" cy="400110"/>
          </a:xfrm>
          <a:prstGeom prst="rect">
            <a:avLst/>
          </a:prstGeom>
          <a:noFill/>
        </p:spPr>
        <p:txBody>
          <a:bodyPr wrap="square" rtlCol="0">
            <a:spAutoFit/>
          </a:bodyPr>
          <a:lstStyle/>
          <a:p>
            <a:pPr>
              <a:spcAft>
                <a:spcPts val="1200"/>
              </a:spcAft>
              <a:defRPr/>
            </a:pPr>
            <a:r>
              <a:rPr lang="en-GB" b="1" dirty="0">
                <a:solidFill>
                  <a:schemeClr val="accent4"/>
                </a:solidFill>
                <a:latin typeface="Arial" charset="0"/>
              </a:rPr>
              <a:t>Contracts </a:t>
            </a:r>
            <a:r>
              <a:rPr lang="en-GB" b="1" dirty="0" smtClean="0">
                <a:solidFill>
                  <a:schemeClr val="accent4"/>
                </a:solidFill>
                <a:latin typeface="Arial" charset="0"/>
              </a:rPr>
              <a:t>manager (continued)</a:t>
            </a:r>
            <a:endParaRPr lang="en-GB" dirty="0">
              <a:solidFill>
                <a:schemeClr val="accent4"/>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nodeType="withEffect">
                                  <p:stCondLst>
                                    <p:cond delay="0"/>
                                  </p:stCondLst>
                                  <p:childTnLst>
                                    <p:set>
                                      <p:cBhvr>
                                        <p:cTn id="6" dur="1" fill="hold">
                                          <p:stCondLst>
                                            <p:cond delay="0"/>
                                          </p:stCondLst>
                                        </p:cTn>
                                        <p:tgtEl>
                                          <p:spTgt spid="16387"/>
                                        </p:tgtEl>
                                        <p:attrNameLst>
                                          <p:attrName>style.visibility</p:attrName>
                                        </p:attrNameLst>
                                      </p:cBhvr>
                                      <p:to>
                                        <p:strVal val="visible"/>
                                      </p:to>
                                    </p:set>
                                    <p:animEffect transition="in" filter="fade">
                                      <p:cBhvr>
                                        <p:cTn id="7" dur="2000"/>
                                        <p:tgtEl>
                                          <p:spTgt spid="16387"/>
                                        </p:tgtEl>
                                      </p:cBhvr>
                                    </p:animEffect>
                                    <p:anim calcmode="lin" valueType="num">
                                      <p:cBhvr>
                                        <p:cTn id="8" dur="2000" fill="hold"/>
                                        <p:tgtEl>
                                          <p:spTgt spid="16387"/>
                                        </p:tgtEl>
                                        <p:attrNameLst>
                                          <p:attrName>style.rotation</p:attrName>
                                        </p:attrNameLst>
                                      </p:cBhvr>
                                      <p:tavLst>
                                        <p:tav tm="0">
                                          <p:val>
                                            <p:fltVal val="720"/>
                                          </p:val>
                                        </p:tav>
                                        <p:tav tm="100000">
                                          <p:val>
                                            <p:fltVal val="0"/>
                                          </p:val>
                                        </p:tav>
                                      </p:tavLst>
                                    </p:anim>
                                    <p:anim calcmode="lin" valueType="num">
                                      <p:cBhvr>
                                        <p:cTn id="9" dur="2000" fill="hold"/>
                                        <p:tgtEl>
                                          <p:spTgt spid="16387"/>
                                        </p:tgtEl>
                                        <p:attrNameLst>
                                          <p:attrName>ppt_h</p:attrName>
                                        </p:attrNameLst>
                                      </p:cBhvr>
                                      <p:tavLst>
                                        <p:tav tm="0">
                                          <p:val>
                                            <p:fltVal val="0"/>
                                          </p:val>
                                        </p:tav>
                                        <p:tav tm="100000">
                                          <p:val>
                                            <p:strVal val="#ppt_h"/>
                                          </p:val>
                                        </p:tav>
                                      </p:tavLst>
                                    </p:anim>
                                    <p:anim calcmode="lin" valueType="num">
                                      <p:cBhvr>
                                        <p:cTn id="10" dur="2000" fill="hold"/>
                                        <p:tgtEl>
                                          <p:spTgt spid="16387"/>
                                        </p:tgtEl>
                                        <p:attrNameLst>
                                          <p:attrName>ppt_w</p:attrName>
                                        </p:attrNameLst>
                                      </p:cBhvr>
                                      <p:tavLst>
                                        <p:tav tm="0">
                                          <p:val>
                                            <p:fltVal val="0"/>
                                          </p:val>
                                        </p:tav>
                                        <p:tav tm="100000">
                                          <p:val>
                                            <p:strVal val="#ppt_w"/>
                                          </p:val>
                                        </p:tav>
                                      </p:tavLst>
                                    </p:anim>
                                  </p:childTnLst>
                                </p:cTn>
                              </p:par>
                            </p:childTnLst>
                          </p:cTn>
                        </p:par>
                      </p:childTnLst>
                    </p:cTn>
                  </p:par>
                  <p:par>
                    <p:cTn id="11" fill="hold">
                      <p:stCondLst>
                        <p:cond delay="indefinite"/>
                      </p:stCondLst>
                      <p:childTnLst>
                        <p:par>
                          <p:cTn id="12" fill="hold">
                            <p:stCondLst>
                              <p:cond delay="0"/>
                            </p:stCondLst>
                            <p:childTnLst>
                              <p:par>
                                <p:cTn id="13" presetID="25"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 calcmode="lin" valueType="num">
                                      <p:cBhvr>
                                        <p:cTn id="15"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16"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17"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8"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9"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20"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21"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22" dur="1000" decel="50000">
                                          <p:stCondLst>
                                            <p:cond delay="0"/>
                                          </p:stCondLst>
                                        </p:cTn>
                                        <p:tgtEl>
                                          <p:spTgt spid="7">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5" presetClass="entr" presetSubtype="0"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 calcmode="lin" valueType="num">
                                      <p:cBhvr>
                                        <p:cTn id="27"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8"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9"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30"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31"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32"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33"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34" dur="1000" decel="50000">
                                          <p:stCondLst>
                                            <p:cond delay="0"/>
                                          </p:stCondLst>
                                        </p:cTn>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7504" y="1700808"/>
            <a:ext cx="4572000" cy="3692525"/>
          </a:xfrm>
          <a:prstGeom prst="rect">
            <a:avLst/>
          </a:prstGeom>
          <a:noFill/>
        </p:spPr>
        <p:txBody>
          <a:bodyPr>
            <a:spAutoFit/>
          </a:bodyPr>
          <a:lstStyle/>
          <a:p>
            <a:pPr>
              <a:spcAft>
                <a:spcPts val="1200"/>
              </a:spcAft>
              <a:defRPr/>
            </a:pPr>
            <a:r>
              <a:rPr lang="en-US" sz="2800" b="1" dirty="0">
                <a:solidFill>
                  <a:schemeClr val="accent4"/>
                </a:solidFill>
                <a:latin typeface="Arial" charset="0"/>
                <a:cs typeface="+mn-cs"/>
              </a:rPr>
              <a:t>The buyer</a:t>
            </a:r>
            <a:endParaRPr lang="en-GB" sz="2800" dirty="0">
              <a:solidFill>
                <a:schemeClr val="accent4"/>
              </a:solidFill>
              <a:latin typeface="Arial" charset="0"/>
              <a:cs typeface="+mn-cs"/>
            </a:endParaRPr>
          </a:p>
          <a:p>
            <a:pPr>
              <a:spcAft>
                <a:spcPts val="1200"/>
              </a:spcAft>
              <a:defRPr/>
            </a:pPr>
            <a:r>
              <a:rPr lang="en-US" sz="2800" dirty="0">
                <a:solidFill>
                  <a:schemeClr val="accent4"/>
                </a:solidFill>
                <a:latin typeface="Arial" charset="0"/>
                <a:cs typeface="+mn-cs"/>
              </a:rPr>
              <a:t>They will source all the materials needed to complete a </a:t>
            </a:r>
            <a:r>
              <a:rPr lang="en-US" sz="2800" dirty="0" smtClean="0">
                <a:solidFill>
                  <a:schemeClr val="accent4"/>
                </a:solidFill>
                <a:latin typeface="Arial" charset="0"/>
                <a:cs typeface="+mn-cs"/>
              </a:rPr>
              <a:t>project, </a:t>
            </a:r>
            <a:r>
              <a:rPr lang="en-US" sz="2800" dirty="0">
                <a:solidFill>
                  <a:schemeClr val="accent4"/>
                </a:solidFill>
                <a:latin typeface="Arial" charset="0"/>
                <a:cs typeface="+mn-cs"/>
              </a:rPr>
              <a:t>by obtaining quotations from suppliers for materials, with delivery times and quality assurance.</a:t>
            </a:r>
            <a:endParaRPr lang="en-GB" sz="2800" dirty="0">
              <a:solidFill>
                <a:schemeClr val="accent4"/>
              </a:solidFill>
              <a:latin typeface="Arial" charset="0"/>
              <a:cs typeface="+mn-cs"/>
            </a:endParaRPr>
          </a:p>
        </p:txBody>
      </p:sp>
      <p:pic>
        <p:nvPicPr>
          <p:cNvPr id="6" name="Picture 5" descr="09 Buy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8263" y="1341438"/>
            <a:ext cx="3657600"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2"/>
          <p:cNvSpPr txBox="1">
            <a:spLocks noChangeArrowheads="1"/>
          </p:cNvSpPr>
          <p:nvPr/>
        </p:nvSpPr>
        <p:spPr bwMode="auto">
          <a:xfrm>
            <a:off x="1212850" y="31750"/>
            <a:ext cx="7751763"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Site Management Team</a:t>
            </a:r>
          </a:p>
        </p:txBody>
      </p:sp>
      <p:sp>
        <p:nvSpPr>
          <p:cNvPr id="17413"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par>
                          <p:cTn id="27" fill="hold" nodeType="afterGroup">
                            <p:stCondLst>
                              <p:cond delay="1000"/>
                            </p:stCondLst>
                            <p:childTnLst>
                              <p:par>
                                <p:cTn id="28" presetID="35" presetClass="entr" presetSubtype="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2000"/>
                                        <p:tgtEl>
                                          <p:spTgt spid="6"/>
                                        </p:tgtEl>
                                      </p:cBhvr>
                                    </p:animEffect>
                                    <p:anim calcmode="lin" valueType="num">
                                      <p:cBhvr>
                                        <p:cTn id="31" dur="2000" fill="hold"/>
                                        <p:tgtEl>
                                          <p:spTgt spid="6"/>
                                        </p:tgtEl>
                                        <p:attrNameLst>
                                          <p:attrName>style.rotation</p:attrName>
                                        </p:attrNameLst>
                                      </p:cBhvr>
                                      <p:tavLst>
                                        <p:tav tm="0">
                                          <p:val>
                                            <p:fltVal val="720"/>
                                          </p:val>
                                        </p:tav>
                                        <p:tav tm="100000">
                                          <p:val>
                                            <p:fltVal val="0"/>
                                          </p:val>
                                        </p:tav>
                                      </p:tavLst>
                                    </p:anim>
                                    <p:anim calcmode="lin" valueType="num">
                                      <p:cBhvr>
                                        <p:cTn id="32" dur="2000" fill="hold"/>
                                        <p:tgtEl>
                                          <p:spTgt spid="6"/>
                                        </p:tgtEl>
                                        <p:attrNameLst>
                                          <p:attrName>ppt_h</p:attrName>
                                        </p:attrNameLst>
                                      </p:cBhvr>
                                      <p:tavLst>
                                        <p:tav tm="0">
                                          <p:val>
                                            <p:fltVal val="0"/>
                                          </p:val>
                                        </p:tav>
                                        <p:tav tm="100000">
                                          <p:val>
                                            <p:strVal val="#ppt_h"/>
                                          </p:val>
                                        </p:tav>
                                      </p:tavLst>
                                    </p:anim>
                                    <p:anim calcmode="lin" valueType="num">
                                      <p:cBhvr>
                                        <p:cTn id="33" dur="2000" fill="hold"/>
                                        <p:tgtEl>
                                          <p:spTgt spid="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07504" y="1628800"/>
            <a:ext cx="4572000" cy="3354388"/>
          </a:xfrm>
          <a:prstGeom prst="rect">
            <a:avLst/>
          </a:prstGeom>
          <a:noFill/>
        </p:spPr>
        <p:txBody>
          <a:bodyPr>
            <a:spAutoFit/>
          </a:bodyPr>
          <a:lstStyle/>
          <a:p>
            <a:pPr>
              <a:spcAft>
                <a:spcPts val="1200"/>
              </a:spcAft>
              <a:defRPr/>
            </a:pPr>
            <a:r>
              <a:rPr lang="en-US" sz="2400" b="1" dirty="0">
                <a:solidFill>
                  <a:schemeClr val="accent4"/>
                </a:solidFill>
                <a:latin typeface="Arial" charset="0"/>
                <a:cs typeface="+mn-cs"/>
              </a:rPr>
              <a:t>The estimator</a:t>
            </a:r>
            <a:endParaRPr lang="en-GB" sz="2400" dirty="0">
              <a:solidFill>
                <a:schemeClr val="accent4"/>
              </a:solidFill>
              <a:latin typeface="Arial" charset="0"/>
              <a:cs typeface="+mn-cs"/>
            </a:endParaRPr>
          </a:p>
          <a:p>
            <a:pPr>
              <a:spcAft>
                <a:spcPts val="1200"/>
              </a:spcAft>
              <a:defRPr/>
            </a:pPr>
            <a:r>
              <a:rPr lang="en-US" sz="2400" dirty="0">
                <a:latin typeface="Arial" charset="0"/>
                <a:cs typeface="+mn-cs"/>
              </a:rPr>
              <a:t>The estimator w</a:t>
            </a:r>
            <a:r>
              <a:rPr lang="en-US" sz="2400" dirty="0">
                <a:solidFill>
                  <a:schemeClr val="accent4"/>
                </a:solidFill>
                <a:latin typeface="Arial" charset="0"/>
                <a:cs typeface="+mn-cs"/>
              </a:rPr>
              <a:t>ill break down the Bill of Quantities into unit parts which represent the amount it will cost a contractor to complete each stage.</a:t>
            </a:r>
            <a:endParaRPr lang="en-GB" sz="2400" dirty="0">
              <a:solidFill>
                <a:schemeClr val="accent4"/>
              </a:solidFill>
              <a:latin typeface="Arial" charset="0"/>
              <a:cs typeface="+mn-cs"/>
            </a:endParaRPr>
          </a:p>
          <a:p>
            <a:pPr>
              <a:spcAft>
                <a:spcPts val="1200"/>
              </a:spcAft>
              <a:defRPr/>
            </a:pPr>
            <a:r>
              <a:rPr lang="en-US" sz="2400" dirty="0">
                <a:solidFill>
                  <a:schemeClr val="accent4"/>
                </a:solidFill>
                <a:latin typeface="Arial" charset="0"/>
                <a:cs typeface="+mn-cs"/>
              </a:rPr>
              <a:t>To this they will add company overheads and profit margins.</a:t>
            </a:r>
            <a:endParaRPr lang="en-GB" sz="2400" dirty="0">
              <a:solidFill>
                <a:schemeClr val="accent4"/>
              </a:solidFill>
              <a:latin typeface="Arial" charset="0"/>
              <a:cs typeface="+mn-cs"/>
            </a:endParaRPr>
          </a:p>
        </p:txBody>
      </p:sp>
      <p:pic>
        <p:nvPicPr>
          <p:cNvPr id="5" name="Picture 4" descr="10 Estimato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22788" y="1484313"/>
            <a:ext cx="4319587" cy="500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1212850" y="31750"/>
            <a:ext cx="7751763"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Site Management Team</a:t>
            </a:r>
          </a:p>
        </p:txBody>
      </p:sp>
      <p:sp>
        <p:nvSpPr>
          <p:cNvPr id="18437"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par>
                          <p:cTn id="27" fill="hold" nodeType="afterGroup">
                            <p:stCondLst>
                              <p:cond delay="1000"/>
                            </p:stCondLst>
                            <p:childTnLst>
                              <p:par>
                                <p:cTn id="28" presetID="35"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2000"/>
                                        <p:tgtEl>
                                          <p:spTgt spid="5"/>
                                        </p:tgtEl>
                                      </p:cBhvr>
                                    </p:animEffect>
                                    <p:anim calcmode="lin" valueType="num">
                                      <p:cBhvr>
                                        <p:cTn id="31" dur="2000" fill="hold"/>
                                        <p:tgtEl>
                                          <p:spTgt spid="5"/>
                                        </p:tgtEl>
                                        <p:attrNameLst>
                                          <p:attrName>style.rotation</p:attrName>
                                        </p:attrNameLst>
                                      </p:cBhvr>
                                      <p:tavLst>
                                        <p:tav tm="0">
                                          <p:val>
                                            <p:fltVal val="720"/>
                                          </p:val>
                                        </p:tav>
                                        <p:tav tm="100000">
                                          <p:val>
                                            <p:fltVal val="0"/>
                                          </p:val>
                                        </p:tav>
                                      </p:tavLst>
                                    </p:anim>
                                    <p:anim calcmode="lin" valueType="num">
                                      <p:cBhvr>
                                        <p:cTn id="32" dur="2000" fill="hold"/>
                                        <p:tgtEl>
                                          <p:spTgt spid="5"/>
                                        </p:tgtEl>
                                        <p:attrNameLst>
                                          <p:attrName>ppt_h</p:attrName>
                                        </p:attrNameLst>
                                      </p:cBhvr>
                                      <p:tavLst>
                                        <p:tav tm="0">
                                          <p:val>
                                            <p:fltVal val="0"/>
                                          </p:val>
                                        </p:tav>
                                        <p:tav tm="100000">
                                          <p:val>
                                            <p:strVal val="#ppt_h"/>
                                          </p:val>
                                        </p:tav>
                                      </p:tavLst>
                                    </p:anim>
                                    <p:anim calcmode="lin" valueType="num">
                                      <p:cBhvr>
                                        <p:cTn id="33" dur="2000" fill="hold"/>
                                        <p:tgtEl>
                                          <p:spTgt spid="5"/>
                                        </p:tgtEl>
                                        <p:attrNameLst>
                                          <p:attrName>ppt_w</p:attrName>
                                        </p:attrNameLst>
                                      </p:cBhvr>
                                      <p:tavLst>
                                        <p:tav tm="0">
                                          <p:val>
                                            <p:fltVal val="0"/>
                                          </p:val>
                                        </p:tav>
                                        <p:tav tm="100000">
                                          <p:val>
                                            <p:strVal val="#ppt_w"/>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5" presetClass="entr" presetSubtype="0" fill="hold"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 calcmode="lin" valueType="num">
                                      <p:cBhvr>
                                        <p:cTn id="38"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41"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white">
          <a:xfrm>
            <a:off x="0" y="1474788"/>
            <a:ext cx="9144000" cy="5383212"/>
          </a:xfrm>
          <a:prstGeom prst="rect">
            <a:avLst/>
          </a:prstGeom>
          <a:solidFill>
            <a:srgbClr val="CC000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eaLnBrk="1" hangingPunct="1"/>
            <a:r>
              <a:rPr lang="en-GB" altLang="en-US" sz="1800"/>
              <a:t> </a:t>
            </a:r>
          </a:p>
        </p:txBody>
      </p:sp>
      <p:sp>
        <p:nvSpPr>
          <p:cNvPr id="19459" name="Rectangle 3"/>
          <p:cNvSpPr>
            <a:spLocks noGrp="1" noChangeArrowheads="1"/>
          </p:cNvSpPr>
          <p:nvPr>
            <p:ph type="body" idx="1"/>
          </p:nvPr>
        </p:nvSpPr>
        <p:spPr/>
        <p:txBody>
          <a:bodyPr/>
          <a:lstStyle/>
          <a:p>
            <a:pPr algn="ctr" eaLnBrk="1" hangingPunct="1">
              <a:lnSpc>
                <a:spcPct val="80000"/>
              </a:lnSpc>
              <a:spcBef>
                <a:spcPct val="0"/>
              </a:spcBef>
              <a:buFontTx/>
              <a:buNone/>
            </a:pPr>
            <a:endParaRPr lang="en-GB" altLang="en-US" sz="4400" smtClean="0">
              <a:solidFill>
                <a:schemeClr val="bg1"/>
              </a:solidFill>
            </a:endParaRPr>
          </a:p>
          <a:p>
            <a:pPr algn="ctr" eaLnBrk="1" hangingPunct="1">
              <a:lnSpc>
                <a:spcPct val="80000"/>
              </a:lnSpc>
              <a:spcBef>
                <a:spcPct val="0"/>
              </a:spcBef>
              <a:buFontTx/>
              <a:buNone/>
            </a:pPr>
            <a:endParaRPr lang="en-GB" altLang="en-US" sz="4400" smtClean="0">
              <a:solidFill>
                <a:schemeClr val="bg1"/>
              </a:solidFill>
            </a:endParaRPr>
          </a:p>
          <a:p>
            <a:pPr algn="ctr" eaLnBrk="1" hangingPunct="1">
              <a:lnSpc>
                <a:spcPct val="80000"/>
              </a:lnSpc>
              <a:spcBef>
                <a:spcPct val="0"/>
              </a:spcBef>
              <a:buFontTx/>
              <a:buNone/>
            </a:pPr>
            <a:endParaRPr lang="en-GB" altLang="en-US" sz="4400" smtClean="0">
              <a:solidFill>
                <a:schemeClr val="bg1"/>
              </a:solidFill>
            </a:endParaRPr>
          </a:p>
          <a:p>
            <a:pPr algn="ctr" eaLnBrk="1" hangingPunct="1">
              <a:lnSpc>
                <a:spcPct val="80000"/>
              </a:lnSpc>
              <a:spcBef>
                <a:spcPct val="0"/>
              </a:spcBef>
              <a:buFontTx/>
              <a:buNone/>
            </a:pPr>
            <a:r>
              <a:rPr lang="en-GB" altLang="en-US" sz="4400" b="1" smtClean="0">
                <a:solidFill>
                  <a:schemeClr val="bg1"/>
                </a:solidFill>
              </a:rPr>
              <a:t>The End</a:t>
            </a:r>
          </a:p>
          <a:p>
            <a:pPr eaLnBrk="1" hangingPunct="1"/>
            <a:endParaRPr lang="en-GB" altLang="en-US" sz="4400" smtClean="0"/>
          </a:p>
        </p:txBody>
      </p:sp>
      <p:sp>
        <p:nvSpPr>
          <p:cNvPr id="19460"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panose="020B0604020202020204" pitchFamily="34" charset="0"/>
              </a:defRPr>
            </a:lvl1pPr>
            <a:lvl2pPr marL="742950" indent="-285750" eaLnBrk="0" hangingPunct="0">
              <a:defRPr sz="2000">
                <a:solidFill>
                  <a:schemeClr val="tx1"/>
                </a:solidFill>
                <a:latin typeface="Arial" panose="020B0604020202020204" pitchFamily="34" charset="0"/>
              </a:defRPr>
            </a:lvl2pPr>
            <a:lvl3pPr marL="1143000" indent="-228600" eaLnBrk="0" hangingPunct="0">
              <a:defRPr sz="2000">
                <a:solidFill>
                  <a:schemeClr val="tx1"/>
                </a:solidFill>
                <a:latin typeface="Arial" panose="020B0604020202020204" pitchFamily="34" charset="0"/>
              </a:defRPr>
            </a:lvl3pPr>
            <a:lvl4pPr marL="1600200" indent="-228600" eaLnBrk="0" hangingPunct="0">
              <a:defRPr sz="2000">
                <a:solidFill>
                  <a:schemeClr val="tx1"/>
                </a:solidFill>
                <a:latin typeface="Arial" panose="020B0604020202020204" pitchFamily="34" charset="0"/>
              </a:defRPr>
            </a:lvl4pPr>
            <a:lvl5pPr marL="2057400" indent="-228600" eaLnBrk="0" hangingPunct="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eaLnBrk="1" hangingPunct="1"/>
            <a:r>
              <a:rPr lang="en-GB" altLang="en-US" sz="2400" b="1">
                <a:solidFill>
                  <a:srgbClr val="CC0000"/>
                </a:solidFill>
              </a:rPr>
              <a:t>Unit 210: Understand how to communicate with</a:t>
            </a:r>
            <a:br>
              <a:rPr lang="en-GB" altLang="en-US" sz="2400" b="1">
                <a:solidFill>
                  <a:srgbClr val="CC0000"/>
                </a:solidFill>
              </a:rPr>
            </a:br>
            <a:r>
              <a:rPr lang="en-GB" altLang="en-US" sz="2400" b="1">
                <a:solidFill>
                  <a:srgbClr val="CC0000"/>
                </a:solidFill>
              </a:rPr>
              <a:t>others within building services engineering</a:t>
            </a:r>
            <a:endParaRPr lang="en-US" altLang="en-US" sz="2400" b="1">
              <a:solidFill>
                <a:srgbClr val="CC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0" y="620713"/>
            <a:ext cx="9144000" cy="3200400"/>
          </a:xfrm>
          <a:prstGeom prst="rect">
            <a:avLst/>
          </a:prstGeom>
          <a:noFill/>
        </p:spPr>
        <p:txBody>
          <a:bodyPr>
            <a:spAutoFit/>
          </a:bodyPr>
          <a:lstStyle/>
          <a:p>
            <a:pPr>
              <a:spcAft>
                <a:spcPts val="1200"/>
              </a:spcAft>
              <a:defRPr/>
            </a:pPr>
            <a:r>
              <a:rPr lang="en-GB" sz="3200" dirty="0">
                <a:solidFill>
                  <a:schemeClr val="accent4"/>
                </a:solidFill>
                <a:latin typeface="Arial" charset="0"/>
                <a:cs typeface="+mn-cs"/>
              </a:rPr>
              <a:t>The construction of a building is a complex process that requires many professionals – </a:t>
            </a:r>
            <a:r>
              <a:rPr lang="en-GB" sz="3200" b="1" i="1" dirty="0">
                <a:solidFill>
                  <a:schemeClr val="accent4"/>
                </a:solidFill>
                <a:latin typeface="Arial" charset="0"/>
                <a:cs typeface="+mn-cs"/>
              </a:rPr>
              <a:t>‘</a:t>
            </a:r>
            <a:r>
              <a:rPr lang="en-GB" sz="3200" b="1" dirty="0">
                <a:solidFill>
                  <a:schemeClr val="accent4"/>
                </a:solidFill>
                <a:latin typeface="Arial" charset="0"/>
                <a:cs typeface="+mn-cs"/>
              </a:rPr>
              <a:t>the construction team’</a:t>
            </a:r>
            <a:r>
              <a:rPr lang="en-GB" sz="3200" dirty="0">
                <a:solidFill>
                  <a:schemeClr val="accent4"/>
                </a:solidFill>
                <a:latin typeface="Arial" charset="0"/>
                <a:cs typeface="+mn-cs"/>
              </a:rPr>
              <a:t> – to work together.</a:t>
            </a:r>
          </a:p>
          <a:p>
            <a:pPr>
              <a:spcAft>
                <a:spcPts val="1200"/>
              </a:spcAft>
              <a:defRPr/>
            </a:pPr>
            <a:r>
              <a:rPr lang="en-GB" sz="3200" dirty="0">
                <a:solidFill>
                  <a:schemeClr val="accent4"/>
                </a:solidFill>
                <a:latin typeface="Arial" charset="0"/>
                <a:cs typeface="+mn-cs"/>
              </a:rPr>
              <a:t>We need to have an understanding of the role and responsibility of the members of the construction team.</a:t>
            </a:r>
          </a:p>
        </p:txBody>
      </p:sp>
      <p:pic>
        <p:nvPicPr>
          <p:cNvPr id="3" name="Picture 2" descr="11 Team.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3784600"/>
            <a:ext cx="4103688" cy="2713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p:cTn id="19"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1" end="1"/>
                                            </p:txEl>
                                          </p:spTgt>
                                        </p:tgtEl>
                                      </p:cBhvr>
                                    </p:animEffect>
                                  </p:childTnLst>
                                </p:cTn>
                              </p:par>
                              <p:par>
                                <p:cTn id="27" presetID="35"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2000"/>
                                        <p:tgtEl>
                                          <p:spTgt spid="3"/>
                                        </p:tgtEl>
                                      </p:cBhvr>
                                    </p:animEffect>
                                    <p:anim calcmode="lin" valueType="num">
                                      <p:cBhvr>
                                        <p:cTn id="30" dur="2000" fill="hold"/>
                                        <p:tgtEl>
                                          <p:spTgt spid="3"/>
                                        </p:tgtEl>
                                        <p:attrNameLst>
                                          <p:attrName>style.rotation</p:attrName>
                                        </p:attrNameLst>
                                      </p:cBhvr>
                                      <p:tavLst>
                                        <p:tav tm="0">
                                          <p:val>
                                            <p:fltVal val="720"/>
                                          </p:val>
                                        </p:tav>
                                        <p:tav tm="100000">
                                          <p:val>
                                            <p:fltVal val="0"/>
                                          </p:val>
                                        </p:tav>
                                      </p:tavLst>
                                    </p:anim>
                                    <p:anim calcmode="lin" valueType="num">
                                      <p:cBhvr>
                                        <p:cTn id="31" dur="2000" fill="hold"/>
                                        <p:tgtEl>
                                          <p:spTgt spid="3"/>
                                        </p:tgtEl>
                                        <p:attrNameLst>
                                          <p:attrName>ppt_h</p:attrName>
                                        </p:attrNameLst>
                                      </p:cBhvr>
                                      <p:tavLst>
                                        <p:tav tm="0">
                                          <p:val>
                                            <p:fltVal val="0"/>
                                          </p:val>
                                        </p:tav>
                                        <p:tav tm="100000">
                                          <p:val>
                                            <p:strVal val="#ppt_h"/>
                                          </p:val>
                                        </p:tav>
                                      </p:tavLst>
                                    </p:anim>
                                    <p:anim calcmode="lin" valueType="num">
                                      <p:cBhvr>
                                        <p:cTn id="32" dur="2000" fill="hold"/>
                                        <p:tgtEl>
                                          <p:spTgt spid="3"/>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01 Site management tea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8338" y="1147763"/>
            <a:ext cx="7807325" cy="554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0" y="0"/>
            <a:ext cx="9144000"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Site Management </a:t>
            </a:r>
          </a:p>
        </p:txBody>
      </p:sp>
      <p:sp>
        <p:nvSpPr>
          <p:cNvPr id="6148"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35"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2000"/>
                                        <p:tgtEl>
                                          <p:spTgt spid="6"/>
                                        </p:tgtEl>
                                      </p:cBhvr>
                                    </p:animEffect>
                                    <p:anim calcmode="lin" valueType="num">
                                      <p:cBhvr>
                                        <p:cTn id="20" dur="2000" fill="hold"/>
                                        <p:tgtEl>
                                          <p:spTgt spid="6"/>
                                        </p:tgtEl>
                                        <p:attrNameLst>
                                          <p:attrName>style.rotation</p:attrName>
                                        </p:attrNameLst>
                                      </p:cBhvr>
                                      <p:tavLst>
                                        <p:tav tm="0">
                                          <p:val>
                                            <p:fltVal val="720"/>
                                          </p:val>
                                        </p:tav>
                                        <p:tav tm="100000">
                                          <p:val>
                                            <p:fltVal val="0"/>
                                          </p:val>
                                        </p:tav>
                                      </p:tavLst>
                                    </p:anim>
                                    <p:anim calcmode="lin" valueType="num">
                                      <p:cBhvr>
                                        <p:cTn id="21" dur="2000" fill="hold"/>
                                        <p:tgtEl>
                                          <p:spTgt spid="6"/>
                                        </p:tgtEl>
                                        <p:attrNameLst>
                                          <p:attrName>ppt_h</p:attrName>
                                        </p:attrNameLst>
                                      </p:cBhvr>
                                      <p:tavLst>
                                        <p:tav tm="0">
                                          <p:val>
                                            <p:fltVal val="0"/>
                                          </p:val>
                                        </p:tav>
                                        <p:tav tm="100000">
                                          <p:val>
                                            <p:strVal val="#ppt_h"/>
                                          </p:val>
                                        </p:tav>
                                      </p:tavLst>
                                    </p:anim>
                                    <p:anim calcmode="lin" valueType="num">
                                      <p:cBhvr>
                                        <p:cTn id="22" dur="2000" fill="hold"/>
                                        <p:tgtEl>
                                          <p:spTgt spid="6"/>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12 The Custom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1557338"/>
            <a:ext cx="5113338" cy="460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0" y="1287463"/>
            <a:ext cx="4067175" cy="4708981"/>
          </a:xfrm>
          <a:prstGeom prst="rect">
            <a:avLst/>
          </a:prstGeom>
          <a:noFill/>
        </p:spPr>
        <p:txBody>
          <a:bodyPr>
            <a:spAutoFit/>
          </a:bodyPr>
          <a:lstStyle/>
          <a:p>
            <a:pPr>
              <a:spcAft>
                <a:spcPts val="1200"/>
              </a:spcAft>
              <a:defRPr/>
            </a:pPr>
            <a:r>
              <a:rPr lang="en-GB" sz="2800" b="1" dirty="0">
                <a:solidFill>
                  <a:schemeClr val="accent4"/>
                </a:solidFill>
                <a:latin typeface="Arial" charset="0"/>
                <a:cs typeface="+mn-cs"/>
              </a:rPr>
              <a:t>The client</a:t>
            </a:r>
            <a:endParaRPr lang="en-GB" sz="2800" dirty="0">
              <a:solidFill>
                <a:schemeClr val="accent4"/>
              </a:solidFill>
              <a:latin typeface="Arial" charset="0"/>
              <a:cs typeface="+mn-cs"/>
            </a:endParaRPr>
          </a:p>
          <a:p>
            <a:pPr>
              <a:spcAft>
                <a:spcPts val="1200"/>
              </a:spcAft>
              <a:defRPr/>
            </a:pPr>
            <a:r>
              <a:rPr lang="en-GB" sz="2800" dirty="0" smtClean="0">
                <a:solidFill>
                  <a:schemeClr val="accent4"/>
                </a:solidFill>
                <a:latin typeface="Arial" charset="0"/>
                <a:cs typeface="+mn-cs"/>
              </a:rPr>
              <a:t>Probably </a:t>
            </a:r>
            <a:r>
              <a:rPr lang="en-GB" sz="2800" dirty="0">
                <a:solidFill>
                  <a:schemeClr val="accent4"/>
                </a:solidFill>
                <a:latin typeface="Arial" charset="0"/>
                <a:cs typeface="+mn-cs"/>
              </a:rPr>
              <a:t>the most important person, as they are the reason the project is going ahead.</a:t>
            </a:r>
          </a:p>
          <a:p>
            <a:pPr>
              <a:spcAft>
                <a:spcPts val="1200"/>
              </a:spcAft>
              <a:defRPr/>
            </a:pPr>
            <a:r>
              <a:rPr lang="en-GB" sz="2800" dirty="0">
                <a:solidFill>
                  <a:schemeClr val="accent4"/>
                </a:solidFill>
                <a:latin typeface="Arial" charset="0"/>
                <a:cs typeface="+mn-cs"/>
              </a:rPr>
              <a:t>The client will be an individual, company or organisation and they will employ contractors directly or indirectly.</a:t>
            </a:r>
          </a:p>
        </p:txBody>
      </p:sp>
      <p:sp>
        <p:nvSpPr>
          <p:cNvPr id="5" name="Rectangle 2"/>
          <p:cNvSpPr txBox="1">
            <a:spLocks noChangeArrowheads="1"/>
          </p:cNvSpPr>
          <p:nvPr/>
        </p:nvSpPr>
        <p:spPr bwMode="auto">
          <a:xfrm>
            <a:off x="1043608" y="20187"/>
            <a:ext cx="7751763"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Site Management Team</a:t>
            </a:r>
          </a:p>
        </p:txBody>
      </p:sp>
      <p:sp>
        <p:nvSpPr>
          <p:cNvPr id="7173"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childTnLst>
                          </p:cTn>
                        </p:par>
                        <p:par>
                          <p:cTn id="15" fill="hold">
                            <p:stCondLst>
                              <p:cond delay="1000"/>
                            </p:stCondLst>
                            <p:childTnLst>
                              <p:par>
                                <p:cTn id="16" presetID="25" presetClass="entr" presetSubtype="0" fill="hold" nodeType="after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 calcmode="lin" valueType="num">
                                      <p:cBhvr>
                                        <p:cTn id="18"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19"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20"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21"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22"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23"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24"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25" dur="1000" decel="50000">
                                          <p:stCondLst>
                                            <p:cond delay="0"/>
                                          </p:stCondLst>
                                        </p:cTn>
                                        <p:tgtEl>
                                          <p:spTgt spid="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5" presetClass="entr" presetSubtype="0" fill="hold" nodeType="clickEffect">
                                  <p:stCondLst>
                                    <p:cond delay="0"/>
                                  </p:stCondLst>
                                  <p:childTnLst>
                                    <p:set>
                                      <p:cBhvr>
                                        <p:cTn id="29" dur="1" fill="hold">
                                          <p:stCondLst>
                                            <p:cond delay="0"/>
                                          </p:stCondLst>
                                        </p:cTn>
                                        <p:tgtEl>
                                          <p:spTgt spid="7">
                                            <p:txEl>
                                              <p:pRg st="1" end="1"/>
                                            </p:txEl>
                                          </p:spTgt>
                                        </p:tgtEl>
                                        <p:attrNameLst>
                                          <p:attrName>style.visibility</p:attrName>
                                        </p:attrNameLst>
                                      </p:cBhvr>
                                      <p:to>
                                        <p:strVal val="visible"/>
                                      </p:to>
                                    </p:set>
                                    <p:anim calcmode="lin" valueType="num">
                                      <p:cBhvr>
                                        <p:cTn id="30"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33"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7">
                                            <p:txEl>
                                              <p:pRg st="1" end="1"/>
                                            </p:txEl>
                                          </p:spTgt>
                                        </p:tgtEl>
                                      </p:cBhvr>
                                    </p:animEffect>
                                  </p:childTnLst>
                                </p:cTn>
                              </p:par>
                            </p:childTnLst>
                          </p:cTn>
                        </p:par>
                        <p:par>
                          <p:cTn id="38" fill="hold" nodeType="afterGroup">
                            <p:stCondLst>
                              <p:cond delay="1000"/>
                            </p:stCondLst>
                            <p:childTnLst>
                              <p:par>
                                <p:cTn id="39" presetID="35" presetClass="entr" presetSubtype="0" fill="hold" nodeType="after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2000"/>
                                        <p:tgtEl>
                                          <p:spTgt spid="6"/>
                                        </p:tgtEl>
                                      </p:cBhvr>
                                    </p:animEffect>
                                    <p:anim calcmode="lin" valueType="num">
                                      <p:cBhvr>
                                        <p:cTn id="42" dur="2000" fill="hold"/>
                                        <p:tgtEl>
                                          <p:spTgt spid="6"/>
                                        </p:tgtEl>
                                        <p:attrNameLst>
                                          <p:attrName>style.rotation</p:attrName>
                                        </p:attrNameLst>
                                      </p:cBhvr>
                                      <p:tavLst>
                                        <p:tav tm="0">
                                          <p:val>
                                            <p:fltVal val="720"/>
                                          </p:val>
                                        </p:tav>
                                        <p:tav tm="100000">
                                          <p:val>
                                            <p:fltVal val="0"/>
                                          </p:val>
                                        </p:tav>
                                      </p:tavLst>
                                    </p:anim>
                                    <p:anim calcmode="lin" valueType="num">
                                      <p:cBhvr>
                                        <p:cTn id="43" dur="2000" fill="hold"/>
                                        <p:tgtEl>
                                          <p:spTgt spid="6"/>
                                        </p:tgtEl>
                                        <p:attrNameLst>
                                          <p:attrName>ppt_h</p:attrName>
                                        </p:attrNameLst>
                                      </p:cBhvr>
                                      <p:tavLst>
                                        <p:tav tm="0">
                                          <p:val>
                                            <p:fltVal val="0"/>
                                          </p:val>
                                        </p:tav>
                                        <p:tav tm="100000">
                                          <p:val>
                                            <p:strVal val="#ppt_h"/>
                                          </p:val>
                                        </p:tav>
                                      </p:tavLst>
                                    </p:anim>
                                    <p:anim calcmode="lin" valueType="num">
                                      <p:cBhvr>
                                        <p:cTn id="44" dur="2000" fill="hold"/>
                                        <p:tgtEl>
                                          <p:spTgt spid="6"/>
                                        </p:tgtEl>
                                        <p:attrNameLst>
                                          <p:attrName>ppt_w</p:attrName>
                                        </p:attrNameLst>
                                      </p:cBhvr>
                                      <p:tavLst>
                                        <p:tav tm="0">
                                          <p:val>
                                            <p:fltVal val="0"/>
                                          </p:val>
                                        </p:tav>
                                        <p:tav tm="100000">
                                          <p:val>
                                            <p:strVal val="#ppt_w"/>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5" presetClass="entr" presetSubtype="0" fill="hold" nodeType="clickEffect">
                                  <p:stCondLst>
                                    <p:cond delay="0"/>
                                  </p:stCondLst>
                                  <p:childTnLst>
                                    <p:set>
                                      <p:cBhvr>
                                        <p:cTn id="48" dur="1" fill="hold">
                                          <p:stCondLst>
                                            <p:cond delay="0"/>
                                          </p:stCondLst>
                                        </p:cTn>
                                        <p:tgtEl>
                                          <p:spTgt spid="7">
                                            <p:txEl>
                                              <p:pRg st="2" end="2"/>
                                            </p:txEl>
                                          </p:spTgt>
                                        </p:tgtEl>
                                        <p:attrNameLst>
                                          <p:attrName>style.visibility</p:attrName>
                                        </p:attrNameLst>
                                      </p:cBhvr>
                                      <p:to>
                                        <p:strVal val="visible"/>
                                      </p:to>
                                    </p:set>
                                    <p:anim calcmode="lin" valueType="num">
                                      <p:cBhvr>
                                        <p:cTn id="49"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52"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341438"/>
            <a:ext cx="4067175" cy="4984750"/>
          </a:xfrm>
          <a:prstGeom prst="rect">
            <a:avLst/>
          </a:prstGeom>
          <a:noFill/>
        </p:spPr>
        <p:txBody>
          <a:bodyPr>
            <a:spAutoFit/>
          </a:bodyPr>
          <a:lstStyle/>
          <a:p>
            <a:pPr>
              <a:spcAft>
                <a:spcPts val="1200"/>
              </a:spcAft>
              <a:defRPr/>
            </a:pPr>
            <a:r>
              <a:rPr lang="en-GB" sz="2400" b="1" dirty="0">
                <a:solidFill>
                  <a:schemeClr val="accent4"/>
                </a:solidFill>
                <a:latin typeface="Arial" charset="0"/>
                <a:cs typeface="+mn-cs"/>
              </a:rPr>
              <a:t>The architect</a:t>
            </a:r>
            <a:endParaRPr lang="en-GB" sz="2400" dirty="0">
              <a:solidFill>
                <a:schemeClr val="accent4"/>
              </a:solidFill>
              <a:latin typeface="Arial" charset="0"/>
              <a:cs typeface="+mn-cs"/>
            </a:endParaRPr>
          </a:p>
          <a:p>
            <a:pPr>
              <a:spcAft>
                <a:spcPts val="1200"/>
              </a:spcAft>
              <a:defRPr/>
            </a:pPr>
            <a:r>
              <a:rPr lang="en-GB" sz="2400" dirty="0">
                <a:latin typeface="Arial" charset="0"/>
                <a:cs typeface="+mn-cs"/>
              </a:rPr>
              <a:t>The architect</a:t>
            </a:r>
            <a:r>
              <a:rPr lang="en-GB" sz="2400" b="1" dirty="0">
                <a:latin typeface="Arial" charset="0"/>
                <a:cs typeface="+mn-cs"/>
              </a:rPr>
              <a:t> </a:t>
            </a:r>
            <a:r>
              <a:rPr lang="en-GB" sz="2400" dirty="0">
                <a:latin typeface="Arial" charset="0"/>
                <a:cs typeface="+mn-cs"/>
              </a:rPr>
              <a:t>is </a:t>
            </a:r>
            <a:r>
              <a:rPr lang="en-GB" sz="2400" dirty="0">
                <a:solidFill>
                  <a:schemeClr val="accent4"/>
                </a:solidFill>
                <a:latin typeface="Arial" charset="0"/>
                <a:cs typeface="+mn-cs"/>
              </a:rPr>
              <a:t>the designer of the project and considered the leader of the management team.</a:t>
            </a:r>
          </a:p>
          <a:p>
            <a:pPr>
              <a:spcAft>
                <a:spcPts val="1200"/>
              </a:spcAft>
              <a:defRPr/>
            </a:pPr>
            <a:r>
              <a:rPr lang="en-GB" sz="2400" dirty="0">
                <a:solidFill>
                  <a:schemeClr val="accent4"/>
                </a:solidFill>
                <a:latin typeface="Arial" charset="0"/>
                <a:cs typeface="+mn-cs"/>
              </a:rPr>
              <a:t>They convert the clients’ ideas and requirements into a building design and working drawings.</a:t>
            </a:r>
          </a:p>
          <a:p>
            <a:pPr>
              <a:spcAft>
                <a:spcPts val="1200"/>
              </a:spcAft>
              <a:defRPr/>
            </a:pPr>
            <a:r>
              <a:rPr lang="en-GB" sz="2400" dirty="0">
                <a:solidFill>
                  <a:schemeClr val="accent4"/>
                </a:solidFill>
                <a:latin typeface="Arial" charset="0"/>
                <a:cs typeface="+mn-cs"/>
              </a:rPr>
              <a:t>They liaise regularly with the client at the early stages, </a:t>
            </a:r>
            <a:r>
              <a:rPr lang="en-GB" sz="2400">
                <a:solidFill>
                  <a:schemeClr val="accent4"/>
                </a:solidFill>
                <a:latin typeface="Arial" charset="0"/>
                <a:cs typeface="+mn-cs"/>
              </a:rPr>
              <a:t>and throughout </a:t>
            </a:r>
            <a:r>
              <a:rPr lang="en-GB" sz="2400" dirty="0">
                <a:solidFill>
                  <a:schemeClr val="accent4"/>
                </a:solidFill>
                <a:latin typeface="Arial" charset="0"/>
                <a:cs typeface="+mn-cs"/>
              </a:rPr>
              <a:t>the project.</a:t>
            </a:r>
          </a:p>
        </p:txBody>
      </p:sp>
      <p:pic>
        <p:nvPicPr>
          <p:cNvPr id="5" name="Picture 4" descr="02 Architect.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40225" y="1773238"/>
            <a:ext cx="4567238"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1212850" y="31750"/>
            <a:ext cx="7751763"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Site Management Team</a:t>
            </a:r>
          </a:p>
        </p:txBody>
      </p:sp>
      <p:sp>
        <p:nvSpPr>
          <p:cNvPr id="8197"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par>
                          <p:cTn id="27" fill="hold" nodeType="afterGroup">
                            <p:stCondLst>
                              <p:cond delay="1000"/>
                            </p:stCondLst>
                            <p:childTnLst>
                              <p:par>
                                <p:cTn id="28" presetID="35"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2000"/>
                                        <p:tgtEl>
                                          <p:spTgt spid="5"/>
                                        </p:tgtEl>
                                      </p:cBhvr>
                                    </p:animEffect>
                                    <p:anim calcmode="lin" valueType="num">
                                      <p:cBhvr>
                                        <p:cTn id="31" dur="2000" fill="hold"/>
                                        <p:tgtEl>
                                          <p:spTgt spid="5"/>
                                        </p:tgtEl>
                                        <p:attrNameLst>
                                          <p:attrName>style.rotation</p:attrName>
                                        </p:attrNameLst>
                                      </p:cBhvr>
                                      <p:tavLst>
                                        <p:tav tm="0">
                                          <p:val>
                                            <p:fltVal val="720"/>
                                          </p:val>
                                        </p:tav>
                                        <p:tav tm="100000">
                                          <p:val>
                                            <p:fltVal val="0"/>
                                          </p:val>
                                        </p:tav>
                                      </p:tavLst>
                                    </p:anim>
                                    <p:anim calcmode="lin" valueType="num">
                                      <p:cBhvr>
                                        <p:cTn id="32" dur="2000" fill="hold"/>
                                        <p:tgtEl>
                                          <p:spTgt spid="5"/>
                                        </p:tgtEl>
                                        <p:attrNameLst>
                                          <p:attrName>ppt_h</p:attrName>
                                        </p:attrNameLst>
                                      </p:cBhvr>
                                      <p:tavLst>
                                        <p:tav tm="0">
                                          <p:val>
                                            <p:fltVal val="0"/>
                                          </p:val>
                                        </p:tav>
                                        <p:tav tm="100000">
                                          <p:val>
                                            <p:strVal val="#ppt_h"/>
                                          </p:val>
                                        </p:tav>
                                      </p:tavLst>
                                    </p:anim>
                                    <p:anim calcmode="lin" valueType="num">
                                      <p:cBhvr>
                                        <p:cTn id="33" dur="2000" fill="hold"/>
                                        <p:tgtEl>
                                          <p:spTgt spid="5"/>
                                        </p:tgtEl>
                                        <p:attrNameLst>
                                          <p:attrName>ppt_w</p:attrName>
                                        </p:attrNameLst>
                                      </p:cBhvr>
                                      <p:tavLst>
                                        <p:tav tm="0">
                                          <p:val>
                                            <p:fltVal val="0"/>
                                          </p:val>
                                        </p:tav>
                                        <p:tav tm="100000">
                                          <p:val>
                                            <p:strVal val="#ppt_w"/>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5" presetClass="entr" presetSubtype="0" fill="hold"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 calcmode="lin" valueType="num">
                                      <p:cBhvr>
                                        <p:cTn id="38"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41"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7">
                                            <p:txEl>
                                              <p:pRg st="2" end="2"/>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5" presetClass="entr" presetSubtype="0" fill="hold" nodeType="clickEffect">
                                  <p:stCondLst>
                                    <p:cond delay="0"/>
                                  </p:stCondLst>
                                  <p:childTnLst>
                                    <p:set>
                                      <p:cBhvr>
                                        <p:cTn id="49" dur="1" fill="hold">
                                          <p:stCondLst>
                                            <p:cond delay="0"/>
                                          </p:stCondLst>
                                        </p:cTn>
                                        <p:tgtEl>
                                          <p:spTgt spid="7">
                                            <p:txEl>
                                              <p:pRg st="3" end="3"/>
                                            </p:txEl>
                                          </p:spTgt>
                                        </p:tgtEl>
                                        <p:attrNameLst>
                                          <p:attrName>style.visibility</p:attrName>
                                        </p:attrNameLst>
                                      </p:cBhvr>
                                      <p:to>
                                        <p:strVal val="visible"/>
                                      </p:to>
                                    </p:set>
                                    <p:anim calcmode="lin" valueType="num">
                                      <p:cBhvr>
                                        <p:cTn id="50" dur="500" decel="50000" fill="hold">
                                          <p:stCondLst>
                                            <p:cond delay="0"/>
                                          </p:stCondLst>
                                        </p:cTn>
                                        <p:tgtEl>
                                          <p:spTgt spid="7">
                                            <p:txEl>
                                              <p:pRg st="3" end="3"/>
                                            </p:txEl>
                                          </p:spTgt>
                                        </p:tgtEl>
                                        <p:attrNameLst>
                                          <p:attrName>style.rotation</p:attrName>
                                        </p:attrNameLst>
                                      </p:cBhvr>
                                      <p:tavLst>
                                        <p:tav tm="0">
                                          <p:val>
                                            <p:fltVal val="-90"/>
                                          </p:val>
                                        </p:tav>
                                        <p:tav tm="100000">
                                          <p:val>
                                            <p:fltVal val="0"/>
                                          </p:val>
                                        </p:tav>
                                      </p:tavLst>
                                    </p:anim>
                                    <p:anim calcmode="lin" valueType="num">
                                      <p:cBhvr>
                                        <p:cTn id="51" dur="500" decel="50000" fill="hold">
                                          <p:stCondLst>
                                            <p:cond delay="0"/>
                                          </p:stCondLst>
                                        </p:cTn>
                                        <p:tgtEl>
                                          <p:spTgt spid="7">
                                            <p:txEl>
                                              <p:pRg st="3" end="3"/>
                                            </p:txEl>
                                          </p:spTgt>
                                        </p:tgtEl>
                                        <p:attrNameLst>
                                          <p:attrName>ppt_w</p:attrName>
                                        </p:attrNameLst>
                                      </p:cBhvr>
                                      <p:tavLst>
                                        <p:tav tm="0">
                                          <p:val>
                                            <p:strVal val="#ppt_w"/>
                                          </p:val>
                                        </p:tav>
                                        <p:tav tm="100000">
                                          <p:val>
                                            <p:strVal val="#ppt_w*.05"/>
                                          </p:val>
                                        </p:tav>
                                      </p:tavLst>
                                    </p:anim>
                                    <p:anim calcmode="lin" valueType="num">
                                      <p:cBhvr>
                                        <p:cTn id="52" dur="500" accel="50000" fill="hold">
                                          <p:stCondLst>
                                            <p:cond delay="500"/>
                                          </p:stCondLst>
                                        </p:cTn>
                                        <p:tgtEl>
                                          <p:spTgt spid="7">
                                            <p:txEl>
                                              <p:pRg st="3" end="3"/>
                                            </p:txEl>
                                          </p:spTgt>
                                        </p:tgtEl>
                                        <p:attrNameLst>
                                          <p:attrName>ppt_w</p:attrName>
                                        </p:attrNameLst>
                                      </p:cBhvr>
                                      <p:tavLst>
                                        <p:tav tm="0">
                                          <p:val>
                                            <p:strVal val="#ppt_w*.05"/>
                                          </p:val>
                                        </p:tav>
                                        <p:tav tm="100000">
                                          <p:val>
                                            <p:strVal val="#ppt_w"/>
                                          </p:val>
                                        </p:tav>
                                      </p:tavLst>
                                    </p:anim>
                                    <p:anim calcmode="lin" valueType="num">
                                      <p:cBhvr>
                                        <p:cTn id="53"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54" dur="500" decel="50000" fill="hold">
                                          <p:stCondLst>
                                            <p:cond delay="0"/>
                                          </p:stCondLst>
                                        </p:cTn>
                                        <p:tgtEl>
                                          <p:spTgt spid="7">
                                            <p:txEl>
                                              <p:pRg st="3" end="3"/>
                                            </p:txEl>
                                          </p:spTgt>
                                        </p:tgtEl>
                                        <p:attrNameLst>
                                          <p:attrName>ppt_x</p:attrName>
                                        </p:attrNameLst>
                                      </p:cBhvr>
                                      <p:tavLst>
                                        <p:tav tm="0">
                                          <p:val>
                                            <p:strVal val="#ppt_x+.4"/>
                                          </p:val>
                                        </p:tav>
                                        <p:tav tm="100000">
                                          <p:val>
                                            <p:strVal val="#ppt_x"/>
                                          </p:val>
                                        </p:tav>
                                      </p:tavLst>
                                    </p:anim>
                                    <p:anim calcmode="lin" valueType="num">
                                      <p:cBhvr>
                                        <p:cTn id="55" dur="500" decel="50000" fill="hold">
                                          <p:stCondLst>
                                            <p:cond delay="0"/>
                                          </p:stCondLst>
                                        </p:cTn>
                                        <p:tgtEl>
                                          <p:spTgt spid="7">
                                            <p:txEl>
                                              <p:pRg st="3" end="3"/>
                                            </p:txEl>
                                          </p:spTgt>
                                        </p:tgtEl>
                                        <p:attrNameLst>
                                          <p:attrName>ppt_y</p:attrName>
                                        </p:attrNameLst>
                                      </p:cBhvr>
                                      <p:tavLst>
                                        <p:tav tm="0">
                                          <p:val>
                                            <p:strVal val="#ppt_y-.2"/>
                                          </p:val>
                                        </p:tav>
                                        <p:tav tm="100000">
                                          <p:val>
                                            <p:strVal val="#ppt_y+.1"/>
                                          </p:val>
                                        </p:tav>
                                      </p:tavLst>
                                    </p:anim>
                                    <p:anim calcmode="lin" valueType="num">
                                      <p:cBhvr>
                                        <p:cTn id="56" dur="500" accel="50000" fill="hold">
                                          <p:stCondLst>
                                            <p:cond delay="500"/>
                                          </p:stCondLst>
                                        </p:cTn>
                                        <p:tgtEl>
                                          <p:spTgt spid="7">
                                            <p:txEl>
                                              <p:pRg st="3" end="3"/>
                                            </p:txEl>
                                          </p:spTgt>
                                        </p:tgtEl>
                                        <p:attrNameLst>
                                          <p:attrName>ppt_y</p:attrName>
                                        </p:attrNameLst>
                                      </p:cBhvr>
                                      <p:tavLst>
                                        <p:tav tm="0">
                                          <p:val>
                                            <p:strVal val="#ppt_y+.1"/>
                                          </p:val>
                                        </p:tav>
                                        <p:tav tm="100000">
                                          <p:val>
                                            <p:strVal val="#ppt_y"/>
                                          </p:val>
                                        </p:tav>
                                      </p:tavLst>
                                    </p:anim>
                                    <p:animEffect transition="in" filter="fade">
                                      <p:cBhvr>
                                        <p:cTn id="57" dur="1000" decel="50000">
                                          <p:stCondLst>
                                            <p:cond delay="0"/>
                                          </p:stCondLst>
                                        </p:cTn>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979488"/>
            <a:ext cx="4572000" cy="5878532"/>
          </a:xfrm>
          <a:prstGeom prst="rect">
            <a:avLst/>
          </a:prstGeom>
          <a:noFill/>
        </p:spPr>
        <p:txBody>
          <a:bodyPr>
            <a:spAutoFit/>
          </a:bodyPr>
          <a:lstStyle/>
          <a:p>
            <a:pPr>
              <a:spcAft>
                <a:spcPts val="1200"/>
              </a:spcAft>
              <a:defRPr/>
            </a:pPr>
            <a:r>
              <a:rPr lang="en-GB" sz="2400" b="1" dirty="0">
                <a:solidFill>
                  <a:schemeClr val="accent4"/>
                </a:solidFill>
                <a:latin typeface="Arial" charset="0"/>
                <a:cs typeface="+mn-cs"/>
              </a:rPr>
              <a:t>The clerk of works</a:t>
            </a:r>
            <a:r>
              <a:rPr lang="en-GB" sz="2400" dirty="0">
                <a:solidFill>
                  <a:schemeClr val="accent4"/>
                </a:solidFill>
                <a:latin typeface="Arial" charset="0"/>
                <a:cs typeface="+mn-cs"/>
              </a:rPr>
              <a:t> </a:t>
            </a:r>
            <a:r>
              <a:rPr lang="en-GB" sz="2400" b="1" dirty="0">
                <a:solidFill>
                  <a:schemeClr val="accent4"/>
                </a:solidFill>
                <a:latin typeface="Arial" charset="0"/>
                <a:cs typeface="+mn-cs"/>
              </a:rPr>
              <a:t>(project manager)</a:t>
            </a:r>
          </a:p>
          <a:p>
            <a:pPr>
              <a:spcAft>
                <a:spcPts val="1200"/>
              </a:spcAft>
              <a:defRPr/>
            </a:pPr>
            <a:r>
              <a:rPr lang="en-GB" sz="2400" dirty="0">
                <a:solidFill>
                  <a:schemeClr val="accent4"/>
                </a:solidFill>
                <a:latin typeface="Arial" charset="0"/>
                <a:cs typeface="+mn-cs"/>
              </a:rPr>
              <a:t>Generally appointed by the architect, the clerk of works acts as their representative on site.</a:t>
            </a:r>
          </a:p>
          <a:p>
            <a:pPr>
              <a:spcAft>
                <a:spcPts val="1200"/>
              </a:spcAft>
              <a:defRPr/>
            </a:pPr>
            <a:r>
              <a:rPr lang="en-GB" sz="2400" dirty="0">
                <a:solidFill>
                  <a:schemeClr val="accent4"/>
                </a:solidFill>
                <a:latin typeface="Arial" charset="0"/>
                <a:cs typeface="+mn-cs"/>
              </a:rPr>
              <a:t>They ensure that the building is constructed </a:t>
            </a:r>
            <a:r>
              <a:rPr lang="en-GB" sz="2400" dirty="0" smtClean="0">
                <a:solidFill>
                  <a:schemeClr val="accent4"/>
                </a:solidFill>
                <a:latin typeface="Arial" charset="0"/>
                <a:cs typeface="+mn-cs"/>
              </a:rPr>
              <a:t>according to the </a:t>
            </a:r>
            <a:r>
              <a:rPr lang="en-GB" sz="2400" dirty="0">
                <a:solidFill>
                  <a:schemeClr val="accent4"/>
                </a:solidFill>
                <a:latin typeface="Arial" charset="0"/>
                <a:cs typeface="+mn-cs"/>
              </a:rPr>
              <a:t>drawings, as well </a:t>
            </a:r>
            <a:r>
              <a:rPr lang="en-GB" sz="2400" dirty="0" smtClean="0">
                <a:solidFill>
                  <a:schemeClr val="accent4"/>
                </a:solidFill>
                <a:latin typeface="Arial" charset="0"/>
                <a:cs typeface="+mn-cs"/>
              </a:rPr>
              <a:t>as checking </a:t>
            </a:r>
            <a:r>
              <a:rPr lang="en-GB" sz="2400" dirty="0">
                <a:solidFill>
                  <a:schemeClr val="accent4"/>
                </a:solidFill>
                <a:latin typeface="Arial" charset="0"/>
                <a:cs typeface="+mn-cs"/>
              </a:rPr>
              <a:t>the standard of work and quality of materials.</a:t>
            </a:r>
          </a:p>
          <a:p>
            <a:pPr>
              <a:spcAft>
                <a:spcPts val="1200"/>
              </a:spcAft>
              <a:defRPr/>
            </a:pPr>
            <a:r>
              <a:rPr lang="en-GB" sz="2400" dirty="0">
                <a:solidFill>
                  <a:schemeClr val="accent4"/>
                </a:solidFill>
                <a:latin typeface="Arial" charset="0"/>
                <a:cs typeface="+mn-cs"/>
              </a:rPr>
              <a:t>They liaise regularly with the architect and the construction teams on site.</a:t>
            </a:r>
          </a:p>
          <a:p>
            <a:pPr>
              <a:spcAft>
                <a:spcPts val="1200"/>
              </a:spcAft>
              <a:defRPr/>
            </a:pPr>
            <a:r>
              <a:rPr lang="en-GB" sz="2400" dirty="0">
                <a:solidFill>
                  <a:schemeClr val="accent4"/>
                </a:solidFill>
                <a:latin typeface="Arial" charset="0"/>
                <a:cs typeface="+mn-cs"/>
              </a:rPr>
              <a:t>They can sign a variation order.</a:t>
            </a:r>
          </a:p>
        </p:txBody>
      </p:sp>
      <p:pic>
        <p:nvPicPr>
          <p:cNvPr id="6" name="Picture 5" descr="03 Clerk of Works.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69250" y="2924944"/>
            <a:ext cx="4503300" cy="2520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1212850" y="31750"/>
            <a:ext cx="7751763"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Site Management Team</a:t>
            </a:r>
          </a:p>
        </p:txBody>
      </p:sp>
      <p:sp>
        <p:nvSpPr>
          <p:cNvPr id="9221"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p:cTn id="31"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7">
                                            <p:txEl>
                                              <p:pRg st="2" end="2"/>
                                            </p:txEl>
                                          </p:spTgt>
                                        </p:tgtEl>
                                      </p:cBhvr>
                                    </p:animEffect>
                                  </p:childTnLst>
                                </p:cTn>
                              </p:par>
                            </p:childTnLst>
                          </p:cTn>
                        </p:par>
                        <p:par>
                          <p:cTn id="39" fill="hold" nodeType="afterGroup">
                            <p:stCondLst>
                              <p:cond delay="1000"/>
                            </p:stCondLst>
                            <p:childTnLst>
                              <p:par>
                                <p:cTn id="40" presetID="35" presetClass="entr" presetSubtype="0" fill="hold"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2000"/>
                                        <p:tgtEl>
                                          <p:spTgt spid="6"/>
                                        </p:tgtEl>
                                      </p:cBhvr>
                                    </p:animEffect>
                                    <p:anim calcmode="lin" valueType="num">
                                      <p:cBhvr>
                                        <p:cTn id="43" dur="2000" fill="hold"/>
                                        <p:tgtEl>
                                          <p:spTgt spid="6"/>
                                        </p:tgtEl>
                                        <p:attrNameLst>
                                          <p:attrName>style.rotation</p:attrName>
                                        </p:attrNameLst>
                                      </p:cBhvr>
                                      <p:tavLst>
                                        <p:tav tm="0">
                                          <p:val>
                                            <p:fltVal val="720"/>
                                          </p:val>
                                        </p:tav>
                                        <p:tav tm="100000">
                                          <p:val>
                                            <p:fltVal val="0"/>
                                          </p:val>
                                        </p:tav>
                                      </p:tavLst>
                                    </p:anim>
                                    <p:anim calcmode="lin" valueType="num">
                                      <p:cBhvr>
                                        <p:cTn id="44" dur="2000" fill="hold"/>
                                        <p:tgtEl>
                                          <p:spTgt spid="6"/>
                                        </p:tgtEl>
                                        <p:attrNameLst>
                                          <p:attrName>ppt_h</p:attrName>
                                        </p:attrNameLst>
                                      </p:cBhvr>
                                      <p:tavLst>
                                        <p:tav tm="0">
                                          <p:val>
                                            <p:fltVal val="0"/>
                                          </p:val>
                                        </p:tav>
                                        <p:tav tm="100000">
                                          <p:val>
                                            <p:strVal val="#ppt_h"/>
                                          </p:val>
                                        </p:tav>
                                      </p:tavLst>
                                    </p:anim>
                                    <p:anim calcmode="lin" valueType="num">
                                      <p:cBhvr>
                                        <p:cTn id="45" dur="2000" fill="hold"/>
                                        <p:tgtEl>
                                          <p:spTgt spid="6"/>
                                        </p:tgtEl>
                                        <p:attrNameLst>
                                          <p:attrName>ppt_w</p:attrName>
                                        </p:attrNameLst>
                                      </p:cBhvr>
                                      <p:tavLst>
                                        <p:tav tm="0">
                                          <p:val>
                                            <p:fltVal val="0"/>
                                          </p:val>
                                        </p:tav>
                                        <p:tav tm="100000">
                                          <p:val>
                                            <p:strVal val="#ppt_w"/>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5" presetClass="entr" presetSubtype="0" fill="hold" nodeType="clickEffect">
                                  <p:stCondLst>
                                    <p:cond delay="0"/>
                                  </p:stCondLst>
                                  <p:childTnLst>
                                    <p:set>
                                      <p:cBhvr>
                                        <p:cTn id="49" dur="1" fill="hold">
                                          <p:stCondLst>
                                            <p:cond delay="0"/>
                                          </p:stCondLst>
                                        </p:cTn>
                                        <p:tgtEl>
                                          <p:spTgt spid="7">
                                            <p:txEl>
                                              <p:pRg st="3" end="3"/>
                                            </p:txEl>
                                          </p:spTgt>
                                        </p:tgtEl>
                                        <p:attrNameLst>
                                          <p:attrName>style.visibility</p:attrName>
                                        </p:attrNameLst>
                                      </p:cBhvr>
                                      <p:to>
                                        <p:strVal val="visible"/>
                                      </p:to>
                                    </p:set>
                                    <p:anim calcmode="lin" valueType="num">
                                      <p:cBhvr>
                                        <p:cTn id="50" dur="500" decel="50000" fill="hold">
                                          <p:stCondLst>
                                            <p:cond delay="0"/>
                                          </p:stCondLst>
                                        </p:cTn>
                                        <p:tgtEl>
                                          <p:spTgt spid="7">
                                            <p:txEl>
                                              <p:pRg st="3" end="3"/>
                                            </p:txEl>
                                          </p:spTgt>
                                        </p:tgtEl>
                                        <p:attrNameLst>
                                          <p:attrName>style.rotation</p:attrName>
                                        </p:attrNameLst>
                                      </p:cBhvr>
                                      <p:tavLst>
                                        <p:tav tm="0">
                                          <p:val>
                                            <p:fltVal val="-90"/>
                                          </p:val>
                                        </p:tav>
                                        <p:tav tm="100000">
                                          <p:val>
                                            <p:fltVal val="0"/>
                                          </p:val>
                                        </p:tav>
                                      </p:tavLst>
                                    </p:anim>
                                    <p:anim calcmode="lin" valueType="num">
                                      <p:cBhvr>
                                        <p:cTn id="51" dur="500" decel="50000" fill="hold">
                                          <p:stCondLst>
                                            <p:cond delay="0"/>
                                          </p:stCondLst>
                                        </p:cTn>
                                        <p:tgtEl>
                                          <p:spTgt spid="7">
                                            <p:txEl>
                                              <p:pRg st="3" end="3"/>
                                            </p:txEl>
                                          </p:spTgt>
                                        </p:tgtEl>
                                        <p:attrNameLst>
                                          <p:attrName>ppt_w</p:attrName>
                                        </p:attrNameLst>
                                      </p:cBhvr>
                                      <p:tavLst>
                                        <p:tav tm="0">
                                          <p:val>
                                            <p:strVal val="#ppt_w"/>
                                          </p:val>
                                        </p:tav>
                                        <p:tav tm="100000">
                                          <p:val>
                                            <p:strVal val="#ppt_w*.05"/>
                                          </p:val>
                                        </p:tav>
                                      </p:tavLst>
                                    </p:anim>
                                    <p:anim calcmode="lin" valueType="num">
                                      <p:cBhvr>
                                        <p:cTn id="52" dur="500" accel="50000" fill="hold">
                                          <p:stCondLst>
                                            <p:cond delay="500"/>
                                          </p:stCondLst>
                                        </p:cTn>
                                        <p:tgtEl>
                                          <p:spTgt spid="7">
                                            <p:txEl>
                                              <p:pRg st="3" end="3"/>
                                            </p:txEl>
                                          </p:spTgt>
                                        </p:tgtEl>
                                        <p:attrNameLst>
                                          <p:attrName>ppt_w</p:attrName>
                                        </p:attrNameLst>
                                      </p:cBhvr>
                                      <p:tavLst>
                                        <p:tav tm="0">
                                          <p:val>
                                            <p:strVal val="#ppt_w*.05"/>
                                          </p:val>
                                        </p:tav>
                                        <p:tav tm="100000">
                                          <p:val>
                                            <p:strVal val="#ppt_w"/>
                                          </p:val>
                                        </p:tav>
                                      </p:tavLst>
                                    </p:anim>
                                    <p:anim calcmode="lin" valueType="num">
                                      <p:cBhvr>
                                        <p:cTn id="53"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54" dur="500" decel="50000" fill="hold">
                                          <p:stCondLst>
                                            <p:cond delay="0"/>
                                          </p:stCondLst>
                                        </p:cTn>
                                        <p:tgtEl>
                                          <p:spTgt spid="7">
                                            <p:txEl>
                                              <p:pRg st="3" end="3"/>
                                            </p:txEl>
                                          </p:spTgt>
                                        </p:tgtEl>
                                        <p:attrNameLst>
                                          <p:attrName>ppt_x</p:attrName>
                                        </p:attrNameLst>
                                      </p:cBhvr>
                                      <p:tavLst>
                                        <p:tav tm="0">
                                          <p:val>
                                            <p:strVal val="#ppt_x+.4"/>
                                          </p:val>
                                        </p:tav>
                                        <p:tav tm="100000">
                                          <p:val>
                                            <p:strVal val="#ppt_x"/>
                                          </p:val>
                                        </p:tav>
                                      </p:tavLst>
                                    </p:anim>
                                    <p:anim calcmode="lin" valueType="num">
                                      <p:cBhvr>
                                        <p:cTn id="55" dur="500" decel="50000" fill="hold">
                                          <p:stCondLst>
                                            <p:cond delay="0"/>
                                          </p:stCondLst>
                                        </p:cTn>
                                        <p:tgtEl>
                                          <p:spTgt spid="7">
                                            <p:txEl>
                                              <p:pRg st="3" end="3"/>
                                            </p:txEl>
                                          </p:spTgt>
                                        </p:tgtEl>
                                        <p:attrNameLst>
                                          <p:attrName>ppt_y</p:attrName>
                                        </p:attrNameLst>
                                      </p:cBhvr>
                                      <p:tavLst>
                                        <p:tav tm="0">
                                          <p:val>
                                            <p:strVal val="#ppt_y-.2"/>
                                          </p:val>
                                        </p:tav>
                                        <p:tav tm="100000">
                                          <p:val>
                                            <p:strVal val="#ppt_y+.1"/>
                                          </p:val>
                                        </p:tav>
                                      </p:tavLst>
                                    </p:anim>
                                    <p:anim calcmode="lin" valueType="num">
                                      <p:cBhvr>
                                        <p:cTn id="56" dur="500" accel="50000" fill="hold">
                                          <p:stCondLst>
                                            <p:cond delay="500"/>
                                          </p:stCondLst>
                                        </p:cTn>
                                        <p:tgtEl>
                                          <p:spTgt spid="7">
                                            <p:txEl>
                                              <p:pRg st="3" end="3"/>
                                            </p:txEl>
                                          </p:spTgt>
                                        </p:tgtEl>
                                        <p:attrNameLst>
                                          <p:attrName>ppt_y</p:attrName>
                                        </p:attrNameLst>
                                      </p:cBhvr>
                                      <p:tavLst>
                                        <p:tav tm="0">
                                          <p:val>
                                            <p:strVal val="#ppt_y+.1"/>
                                          </p:val>
                                        </p:tav>
                                        <p:tav tm="100000">
                                          <p:val>
                                            <p:strVal val="#ppt_y"/>
                                          </p:val>
                                        </p:tav>
                                      </p:tavLst>
                                    </p:anim>
                                    <p:animEffect transition="in" filter="fade">
                                      <p:cBhvr>
                                        <p:cTn id="57" dur="1000" decel="50000">
                                          <p:stCondLst>
                                            <p:cond delay="0"/>
                                          </p:stCondLst>
                                        </p:cTn>
                                        <p:tgtEl>
                                          <p:spTgt spid="7">
                                            <p:txEl>
                                              <p:pRg st="3" end="3"/>
                                            </p:txEl>
                                          </p:spTgt>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5" presetClass="entr" presetSubtype="0" fill="hold" nodeType="clickEffect">
                                  <p:stCondLst>
                                    <p:cond delay="0"/>
                                  </p:stCondLst>
                                  <p:childTnLst>
                                    <p:set>
                                      <p:cBhvr>
                                        <p:cTn id="61" dur="1" fill="hold">
                                          <p:stCondLst>
                                            <p:cond delay="0"/>
                                          </p:stCondLst>
                                        </p:cTn>
                                        <p:tgtEl>
                                          <p:spTgt spid="7">
                                            <p:txEl>
                                              <p:pRg st="4" end="4"/>
                                            </p:txEl>
                                          </p:spTgt>
                                        </p:tgtEl>
                                        <p:attrNameLst>
                                          <p:attrName>style.visibility</p:attrName>
                                        </p:attrNameLst>
                                      </p:cBhvr>
                                      <p:to>
                                        <p:strVal val="visible"/>
                                      </p:to>
                                    </p:set>
                                    <p:anim calcmode="lin" valueType="num">
                                      <p:cBhvr>
                                        <p:cTn id="62" dur="500" decel="50000" fill="hold">
                                          <p:stCondLst>
                                            <p:cond delay="0"/>
                                          </p:stCondLst>
                                        </p:cTn>
                                        <p:tgtEl>
                                          <p:spTgt spid="7">
                                            <p:txEl>
                                              <p:pRg st="4" end="4"/>
                                            </p:txEl>
                                          </p:spTgt>
                                        </p:tgtEl>
                                        <p:attrNameLst>
                                          <p:attrName>style.rotation</p:attrName>
                                        </p:attrNameLst>
                                      </p:cBhvr>
                                      <p:tavLst>
                                        <p:tav tm="0">
                                          <p:val>
                                            <p:fltVal val="-90"/>
                                          </p:val>
                                        </p:tav>
                                        <p:tav tm="100000">
                                          <p:val>
                                            <p:fltVal val="0"/>
                                          </p:val>
                                        </p:tav>
                                      </p:tavLst>
                                    </p:anim>
                                    <p:anim calcmode="lin" valueType="num">
                                      <p:cBhvr>
                                        <p:cTn id="63" dur="500" decel="50000" fill="hold">
                                          <p:stCondLst>
                                            <p:cond delay="0"/>
                                          </p:stCondLst>
                                        </p:cTn>
                                        <p:tgtEl>
                                          <p:spTgt spid="7">
                                            <p:txEl>
                                              <p:pRg st="4" end="4"/>
                                            </p:txEl>
                                          </p:spTgt>
                                        </p:tgtEl>
                                        <p:attrNameLst>
                                          <p:attrName>ppt_w</p:attrName>
                                        </p:attrNameLst>
                                      </p:cBhvr>
                                      <p:tavLst>
                                        <p:tav tm="0">
                                          <p:val>
                                            <p:strVal val="#ppt_w"/>
                                          </p:val>
                                        </p:tav>
                                        <p:tav tm="100000">
                                          <p:val>
                                            <p:strVal val="#ppt_w*.05"/>
                                          </p:val>
                                        </p:tav>
                                      </p:tavLst>
                                    </p:anim>
                                    <p:anim calcmode="lin" valueType="num">
                                      <p:cBhvr>
                                        <p:cTn id="64" dur="500" accel="50000" fill="hold">
                                          <p:stCondLst>
                                            <p:cond delay="500"/>
                                          </p:stCondLst>
                                        </p:cTn>
                                        <p:tgtEl>
                                          <p:spTgt spid="7">
                                            <p:txEl>
                                              <p:pRg st="4" end="4"/>
                                            </p:txEl>
                                          </p:spTgt>
                                        </p:tgtEl>
                                        <p:attrNameLst>
                                          <p:attrName>ppt_w</p:attrName>
                                        </p:attrNameLst>
                                      </p:cBhvr>
                                      <p:tavLst>
                                        <p:tav tm="0">
                                          <p:val>
                                            <p:strVal val="#ppt_w*.05"/>
                                          </p:val>
                                        </p:tav>
                                        <p:tav tm="100000">
                                          <p:val>
                                            <p:strVal val="#ppt_w"/>
                                          </p:val>
                                        </p:tav>
                                      </p:tavLst>
                                    </p:anim>
                                    <p:anim calcmode="lin" valueType="num">
                                      <p:cBhvr>
                                        <p:cTn id="65" dur="1000" fill="hold"/>
                                        <p:tgtEl>
                                          <p:spTgt spid="7">
                                            <p:txEl>
                                              <p:pRg st="4" end="4"/>
                                            </p:txEl>
                                          </p:spTgt>
                                        </p:tgtEl>
                                        <p:attrNameLst>
                                          <p:attrName>ppt_h</p:attrName>
                                        </p:attrNameLst>
                                      </p:cBhvr>
                                      <p:tavLst>
                                        <p:tav tm="0">
                                          <p:val>
                                            <p:strVal val="#ppt_h"/>
                                          </p:val>
                                        </p:tav>
                                        <p:tav tm="100000">
                                          <p:val>
                                            <p:strVal val="#ppt_h"/>
                                          </p:val>
                                        </p:tav>
                                      </p:tavLst>
                                    </p:anim>
                                    <p:anim calcmode="lin" valueType="num">
                                      <p:cBhvr>
                                        <p:cTn id="66" dur="500" decel="50000" fill="hold">
                                          <p:stCondLst>
                                            <p:cond delay="0"/>
                                          </p:stCondLst>
                                        </p:cTn>
                                        <p:tgtEl>
                                          <p:spTgt spid="7">
                                            <p:txEl>
                                              <p:pRg st="4" end="4"/>
                                            </p:txEl>
                                          </p:spTgt>
                                        </p:tgtEl>
                                        <p:attrNameLst>
                                          <p:attrName>ppt_x</p:attrName>
                                        </p:attrNameLst>
                                      </p:cBhvr>
                                      <p:tavLst>
                                        <p:tav tm="0">
                                          <p:val>
                                            <p:strVal val="#ppt_x+.4"/>
                                          </p:val>
                                        </p:tav>
                                        <p:tav tm="100000">
                                          <p:val>
                                            <p:strVal val="#ppt_x"/>
                                          </p:val>
                                        </p:tav>
                                      </p:tavLst>
                                    </p:anim>
                                    <p:anim calcmode="lin" valueType="num">
                                      <p:cBhvr>
                                        <p:cTn id="67" dur="500" decel="50000" fill="hold">
                                          <p:stCondLst>
                                            <p:cond delay="0"/>
                                          </p:stCondLst>
                                        </p:cTn>
                                        <p:tgtEl>
                                          <p:spTgt spid="7">
                                            <p:txEl>
                                              <p:pRg st="4" end="4"/>
                                            </p:txEl>
                                          </p:spTgt>
                                        </p:tgtEl>
                                        <p:attrNameLst>
                                          <p:attrName>ppt_y</p:attrName>
                                        </p:attrNameLst>
                                      </p:cBhvr>
                                      <p:tavLst>
                                        <p:tav tm="0">
                                          <p:val>
                                            <p:strVal val="#ppt_y-.2"/>
                                          </p:val>
                                        </p:tav>
                                        <p:tav tm="100000">
                                          <p:val>
                                            <p:strVal val="#ppt_y+.1"/>
                                          </p:val>
                                        </p:tav>
                                      </p:tavLst>
                                    </p:anim>
                                    <p:anim calcmode="lin" valueType="num">
                                      <p:cBhvr>
                                        <p:cTn id="68" dur="500" accel="50000" fill="hold">
                                          <p:stCondLst>
                                            <p:cond delay="500"/>
                                          </p:stCondLst>
                                        </p:cTn>
                                        <p:tgtEl>
                                          <p:spTgt spid="7">
                                            <p:txEl>
                                              <p:pRg st="4" end="4"/>
                                            </p:txEl>
                                          </p:spTgt>
                                        </p:tgtEl>
                                        <p:attrNameLst>
                                          <p:attrName>ppt_y</p:attrName>
                                        </p:attrNameLst>
                                      </p:cBhvr>
                                      <p:tavLst>
                                        <p:tav tm="0">
                                          <p:val>
                                            <p:strVal val="#ppt_y+.1"/>
                                          </p:val>
                                        </p:tav>
                                        <p:tav tm="100000">
                                          <p:val>
                                            <p:strVal val="#ppt_y"/>
                                          </p:val>
                                        </p:tav>
                                      </p:tavLst>
                                    </p:anim>
                                    <p:animEffect transition="in" filter="fade">
                                      <p:cBhvr>
                                        <p:cTn id="69" dur="1000" decel="50000">
                                          <p:stCondLst>
                                            <p:cond delay="0"/>
                                          </p:stCondLst>
                                        </p:cTn>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2225" y="1268413"/>
            <a:ext cx="4572000" cy="4248150"/>
          </a:xfrm>
          <a:prstGeom prst="rect">
            <a:avLst/>
          </a:prstGeom>
          <a:noFill/>
        </p:spPr>
        <p:txBody>
          <a:bodyPr>
            <a:spAutoFit/>
          </a:bodyPr>
          <a:lstStyle/>
          <a:p>
            <a:pPr>
              <a:spcAft>
                <a:spcPts val="1200"/>
              </a:spcAft>
              <a:defRPr/>
            </a:pPr>
            <a:r>
              <a:rPr lang="en-GB" sz="2400" b="1" dirty="0">
                <a:solidFill>
                  <a:schemeClr val="accent4"/>
                </a:solidFill>
                <a:latin typeface="Arial" charset="0"/>
                <a:cs typeface="+mn-cs"/>
              </a:rPr>
              <a:t>The structural engineer</a:t>
            </a:r>
            <a:endParaRPr lang="en-GB" sz="2400" dirty="0">
              <a:solidFill>
                <a:schemeClr val="accent4"/>
              </a:solidFill>
              <a:latin typeface="Arial" charset="0"/>
              <a:cs typeface="+mn-cs"/>
            </a:endParaRPr>
          </a:p>
          <a:p>
            <a:pPr>
              <a:spcAft>
                <a:spcPts val="1200"/>
              </a:spcAft>
              <a:defRPr/>
            </a:pPr>
            <a:r>
              <a:rPr lang="en-GB" sz="2400" dirty="0">
                <a:solidFill>
                  <a:schemeClr val="accent4"/>
                </a:solidFill>
                <a:latin typeface="Arial" charset="0"/>
                <a:cs typeface="+mn-cs"/>
              </a:rPr>
              <a:t>They work closely with the architect to find the most efficient method of construction.</a:t>
            </a:r>
          </a:p>
          <a:p>
            <a:pPr>
              <a:spcAft>
                <a:spcPts val="1200"/>
              </a:spcAft>
              <a:defRPr/>
            </a:pPr>
            <a:r>
              <a:rPr lang="en-GB" sz="2400" dirty="0">
                <a:solidFill>
                  <a:schemeClr val="accent4"/>
                </a:solidFill>
                <a:latin typeface="Arial" charset="0"/>
                <a:cs typeface="+mn-cs"/>
              </a:rPr>
              <a:t>They calculate loads, forces, and variances from wind and rain, looking at structural safety.</a:t>
            </a:r>
          </a:p>
          <a:p>
            <a:pPr>
              <a:spcAft>
                <a:spcPts val="1200"/>
              </a:spcAft>
              <a:defRPr/>
            </a:pPr>
            <a:r>
              <a:rPr lang="en-GB" sz="2400" dirty="0">
                <a:solidFill>
                  <a:schemeClr val="accent4"/>
                </a:solidFill>
                <a:latin typeface="Arial" charset="0"/>
                <a:cs typeface="+mn-cs"/>
              </a:rPr>
              <a:t>They are sometimes involved in insurance claims, repair work and alterations to properties.</a:t>
            </a:r>
          </a:p>
        </p:txBody>
      </p:sp>
      <p:pic>
        <p:nvPicPr>
          <p:cNvPr id="6" name="Picture 5" descr="04 Structural engineer big.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00563" y="1268413"/>
            <a:ext cx="4373562" cy="51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1212850" y="31750"/>
            <a:ext cx="7751763"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Site Management Team</a:t>
            </a:r>
          </a:p>
        </p:txBody>
      </p:sp>
      <p:sp>
        <p:nvSpPr>
          <p:cNvPr id="10245"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p:cTn id="31"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7">
                                            <p:txEl>
                                              <p:pRg st="2" end="2"/>
                                            </p:txEl>
                                          </p:spTgt>
                                        </p:tgtEl>
                                      </p:cBhvr>
                                    </p:animEffect>
                                  </p:childTnLst>
                                </p:cTn>
                              </p:par>
                            </p:childTnLst>
                          </p:cTn>
                        </p:par>
                        <p:par>
                          <p:cTn id="39" fill="hold" nodeType="afterGroup">
                            <p:stCondLst>
                              <p:cond delay="1000"/>
                            </p:stCondLst>
                            <p:childTnLst>
                              <p:par>
                                <p:cTn id="40" presetID="35" presetClass="entr" presetSubtype="0" fill="hold"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2000"/>
                                        <p:tgtEl>
                                          <p:spTgt spid="6"/>
                                        </p:tgtEl>
                                      </p:cBhvr>
                                    </p:animEffect>
                                    <p:anim calcmode="lin" valueType="num">
                                      <p:cBhvr>
                                        <p:cTn id="43" dur="2000" fill="hold"/>
                                        <p:tgtEl>
                                          <p:spTgt spid="6"/>
                                        </p:tgtEl>
                                        <p:attrNameLst>
                                          <p:attrName>style.rotation</p:attrName>
                                        </p:attrNameLst>
                                      </p:cBhvr>
                                      <p:tavLst>
                                        <p:tav tm="0">
                                          <p:val>
                                            <p:fltVal val="720"/>
                                          </p:val>
                                        </p:tav>
                                        <p:tav tm="100000">
                                          <p:val>
                                            <p:fltVal val="0"/>
                                          </p:val>
                                        </p:tav>
                                      </p:tavLst>
                                    </p:anim>
                                    <p:anim calcmode="lin" valueType="num">
                                      <p:cBhvr>
                                        <p:cTn id="44" dur="2000" fill="hold"/>
                                        <p:tgtEl>
                                          <p:spTgt spid="6"/>
                                        </p:tgtEl>
                                        <p:attrNameLst>
                                          <p:attrName>ppt_h</p:attrName>
                                        </p:attrNameLst>
                                      </p:cBhvr>
                                      <p:tavLst>
                                        <p:tav tm="0">
                                          <p:val>
                                            <p:fltVal val="0"/>
                                          </p:val>
                                        </p:tav>
                                        <p:tav tm="100000">
                                          <p:val>
                                            <p:strVal val="#ppt_h"/>
                                          </p:val>
                                        </p:tav>
                                      </p:tavLst>
                                    </p:anim>
                                    <p:anim calcmode="lin" valueType="num">
                                      <p:cBhvr>
                                        <p:cTn id="45" dur="2000" fill="hold"/>
                                        <p:tgtEl>
                                          <p:spTgt spid="6"/>
                                        </p:tgtEl>
                                        <p:attrNameLst>
                                          <p:attrName>ppt_w</p:attrName>
                                        </p:attrNameLst>
                                      </p:cBhvr>
                                      <p:tavLst>
                                        <p:tav tm="0">
                                          <p:val>
                                            <p:fltVal val="0"/>
                                          </p:val>
                                        </p:tav>
                                        <p:tav tm="100000">
                                          <p:val>
                                            <p:strVal val="#ppt_w"/>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5" presetClass="entr" presetSubtype="0" fill="hold" nodeType="clickEffect">
                                  <p:stCondLst>
                                    <p:cond delay="0"/>
                                  </p:stCondLst>
                                  <p:childTnLst>
                                    <p:set>
                                      <p:cBhvr>
                                        <p:cTn id="49" dur="1" fill="hold">
                                          <p:stCondLst>
                                            <p:cond delay="0"/>
                                          </p:stCondLst>
                                        </p:cTn>
                                        <p:tgtEl>
                                          <p:spTgt spid="7">
                                            <p:txEl>
                                              <p:pRg st="3" end="3"/>
                                            </p:txEl>
                                          </p:spTgt>
                                        </p:tgtEl>
                                        <p:attrNameLst>
                                          <p:attrName>style.visibility</p:attrName>
                                        </p:attrNameLst>
                                      </p:cBhvr>
                                      <p:to>
                                        <p:strVal val="visible"/>
                                      </p:to>
                                    </p:set>
                                    <p:anim calcmode="lin" valueType="num">
                                      <p:cBhvr>
                                        <p:cTn id="50" dur="500" decel="50000" fill="hold">
                                          <p:stCondLst>
                                            <p:cond delay="0"/>
                                          </p:stCondLst>
                                        </p:cTn>
                                        <p:tgtEl>
                                          <p:spTgt spid="7">
                                            <p:txEl>
                                              <p:pRg st="3" end="3"/>
                                            </p:txEl>
                                          </p:spTgt>
                                        </p:tgtEl>
                                        <p:attrNameLst>
                                          <p:attrName>style.rotation</p:attrName>
                                        </p:attrNameLst>
                                      </p:cBhvr>
                                      <p:tavLst>
                                        <p:tav tm="0">
                                          <p:val>
                                            <p:fltVal val="-90"/>
                                          </p:val>
                                        </p:tav>
                                        <p:tav tm="100000">
                                          <p:val>
                                            <p:fltVal val="0"/>
                                          </p:val>
                                        </p:tav>
                                      </p:tavLst>
                                    </p:anim>
                                    <p:anim calcmode="lin" valueType="num">
                                      <p:cBhvr>
                                        <p:cTn id="51" dur="500" decel="50000" fill="hold">
                                          <p:stCondLst>
                                            <p:cond delay="0"/>
                                          </p:stCondLst>
                                        </p:cTn>
                                        <p:tgtEl>
                                          <p:spTgt spid="7">
                                            <p:txEl>
                                              <p:pRg st="3" end="3"/>
                                            </p:txEl>
                                          </p:spTgt>
                                        </p:tgtEl>
                                        <p:attrNameLst>
                                          <p:attrName>ppt_w</p:attrName>
                                        </p:attrNameLst>
                                      </p:cBhvr>
                                      <p:tavLst>
                                        <p:tav tm="0">
                                          <p:val>
                                            <p:strVal val="#ppt_w"/>
                                          </p:val>
                                        </p:tav>
                                        <p:tav tm="100000">
                                          <p:val>
                                            <p:strVal val="#ppt_w*.05"/>
                                          </p:val>
                                        </p:tav>
                                      </p:tavLst>
                                    </p:anim>
                                    <p:anim calcmode="lin" valueType="num">
                                      <p:cBhvr>
                                        <p:cTn id="52" dur="500" accel="50000" fill="hold">
                                          <p:stCondLst>
                                            <p:cond delay="500"/>
                                          </p:stCondLst>
                                        </p:cTn>
                                        <p:tgtEl>
                                          <p:spTgt spid="7">
                                            <p:txEl>
                                              <p:pRg st="3" end="3"/>
                                            </p:txEl>
                                          </p:spTgt>
                                        </p:tgtEl>
                                        <p:attrNameLst>
                                          <p:attrName>ppt_w</p:attrName>
                                        </p:attrNameLst>
                                      </p:cBhvr>
                                      <p:tavLst>
                                        <p:tav tm="0">
                                          <p:val>
                                            <p:strVal val="#ppt_w*.05"/>
                                          </p:val>
                                        </p:tav>
                                        <p:tav tm="100000">
                                          <p:val>
                                            <p:strVal val="#ppt_w"/>
                                          </p:val>
                                        </p:tav>
                                      </p:tavLst>
                                    </p:anim>
                                    <p:anim calcmode="lin" valueType="num">
                                      <p:cBhvr>
                                        <p:cTn id="53"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54" dur="500" decel="50000" fill="hold">
                                          <p:stCondLst>
                                            <p:cond delay="0"/>
                                          </p:stCondLst>
                                        </p:cTn>
                                        <p:tgtEl>
                                          <p:spTgt spid="7">
                                            <p:txEl>
                                              <p:pRg st="3" end="3"/>
                                            </p:txEl>
                                          </p:spTgt>
                                        </p:tgtEl>
                                        <p:attrNameLst>
                                          <p:attrName>ppt_x</p:attrName>
                                        </p:attrNameLst>
                                      </p:cBhvr>
                                      <p:tavLst>
                                        <p:tav tm="0">
                                          <p:val>
                                            <p:strVal val="#ppt_x+.4"/>
                                          </p:val>
                                        </p:tav>
                                        <p:tav tm="100000">
                                          <p:val>
                                            <p:strVal val="#ppt_x"/>
                                          </p:val>
                                        </p:tav>
                                      </p:tavLst>
                                    </p:anim>
                                    <p:anim calcmode="lin" valueType="num">
                                      <p:cBhvr>
                                        <p:cTn id="55" dur="500" decel="50000" fill="hold">
                                          <p:stCondLst>
                                            <p:cond delay="0"/>
                                          </p:stCondLst>
                                        </p:cTn>
                                        <p:tgtEl>
                                          <p:spTgt spid="7">
                                            <p:txEl>
                                              <p:pRg st="3" end="3"/>
                                            </p:txEl>
                                          </p:spTgt>
                                        </p:tgtEl>
                                        <p:attrNameLst>
                                          <p:attrName>ppt_y</p:attrName>
                                        </p:attrNameLst>
                                      </p:cBhvr>
                                      <p:tavLst>
                                        <p:tav tm="0">
                                          <p:val>
                                            <p:strVal val="#ppt_y-.2"/>
                                          </p:val>
                                        </p:tav>
                                        <p:tav tm="100000">
                                          <p:val>
                                            <p:strVal val="#ppt_y+.1"/>
                                          </p:val>
                                        </p:tav>
                                      </p:tavLst>
                                    </p:anim>
                                    <p:anim calcmode="lin" valueType="num">
                                      <p:cBhvr>
                                        <p:cTn id="56" dur="500" accel="50000" fill="hold">
                                          <p:stCondLst>
                                            <p:cond delay="500"/>
                                          </p:stCondLst>
                                        </p:cTn>
                                        <p:tgtEl>
                                          <p:spTgt spid="7">
                                            <p:txEl>
                                              <p:pRg st="3" end="3"/>
                                            </p:txEl>
                                          </p:spTgt>
                                        </p:tgtEl>
                                        <p:attrNameLst>
                                          <p:attrName>ppt_y</p:attrName>
                                        </p:attrNameLst>
                                      </p:cBhvr>
                                      <p:tavLst>
                                        <p:tav tm="0">
                                          <p:val>
                                            <p:strVal val="#ppt_y+.1"/>
                                          </p:val>
                                        </p:tav>
                                        <p:tav tm="100000">
                                          <p:val>
                                            <p:strVal val="#ppt_y"/>
                                          </p:val>
                                        </p:tav>
                                      </p:tavLst>
                                    </p:anim>
                                    <p:animEffect transition="in" filter="fade">
                                      <p:cBhvr>
                                        <p:cTn id="57" dur="1000" decel="50000">
                                          <p:stCondLst>
                                            <p:cond delay="0"/>
                                          </p:stCondLst>
                                        </p:cTn>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174750"/>
            <a:ext cx="4572000" cy="5356225"/>
          </a:xfrm>
          <a:prstGeom prst="rect">
            <a:avLst/>
          </a:prstGeom>
          <a:noFill/>
        </p:spPr>
        <p:txBody>
          <a:bodyPr>
            <a:spAutoFit/>
          </a:bodyPr>
          <a:lstStyle/>
          <a:p>
            <a:pPr>
              <a:spcAft>
                <a:spcPts val="1200"/>
              </a:spcAft>
              <a:defRPr/>
            </a:pPr>
            <a:r>
              <a:rPr lang="en-GB" sz="2400" b="1" dirty="0">
                <a:solidFill>
                  <a:schemeClr val="accent4"/>
                </a:solidFill>
                <a:latin typeface="Arial" charset="0"/>
                <a:cs typeface="+mn-cs"/>
              </a:rPr>
              <a:t>The surveyor</a:t>
            </a:r>
            <a:endParaRPr lang="en-GB" sz="2400" dirty="0">
              <a:solidFill>
                <a:schemeClr val="accent4"/>
              </a:solidFill>
              <a:latin typeface="Arial" charset="0"/>
              <a:cs typeface="+mn-cs"/>
            </a:endParaRPr>
          </a:p>
          <a:p>
            <a:pPr>
              <a:spcAft>
                <a:spcPts val="1200"/>
              </a:spcAft>
              <a:defRPr/>
            </a:pPr>
            <a:r>
              <a:rPr lang="en-GB" sz="2400" dirty="0">
                <a:solidFill>
                  <a:schemeClr val="accent4"/>
                </a:solidFill>
                <a:latin typeface="Arial" charset="0"/>
                <a:cs typeface="+mn-cs"/>
              </a:rPr>
              <a:t>Sometimes known as the building surveyor, they have to position the building on the land and ensure that Building Regulations are followed throughout the process.</a:t>
            </a:r>
          </a:p>
          <a:p>
            <a:pPr>
              <a:spcAft>
                <a:spcPts val="1200"/>
              </a:spcAft>
              <a:defRPr/>
            </a:pPr>
            <a:r>
              <a:rPr lang="en-GB" sz="2400" dirty="0">
                <a:solidFill>
                  <a:schemeClr val="accent4"/>
                </a:solidFill>
                <a:latin typeface="Arial" charset="0"/>
                <a:cs typeface="+mn-cs"/>
              </a:rPr>
              <a:t>They will discuss problems on the way and try to resolve difficulties.</a:t>
            </a:r>
          </a:p>
          <a:p>
            <a:pPr>
              <a:spcAft>
                <a:spcPts val="1200"/>
              </a:spcAft>
              <a:defRPr/>
            </a:pPr>
            <a:r>
              <a:rPr lang="en-GB" sz="2400" dirty="0">
                <a:solidFill>
                  <a:schemeClr val="accent4"/>
                </a:solidFill>
                <a:latin typeface="Arial" charset="0"/>
                <a:cs typeface="+mn-cs"/>
              </a:rPr>
              <a:t>They will visit site regularly to ensure that the building process is being carried out correctly.</a:t>
            </a:r>
          </a:p>
        </p:txBody>
      </p:sp>
      <p:pic>
        <p:nvPicPr>
          <p:cNvPr id="6" name="Picture 5" descr="05 Surveyo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716463" y="1916113"/>
            <a:ext cx="4140200" cy="352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2"/>
          <p:cNvSpPr txBox="1">
            <a:spLocks noChangeArrowheads="1"/>
          </p:cNvSpPr>
          <p:nvPr/>
        </p:nvSpPr>
        <p:spPr bwMode="auto">
          <a:xfrm>
            <a:off x="1127784" y="31750"/>
            <a:ext cx="7751763"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Site Management Team</a:t>
            </a:r>
          </a:p>
        </p:txBody>
      </p:sp>
      <p:sp>
        <p:nvSpPr>
          <p:cNvPr id="11269"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par>
                          <p:cTn id="27" fill="hold" nodeType="afterGroup">
                            <p:stCondLst>
                              <p:cond delay="1000"/>
                            </p:stCondLst>
                            <p:childTnLst>
                              <p:par>
                                <p:cTn id="28" presetID="35" presetClass="entr" presetSubtype="0" fill="hold" nodeType="after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fade">
                                      <p:cBhvr>
                                        <p:cTn id="30" dur="2000"/>
                                        <p:tgtEl>
                                          <p:spTgt spid="6"/>
                                        </p:tgtEl>
                                      </p:cBhvr>
                                    </p:animEffect>
                                    <p:anim calcmode="lin" valueType="num">
                                      <p:cBhvr>
                                        <p:cTn id="31" dur="2000" fill="hold"/>
                                        <p:tgtEl>
                                          <p:spTgt spid="6"/>
                                        </p:tgtEl>
                                        <p:attrNameLst>
                                          <p:attrName>style.rotation</p:attrName>
                                        </p:attrNameLst>
                                      </p:cBhvr>
                                      <p:tavLst>
                                        <p:tav tm="0">
                                          <p:val>
                                            <p:fltVal val="720"/>
                                          </p:val>
                                        </p:tav>
                                        <p:tav tm="100000">
                                          <p:val>
                                            <p:fltVal val="0"/>
                                          </p:val>
                                        </p:tav>
                                      </p:tavLst>
                                    </p:anim>
                                    <p:anim calcmode="lin" valueType="num">
                                      <p:cBhvr>
                                        <p:cTn id="32" dur="2000" fill="hold"/>
                                        <p:tgtEl>
                                          <p:spTgt spid="6"/>
                                        </p:tgtEl>
                                        <p:attrNameLst>
                                          <p:attrName>ppt_h</p:attrName>
                                        </p:attrNameLst>
                                      </p:cBhvr>
                                      <p:tavLst>
                                        <p:tav tm="0">
                                          <p:val>
                                            <p:fltVal val="0"/>
                                          </p:val>
                                        </p:tav>
                                        <p:tav tm="100000">
                                          <p:val>
                                            <p:strVal val="#ppt_h"/>
                                          </p:val>
                                        </p:tav>
                                      </p:tavLst>
                                    </p:anim>
                                    <p:anim calcmode="lin" valueType="num">
                                      <p:cBhvr>
                                        <p:cTn id="33" dur="2000" fill="hold"/>
                                        <p:tgtEl>
                                          <p:spTgt spid="6"/>
                                        </p:tgtEl>
                                        <p:attrNameLst>
                                          <p:attrName>ppt_w</p:attrName>
                                        </p:attrNameLst>
                                      </p:cBhvr>
                                      <p:tavLst>
                                        <p:tav tm="0">
                                          <p:val>
                                            <p:fltVal val="0"/>
                                          </p:val>
                                        </p:tav>
                                        <p:tav tm="100000">
                                          <p:val>
                                            <p:strVal val="#ppt_w"/>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5" presetClass="entr" presetSubtype="0" fill="hold"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 calcmode="lin" valueType="num">
                                      <p:cBhvr>
                                        <p:cTn id="38"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41"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7">
                                            <p:txEl>
                                              <p:pRg st="2" end="2"/>
                                            </p:txEl>
                                          </p:spTgt>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5" presetClass="entr" presetSubtype="0" fill="hold" nodeType="clickEffect">
                                  <p:stCondLst>
                                    <p:cond delay="0"/>
                                  </p:stCondLst>
                                  <p:childTnLst>
                                    <p:set>
                                      <p:cBhvr>
                                        <p:cTn id="49" dur="1" fill="hold">
                                          <p:stCondLst>
                                            <p:cond delay="0"/>
                                          </p:stCondLst>
                                        </p:cTn>
                                        <p:tgtEl>
                                          <p:spTgt spid="7">
                                            <p:txEl>
                                              <p:pRg st="3" end="3"/>
                                            </p:txEl>
                                          </p:spTgt>
                                        </p:tgtEl>
                                        <p:attrNameLst>
                                          <p:attrName>style.visibility</p:attrName>
                                        </p:attrNameLst>
                                      </p:cBhvr>
                                      <p:to>
                                        <p:strVal val="visible"/>
                                      </p:to>
                                    </p:set>
                                    <p:anim calcmode="lin" valueType="num">
                                      <p:cBhvr>
                                        <p:cTn id="50" dur="500" decel="50000" fill="hold">
                                          <p:stCondLst>
                                            <p:cond delay="0"/>
                                          </p:stCondLst>
                                        </p:cTn>
                                        <p:tgtEl>
                                          <p:spTgt spid="7">
                                            <p:txEl>
                                              <p:pRg st="3" end="3"/>
                                            </p:txEl>
                                          </p:spTgt>
                                        </p:tgtEl>
                                        <p:attrNameLst>
                                          <p:attrName>style.rotation</p:attrName>
                                        </p:attrNameLst>
                                      </p:cBhvr>
                                      <p:tavLst>
                                        <p:tav tm="0">
                                          <p:val>
                                            <p:fltVal val="-90"/>
                                          </p:val>
                                        </p:tav>
                                        <p:tav tm="100000">
                                          <p:val>
                                            <p:fltVal val="0"/>
                                          </p:val>
                                        </p:tav>
                                      </p:tavLst>
                                    </p:anim>
                                    <p:anim calcmode="lin" valueType="num">
                                      <p:cBhvr>
                                        <p:cTn id="51" dur="500" decel="50000" fill="hold">
                                          <p:stCondLst>
                                            <p:cond delay="0"/>
                                          </p:stCondLst>
                                        </p:cTn>
                                        <p:tgtEl>
                                          <p:spTgt spid="7">
                                            <p:txEl>
                                              <p:pRg st="3" end="3"/>
                                            </p:txEl>
                                          </p:spTgt>
                                        </p:tgtEl>
                                        <p:attrNameLst>
                                          <p:attrName>ppt_w</p:attrName>
                                        </p:attrNameLst>
                                      </p:cBhvr>
                                      <p:tavLst>
                                        <p:tav tm="0">
                                          <p:val>
                                            <p:strVal val="#ppt_w"/>
                                          </p:val>
                                        </p:tav>
                                        <p:tav tm="100000">
                                          <p:val>
                                            <p:strVal val="#ppt_w*.05"/>
                                          </p:val>
                                        </p:tav>
                                      </p:tavLst>
                                    </p:anim>
                                    <p:anim calcmode="lin" valueType="num">
                                      <p:cBhvr>
                                        <p:cTn id="52" dur="500" accel="50000" fill="hold">
                                          <p:stCondLst>
                                            <p:cond delay="500"/>
                                          </p:stCondLst>
                                        </p:cTn>
                                        <p:tgtEl>
                                          <p:spTgt spid="7">
                                            <p:txEl>
                                              <p:pRg st="3" end="3"/>
                                            </p:txEl>
                                          </p:spTgt>
                                        </p:tgtEl>
                                        <p:attrNameLst>
                                          <p:attrName>ppt_w</p:attrName>
                                        </p:attrNameLst>
                                      </p:cBhvr>
                                      <p:tavLst>
                                        <p:tav tm="0">
                                          <p:val>
                                            <p:strVal val="#ppt_w*.05"/>
                                          </p:val>
                                        </p:tav>
                                        <p:tav tm="100000">
                                          <p:val>
                                            <p:strVal val="#ppt_w"/>
                                          </p:val>
                                        </p:tav>
                                      </p:tavLst>
                                    </p:anim>
                                    <p:anim calcmode="lin" valueType="num">
                                      <p:cBhvr>
                                        <p:cTn id="53"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54" dur="500" decel="50000" fill="hold">
                                          <p:stCondLst>
                                            <p:cond delay="0"/>
                                          </p:stCondLst>
                                        </p:cTn>
                                        <p:tgtEl>
                                          <p:spTgt spid="7">
                                            <p:txEl>
                                              <p:pRg st="3" end="3"/>
                                            </p:txEl>
                                          </p:spTgt>
                                        </p:tgtEl>
                                        <p:attrNameLst>
                                          <p:attrName>ppt_x</p:attrName>
                                        </p:attrNameLst>
                                      </p:cBhvr>
                                      <p:tavLst>
                                        <p:tav tm="0">
                                          <p:val>
                                            <p:strVal val="#ppt_x+.4"/>
                                          </p:val>
                                        </p:tav>
                                        <p:tav tm="100000">
                                          <p:val>
                                            <p:strVal val="#ppt_x"/>
                                          </p:val>
                                        </p:tav>
                                      </p:tavLst>
                                    </p:anim>
                                    <p:anim calcmode="lin" valueType="num">
                                      <p:cBhvr>
                                        <p:cTn id="55" dur="500" decel="50000" fill="hold">
                                          <p:stCondLst>
                                            <p:cond delay="0"/>
                                          </p:stCondLst>
                                        </p:cTn>
                                        <p:tgtEl>
                                          <p:spTgt spid="7">
                                            <p:txEl>
                                              <p:pRg st="3" end="3"/>
                                            </p:txEl>
                                          </p:spTgt>
                                        </p:tgtEl>
                                        <p:attrNameLst>
                                          <p:attrName>ppt_y</p:attrName>
                                        </p:attrNameLst>
                                      </p:cBhvr>
                                      <p:tavLst>
                                        <p:tav tm="0">
                                          <p:val>
                                            <p:strVal val="#ppt_y-.2"/>
                                          </p:val>
                                        </p:tav>
                                        <p:tav tm="100000">
                                          <p:val>
                                            <p:strVal val="#ppt_y+.1"/>
                                          </p:val>
                                        </p:tav>
                                      </p:tavLst>
                                    </p:anim>
                                    <p:anim calcmode="lin" valueType="num">
                                      <p:cBhvr>
                                        <p:cTn id="56" dur="500" accel="50000" fill="hold">
                                          <p:stCondLst>
                                            <p:cond delay="500"/>
                                          </p:stCondLst>
                                        </p:cTn>
                                        <p:tgtEl>
                                          <p:spTgt spid="7">
                                            <p:txEl>
                                              <p:pRg st="3" end="3"/>
                                            </p:txEl>
                                          </p:spTgt>
                                        </p:tgtEl>
                                        <p:attrNameLst>
                                          <p:attrName>ppt_y</p:attrName>
                                        </p:attrNameLst>
                                      </p:cBhvr>
                                      <p:tavLst>
                                        <p:tav tm="0">
                                          <p:val>
                                            <p:strVal val="#ppt_y+.1"/>
                                          </p:val>
                                        </p:tav>
                                        <p:tav tm="100000">
                                          <p:val>
                                            <p:strVal val="#ppt_y"/>
                                          </p:val>
                                        </p:tav>
                                      </p:tavLst>
                                    </p:anim>
                                    <p:animEffect transition="in" filter="fade">
                                      <p:cBhvr>
                                        <p:cTn id="57" dur="1000" decel="50000">
                                          <p:stCondLst>
                                            <p:cond delay="0"/>
                                          </p:stCondLst>
                                        </p:cTn>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341438"/>
            <a:ext cx="4572000" cy="4830762"/>
          </a:xfrm>
          <a:prstGeom prst="rect">
            <a:avLst/>
          </a:prstGeom>
          <a:noFill/>
        </p:spPr>
        <p:txBody>
          <a:bodyPr>
            <a:spAutoFit/>
          </a:bodyPr>
          <a:lstStyle/>
          <a:p>
            <a:pPr>
              <a:spcAft>
                <a:spcPts val="1200"/>
              </a:spcAft>
              <a:defRPr/>
            </a:pPr>
            <a:r>
              <a:rPr lang="en-GB" sz="2400" b="1" dirty="0">
                <a:solidFill>
                  <a:schemeClr val="accent4"/>
                </a:solidFill>
                <a:latin typeface="Arial" charset="0"/>
                <a:cs typeface="+mn-cs"/>
              </a:rPr>
              <a:t>The building services engineer</a:t>
            </a:r>
            <a:endParaRPr lang="en-GB" sz="2400" dirty="0">
              <a:solidFill>
                <a:schemeClr val="accent4"/>
              </a:solidFill>
              <a:latin typeface="Arial" charset="0"/>
              <a:cs typeface="+mn-cs"/>
            </a:endParaRPr>
          </a:p>
          <a:p>
            <a:pPr>
              <a:spcAft>
                <a:spcPts val="1200"/>
              </a:spcAft>
              <a:defRPr/>
            </a:pPr>
            <a:r>
              <a:rPr lang="en-GB" sz="2400" dirty="0">
                <a:solidFill>
                  <a:schemeClr val="accent4"/>
                </a:solidFill>
                <a:latin typeface="Arial" charset="0"/>
                <a:cs typeface="+mn-cs"/>
              </a:rPr>
              <a:t>They design the internal services within the building, which will be cost effective, environmentally sensitive and with good maintenance access.</a:t>
            </a:r>
          </a:p>
          <a:p>
            <a:pPr>
              <a:spcAft>
                <a:spcPts val="1200"/>
              </a:spcAft>
              <a:defRPr/>
            </a:pPr>
            <a:r>
              <a:rPr lang="en-GB" sz="2400" dirty="0">
                <a:solidFill>
                  <a:schemeClr val="accent4"/>
                </a:solidFill>
                <a:latin typeface="Arial" charset="0"/>
                <a:cs typeface="+mn-cs"/>
              </a:rPr>
              <a:t>They will be responsible for: heating and ventilation, plumbing, electrical distribution, fire protection, lifts, escalators, acoustics, etc.</a:t>
            </a:r>
          </a:p>
        </p:txBody>
      </p:sp>
      <p:pic>
        <p:nvPicPr>
          <p:cNvPr id="5" name="Picture 4" descr="06 Building Services Engineer.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56100" y="1484313"/>
            <a:ext cx="4608513" cy="3452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1212850" y="31750"/>
            <a:ext cx="7751763" cy="1143000"/>
          </a:xfrm>
          <a:prstGeom prst="rect">
            <a:avLst/>
          </a:prstGeom>
          <a:noFill/>
          <a:ln w="9525">
            <a:noFill/>
            <a:miter lim="800000"/>
            <a:headEnd/>
            <a:tailEnd/>
          </a:ln>
          <a:effectLst/>
        </p:spPr>
        <p:txBody>
          <a:bodyPr anchor="ctr"/>
          <a:lst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a:defRPr/>
            </a:pPr>
            <a:r>
              <a:rPr lang="en-GB" kern="0" dirty="0"/>
              <a:t>Site Management Team</a:t>
            </a:r>
          </a:p>
        </p:txBody>
      </p:sp>
      <p:sp>
        <p:nvSpPr>
          <p:cNvPr id="12293" name="Line 9"/>
          <p:cNvSpPr>
            <a:spLocks noChangeShapeType="1"/>
          </p:cNvSpPr>
          <p:nvPr/>
        </p:nvSpPr>
        <p:spPr bwMode="auto">
          <a:xfrm>
            <a:off x="0" y="9810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5"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par>
                          <p:cTn id="27" fill="hold" nodeType="afterGroup">
                            <p:stCondLst>
                              <p:cond delay="1000"/>
                            </p:stCondLst>
                            <p:childTnLst>
                              <p:par>
                                <p:cTn id="28" presetID="35" presetClass="entr" presetSubtype="0"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2000"/>
                                        <p:tgtEl>
                                          <p:spTgt spid="5"/>
                                        </p:tgtEl>
                                      </p:cBhvr>
                                    </p:animEffect>
                                    <p:anim calcmode="lin" valueType="num">
                                      <p:cBhvr>
                                        <p:cTn id="31" dur="2000" fill="hold"/>
                                        <p:tgtEl>
                                          <p:spTgt spid="5"/>
                                        </p:tgtEl>
                                        <p:attrNameLst>
                                          <p:attrName>style.rotation</p:attrName>
                                        </p:attrNameLst>
                                      </p:cBhvr>
                                      <p:tavLst>
                                        <p:tav tm="0">
                                          <p:val>
                                            <p:fltVal val="720"/>
                                          </p:val>
                                        </p:tav>
                                        <p:tav tm="100000">
                                          <p:val>
                                            <p:fltVal val="0"/>
                                          </p:val>
                                        </p:tav>
                                      </p:tavLst>
                                    </p:anim>
                                    <p:anim calcmode="lin" valueType="num">
                                      <p:cBhvr>
                                        <p:cTn id="32" dur="2000" fill="hold"/>
                                        <p:tgtEl>
                                          <p:spTgt spid="5"/>
                                        </p:tgtEl>
                                        <p:attrNameLst>
                                          <p:attrName>ppt_h</p:attrName>
                                        </p:attrNameLst>
                                      </p:cBhvr>
                                      <p:tavLst>
                                        <p:tav tm="0">
                                          <p:val>
                                            <p:fltVal val="0"/>
                                          </p:val>
                                        </p:tav>
                                        <p:tav tm="100000">
                                          <p:val>
                                            <p:strVal val="#ppt_h"/>
                                          </p:val>
                                        </p:tav>
                                      </p:tavLst>
                                    </p:anim>
                                    <p:anim calcmode="lin" valueType="num">
                                      <p:cBhvr>
                                        <p:cTn id="33" dur="2000" fill="hold"/>
                                        <p:tgtEl>
                                          <p:spTgt spid="5"/>
                                        </p:tgtEl>
                                        <p:attrNameLst>
                                          <p:attrName>ppt_w</p:attrName>
                                        </p:attrNameLst>
                                      </p:cBhvr>
                                      <p:tavLst>
                                        <p:tav tm="0">
                                          <p:val>
                                            <p:fltVal val="0"/>
                                          </p:val>
                                        </p:tav>
                                        <p:tav tm="100000">
                                          <p:val>
                                            <p:strVal val="#ppt_w"/>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5" presetClass="entr" presetSubtype="0" fill="hold" nodeType="clickEffect">
                                  <p:stCondLst>
                                    <p:cond delay="0"/>
                                  </p:stCondLst>
                                  <p:childTnLst>
                                    <p:set>
                                      <p:cBhvr>
                                        <p:cTn id="37" dur="1" fill="hold">
                                          <p:stCondLst>
                                            <p:cond delay="0"/>
                                          </p:stCondLst>
                                        </p:cTn>
                                        <p:tgtEl>
                                          <p:spTgt spid="7">
                                            <p:txEl>
                                              <p:pRg st="2" end="2"/>
                                            </p:txEl>
                                          </p:spTgt>
                                        </p:tgtEl>
                                        <p:attrNameLst>
                                          <p:attrName>style.visibility</p:attrName>
                                        </p:attrNameLst>
                                      </p:cBhvr>
                                      <p:to>
                                        <p:strVal val="visible"/>
                                      </p:to>
                                    </p:set>
                                    <p:anim calcmode="lin" valueType="num">
                                      <p:cBhvr>
                                        <p:cTn id="38"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41"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290</TotalTime>
  <Words>747</Words>
  <Application>Microsoft Office PowerPoint</Application>
  <PresentationFormat>On-screen Show (4:3)</PresentationFormat>
  <Paragraphs>70</Paragraphs>
  <Slides>16</Slides>
  <Notes>0</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16</vt:i4>
      </vt:variant>
    </vt:vector>
  </HeadingPairs>
  <TitlesOfParts>
    <vt:vector size="19" baseType="lpstr">
      <vt:lpstr>Arial</vt:lpstr>
      <vt:lpstr>Custom Design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City &amp; Guilds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Andrew Miller</cp:lastModifiedBy>
  <cp:revision>63</cp:revision>
  <dcterms:created xsi:type="dcterms:W3CDTF">2010-05-25T15:15:29Z</dcterms:created>
  <dcterms:modified xsi:type="dcterms:W3CDTF">2015-05-04T13:47:40Z</dcterms:modified>
</cp:coreProperties>
</file>