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3"/>
  </p:notesMasterIdLst>
  <p:sldIdLst>
    <p:sldId id="26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77" r:id="rId1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FB922F-5176-403F-86A8-011D639D63B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1974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6A22D8-B579-4BC3-877D-AD2C5AF273A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173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5079D3-31AC-449D-A3CE-767DFC08758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487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312B6D-B174-42DC-9EA3-87742EA1723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64805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1514A-21B8-43E8-A39F-F8F6F9F820E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6839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E8411B-F05E-41F6-8806-33C3687C390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865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C5B09-6D11-48A0-A058-7799CD94D1E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65926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B88839-077F-402C-BD36-DA9966E8FFF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29074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5CA4DE-3F8B-45A9-A14F-394D436B60B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55072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D38430-134B-45BD-80D2-26F10C185E5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0752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0EFD73-4CAC-48A8-892B-12CF2C50338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252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0DED4A-E2AD-429B-8CBD-A607794366E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0663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7F7DEA-EEAA-423E-8A9C-032A263EE88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5458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8B1F3-75D0-4199-8600-F334805505E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09348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238FD4-B093-4518-B71A-56EFEA88C0B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75467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C7741A-9BA3-47D9-B205-734AD19D173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503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C0EDF-AA60-43F5-B3D8-6FEF829E6E1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1021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0790C-BCF3-418C-8826-BD5FB848E49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2125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5CF603-3D67-4A51-9AD2-86AE25D13A7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99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CD5974-03C4-4F98-82E3-1AD4944AE55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9638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32E05-B119-42FA-ABB0-DD820F99A3A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065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968B3-AC00-4C81-955C-5403C602FEB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7274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C2A98-6485-437F-9587-14BAB5EBE05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2718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19C59F-5BA1-4CF6-BE6A-B2FAF2541A3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181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153D95-C31F-47E3-AFAD-EC9C46ECA49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BCFB4F0-DA89-4321-8D72-F177320B063A}" type="slidenum">
              <a:rPr lang="en-GB" altLang="en-US"/>
              <a:pPr/>
              <a:t>‹#›</a:t>
            </a:fld>
            <a:endParaRPr lang="en-GB" altLang="en-US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smtClean="0">
                <a:solidFill>
                  <a:schemeClr val="bg1"/>
                </a:solidFill>
              </a:rPr>
              <a:t>Information sources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CC0000"/>
                </a:solidFill>
              </a:rPr>
              <a:t>Unit 210: Understand how to communicate with</a:t>
            </a:r>
            <a:br>
              <a:rPr lang="en-GB" altLang="en-US" sz="2400" b="1">
                <a:solidFill>
                  <a:srgbClr val="CC0000"/>
                </a:solidFill>
              </a:rPr>
            </a:br>
            <a:r>
              <a:rPr lang="en-GB" altLang="en-US" sz="2400" b="1">
                <a:solidFill>
                  <a:srgbClr val="CC0000"/>
                </a:solidFill>
              </a:rPr>
              <a:t>others within building services engineering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smtClean="0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CC0000"/>
                </a:solidFill>
              </a:rPr>
              <a:t>Unit 210: Understand how to communicate with</a:t>
            </a:r>
            <a:br>
              <a:rPr lang="en-GB" altLang="en-US" sz="2400" b="1">
                <a:solidFill>
                  <a:srgbClr val="CC0000"/>
                </a:solidFill>
              </a:rPr>
            </a:br>
            <a:r>
              <a:rPr lang="en-GB" altLang="en-US" sz="2400" b="1">
                <a:solidFill>
                  <a:srgbClr val="CC0000"/>
                </a:solidFill>
              </a:rPr>
              <a:t>others within building services engineering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0813" y="1600200"/>
            <a:ext cx="5072062" cy="4276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2800" b="1" dirty="0">
                <a:solidFill>
                  <a:schemeClr val="accent4"/>
                </a:solidFill>
                <a:latin typeface="Arial" charset="0"/>
                <a:cs typeface="+mn-cs"/>
              </a:rPr>
              <a:t>Data Protection Act</a:t>
            </a:r>
            <a:endParaRPr lang="en-US" sz="28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1200"/>
              </a:spcAft>
              <a:defRPr/>
            </a:pPr>
            <a:r>
              <a:rPr lang="en-US" sz="2800" dirty="0">
                <a:solidFill>
                  <a:schemeClr val="accent4"/>
                </a:solidFill>
                <a:latin typeface="Arial" charset="0"/>
                <a:cs typeface="+mn-cs"/>
              </a:rPr>
              <a:t>This gives everyone the right to know what information is being held about them, and makes sure that the data is handled and used properly.</a:t>
            </a:r>
          </a:p>
          <a:p>
            <a:pPr>
              <a:spcAft>
                <a:spcPts val="1200"/>
              </a:spcAft>
              <a:defRPr/>
            </a:pPr>
            <a:r>
              <a:rPr lang="en-US" sz="2800" dirty="0">
                <a:solidFill>
                  <a:schemeClr val="accent4"/>
                </a:solidFill>
                <a:latin typeface="Arial" charset="0"/>
                <a:cs typeface="+mn-cs"/>
              </a:rPr>
              <a:t>The ‘Freedom of Information Act’ allows access to the information about you.</a:t>
            </a:r>
            <a:endParaRPr lang="en-GB" sz="2800" dirty="0">
              <a:solidFill>
                <a:schemeClr val="accent4"/>
              </a:solidFill>
              <a:latin typeface="Arial" charset="0"/>
              <a:cs typeface="+mn-cs"/>
            </a:endParaRPr>
          </a:p>
        </p:txBody>
      </p:sp>
      <p:pic>
        <p:nvPicPr>
          <p:cNvPr id="6" name="Picture 5" descr="03 Data protec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88" y="2476500"/>
            <a:ext cx="3786187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-26988" y="115888"/>
            <a:ext cx="91440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Information sources</a:t>
            </a:r>
          </a:p>
        </p:txBody>
      </p:sp>
      <p:sp>
        <p:nvSpPr>
          <p:cNvPr id="5125" name="Line 9"/>
          <p:cNvSpPr>
            <a:spLocks noChangeShapeType="1"/>
          </p:cNvSpPr>
          <p:nvPr/>
        </p:nvSpPr>
        <p:spPr bwMode="auto">
          <a:xfrm>
            <a:off x="-26988" y="1096963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1788" y="1628775"/>
            <a:ext cx="4213225" cy="4708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2800" b="1" dirty="0">
                <a:solidFill>
                  <a:schemeClr val="accent4"/>
                </a:solidFill>
                <a:latin typeface="Arial" charset="0"/>
                <a:cs typeface="+mn-cs"/>
              </a:rPr>
              <a:t>Equal Opportunities</a:t>
            </a:r>
            <a:endParaRPr lang="en-US" sz="28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1200"/>
              </a:spcAft>
              <a:defRPr/>
            </a:pPr>
            <a:r>
              <a:rPr lang="en-US" sz="2800" dirty="0">
                <a:solidFill>
                  <a:schemeClr val="accent4"/>
                </a:solidFill>
                <a:latin typeface="Arial" charset="0"/>
                <a:cs typeface="+mn-cs"/>
              </a:rPr>
              <a:t>The main Act available is the Equality Act (2010).</a:t>
            </a:r>
          </a:p>
          <a:p>
            <a:pPr>
              <a:spcAft>
                <a:spcPts val="1200"/>
              </a:spcAft>
              <a:defRPr/>
            </a:pPr>
            <a:r>
              <a:rPr lang="en-US" sz="2800" dirty="0">
                <a:solidFill>
                  <a:schemeClr val="accent4"/>
                </a:solidFill>
                <a:latin typeface="Arial" charset="0"/>
                <a:cs typeface="+mn-cs"/>
              </a:rPr>
              <a:t>This Act has replaced former legislation, including Sex Discrimination Act, Equal Pay Act, Race Relations Act and Disability Discrimination Act.</a:t>
            </a:r>
            <a:endParaRPr lang="en-GB" sz="2800" dirty="0">
              <a:solidFill>
                <a:schemeClr val="accent4"/>
              </a:solidFill>
              <a:latin typeface="Arial" charset="0"/>
              <a:cs typeface="+mn-cs"/>
            </a:endParaRPr>
          </a:p>
        </p:txBody>
      </p:sp>
      <p:pic>
        <p:nvPicPr>
          <p:cNvPr id="5" name="Picture 4" descr="04 equal opp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492375"/>
            <a:ext cx="4238625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-26988" y="115888"/>
            <a:ext cx="91440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Information sources</a:t>
            </a:r>
          </a:p>
        </p:txBody>
      </p:sp>
      <p:sp>
        <p:nvSpPr>
          <p:cNvPr id="6149" name="Line 9"/>
          <p:cNvSpPr>
            <a:spLocks noChangeShapeType="1"/>
          </p:cNvSpPr>
          <p:nvPr/>
        </p:nvSpPr>
        <p:spPr bwMode="auto">
          <a:xfrm>
            <a:off x="-26988" y="1096963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7163" y="1644650"/>
            <a:ext cx="4387850" cy="4800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2600" b="1" dirty="0">
                <a:solidFill>
                  <a:schemeClr val="accent4"/>
                </a:solidFill>
                <a:latin typeface="Arial" charset="0"/>
                <a:cs typeface="+mn-cs"/>
              </a:rPr>
              <a:t>Health and safety</a:t>
            </a:r>
            <a:endParaRPr lang="en-US" sz="26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1200"/>
              </a:spcAft>
              <a:defRPr/>
            </a:pPr>
            <a:r>
              <a:rPr lang="en-US" sz="2600" dirty="0">
                <a:solidFill>
                  <a:schemeClr val="accent4"/>
                </a:solidFill>
                <a:latin typeface="Arial" charset="0"/>
                <a:cs typeface="+mn-cs"/>
              </a:rPr>
              <a:t>The main Act ensuring good standards of health and safety at work is the Health and Safety at Work Act.</a:t>
            </a:r>
          </a:p>
          <a:p>
            <a:pPr>
              <a:spcAft>
                <a:spcPts val="1200"/>
              </a:spcAft>
              <a:defRPr/>
            </a:pPr>
            <a:r>
              <a:rPr lang="en-US" sz="2600" dirty="0">
                <a:solidFill>
                  <a:schemeClr val="accent4"/>
                </a:solidFill>
                <a:latin typeface="Arial" charset="0"/>
                <a:cs typeface="+mn-cs"/>
              </a:rPr>
              <a:t>Under this Act are a range of Regulations covering specific issues, </a:t>
            </a:r>
            <a:r>
              <a:rPr lang="en-US" sz="2600" dirty="0" err="1">
                <a:solidFill>
                  <a:schemeClr val="accent4"/>
                </a:solidFill>
                <a:latin typeface="Arial" charset="0"/>
                <a:cs typeface="+mn-cs"/>
              </a:rPr>
              <a:t>eg</a:t>
            </a:r>
            <a:r>
              <a:rPr lang="en-US" sz="2600" dirty="0">
                <a:solidFill>
                  <a:schemeClr val="accent4"/>
                </a:solidFill>
                <a:latin typeface="Arial" charset="0"/>
                <a:cs typeface="+mn-cs"/>
              </a:rPr>
              <a:t> Electricity at Work </a:t>
            </a:r>
            <a:r>
              <a:rPr lang="en-US" sz="2600" dirty="0" smtClean="0">
                <a:solidFill>
                  <a:schemeClr val="accent4"/>
                </a:solidFill>
                <a:latin typeface="Arial" charset="0"/>
                <a:cs typeface="+mn-cs"/>
              </a:rPr>
              <a:t>Regulations and Manual </a:t>
            </a:r>
            <a:r>
              <a:rPr lang="en-US" sz="2600" dirty="0">
                <a:solidFill>
                  <a:schemeClr val="accent4"/>
                </a:solidFill>
                <a:latin typeface="Arial" charset="0"/>
                <a:cs typeface="+mn-cs"/>
              </a:rPr>
              <a:t>Handling Operations Regulations.</a:t>
            </a:r>
            <a:endParaRPr lang="en-GB" sz="2600" dirty="0">
              <a:solidFill>
                <a:schemeClr val="accent4"/>
              </a:solidFill>
              <a:latin typeface="Arial" charset="0"/>
              <a:cs typeface="+mn-cs"/>
            </a:endParaRPr>
          </a:p>
        </p:txBody>
      </p:sp>
      <p:pic>
        <p:nvPicPr>
          <p:cNvPr id="6" name="Picture 5" descr="05 Health and safe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492375"/>
            <a:ext cx="424815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26988" y="115888"/>
            <a:ext cx="91440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Information sources</a:t>
            </a:r>
          </a:p>
        </p:txBody>
      </p:sp>
      <p:sp>
        <p:nvSpPr>
          <p:cNvPr id="7173" name="Line 9"/>
          <p:cNvSpPr>
            <a:spLocks noChangeShapeType="1"/>
          </p:cNvSpPr>
          <p:nvPr/>
        </p:nvSpPr>
        <p:spPr bwMode="auto">
          <a:xfrm>
            <a:off x="-26988" y="1096963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9388" y="1635125"/>
            <a:ext cx="4824412" cy="4708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2800" b="1" dirty="0">
                <a:solidFill>
                  <a:schemeClr val="accent4"/>
                </a:solidFill>
                <a:latin typeface="Arial" charset="0"/>
                <a:cs typeface="+mn-cs"/>
              </a:rPr>
              <a:t>Employment legislation</a:t>
            </a:r>
            <a:endParaRPr lang="en-GB" sz="28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1200"/>
              </a:spcAft>
              <a:defRPr/>
            </a:pPr>
            <a:r>
              <a:rPr lang="en-GB" sz="2800" dirty="0">
                <a:solidFill>
                  <a:schemeClr val="accent4"/>
                </a:solidFill>
                <a:latin typeface="Arial" charset="0"/>
                <a:cs typeface="+mn-cs"/>
              </a:rPr>
              <a:t>These</a:t>
            </a:r>
            <a:r>
              <a:rPr lang="en-GB" sz="2800" b="1" dirty="0">
                <a:solidFill>
                  <a:schemeClr val="accent4"/>
                </a:solidFill>
                <a:latin typeface="Arial" charset="0"/>
                <a:cs typeface="+mn-cs"/>
              </a:rPr>
              <a:t> </a:t>
            </a:r>
            <a:r>
              <a:rPr lang="en-GB" sz="2800" dirty="0">
                <a:solidFill>
                  <a:schemeClr val="accent4"/>
                </a:solidFill>
                <a:latin typeface="Arial" charset="0"/>
                <a:cs typeface="+mn-cs"/>
              </a:rPr>
              <a:t>involve the legal relationship between workers, employers and trade unions.</a:t>
            </a:r>
          </a:p>
          <a:p>
            <a:pPr>
              <a:spcAft>
                <a:spcPts val="1200"/>
              </a:spcAft>
              <a:defRPr/>
            </a:pPr>
            <a:r>
              <a:rPr lang="en-GB" sz="2800" dirty="0">
                <a:solidFill>
                  <a:schemeClr val="accent4"/>
                </a:solidFill>
                <a:latin typeface="Arial" charset="0"/>
                <a:cs typeface="+mn-cs"/>
              </a:rPr>
              <a:t>Employment legislation includes National Minimum Wage Act, Working Time Regulations and Employment Rights Act.</a:t>
            </a:r>
          </a:p>
        </p:txBody>
      </p:sp>
      <p:pic>
        <p:nvPicPr>
          <p:cNvPr id="5" name="Picture 4" descr="06 Employment legislatio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2205038"/>
            <a:ext cx="3843338" cy="384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-26988" y="115888"/>
            <a:ext cx="91440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Information sources</a:t>
            </a:r>
          </a:p>
        </p:txBody>
      </p:sp>
      <p:sp>
        <p:nvSpPr>
          <p:cNvPr id="8197" name="Line 9"/>
          <p:cNvSpPr>
            <a:spLocks noChangeShapeType="1"/>
          </p:cNvSpPr>
          <p:nvPr/>
        </p:nvSpPr>
        <p:spPr bwMode="auto">
          <a:xfrm>
            <a:off x="-26988" y="1096963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1288" y="1257300"/>
            <a:ext cx="4716462" cy="5446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2400" b="1" dirty="0">
                <a:solidFill>
                  <a:schemeClr val="accent4"/>
                </a:solidFill>
                <a:latin typeface="Arial" charset="0"/>
                <a:cs typeface="+mn-cs"/>
              </a:rPr>
              <a:t>Regulations</a:t>
            </a:r>
            <a:endParaRPr lang="en-GB" sz="22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1200"/>
              </a:spcAft>
              <a:defRPr/>
            </a:pPr>
            <a:r>
              <a:rPr lang="en-US" sz="2200" dirty="0">
                <a:solidFill>
                  <a:schemeClr val="accent4"/>
                </a:solidFill>
                <a:latin typeface="Arial" charset="0"/>
                <a:cs typeface="+mn-cs"/>
              </a:rPr>
              <a:t>The building services industry is one of the most regulated trades. </a:t>
            </a:r>
          </a:p>
          <a:p>
            <a:pPr>
              <a:spcAft>
                <a:spcPts val="1200"/>
              </a:spcAft>
              <a:defRPr/>
            </a:pPr>
            <a:r>
              <a:rPr lang="en-US" sz="2200" dirty="0">
                <a:solidFill>
                  <a:schemeClr val="accent4"/>
                </a:solidFill>
                <a:latin typeface="Arial" charset="0"/>
                <a:cs typeface="+mn-cs"/>
              </a:rPr>
              <a:t>Failure to comply with Regulations can result in prosecution with fines or prison sentences.</a:t>
            </a:r>
          </a:p>
          <a:p>
            <a:pPr>
              <a:spcAft>
                <a:spcPts val="1200"/>
              </a:spcAft>
              <a:defRPr/>
            </a:pPr>
            <a:r>
              <a:rPr lang="en-US" sz="2200" dirty="0">
                <a:solidFill>
                  <a:schemeClr val="accent4"/>
                </a:solidFill>
                <a:latin typeface="Arial" charset="0"/>
                <a:cs typeface="+mn-cs"/>
              </a:rPr>
              <a:t>These regulations are mandatory and include the following:</a:t>
            </a:r>
            <a:endParaRPr lang="en-GB" sz="22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accent4"/>
                </a:solidFill>
                <a:latin typeface="Arial" charset="0"/>
                <a:cs typeface="+mn-cs"/>
              </a:rPr>
              <a:t>Building Regulations</a:t>
            </a:r>
            <a:endParaRPr lang="en-GB" sz="22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accent4"/>
                </a:solidFill>
                <a:latin typeface="Arial" charset="0"/>
                <a:cs typeface="+mn-cs"/>
              </a:rPr>
              <a:t>Electricity at Work Regulations</a:t>
            </a:r>
            <a:endParaRPr lang="en-GB" sz="22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accent4"/>
                </a:solidFill>
                <a:latin typeface="Arial" charset="0"/>
                <a:cs typeface="+mn-cs"/>
              </a:rPr>
              <a:t>Water Supply (water fittings) Regulations</a:t>
            </a:r>
            <a:endParaRPr lang="en-GB" sz="22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>
                <a:solidFill>
                  <a:schemeClr val="accent4"/>
                </a:solidFill>
                <a:latin typeface="Arial" charset="0"/>
                <a:cs typeface="+mn-cs"/>
              </a:rPr>
              <a:t>Gas (installation and use) Regulations.</a:t>
            </a:r>
            <a:endParaRPr lang="en-GB" sz="2200" dirty="0">
              <a:solidFill>
                <a:schemeClr val="accent4"/>
              </a:solidFill>
              <a:latin typeface="Arial" charset="0"/>
              <a:cs typeface="+mn-cs"/>
            </a:endParaRPr>
          </a:p>
        </p:txBody>
      </p:sp>
      <p:pic>
        <p:nvPicPr>
          <p:cNvPr id="6" name="Picture 5" descr="07 building reg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3" y="2617788"/>
            <a:ext cx="4076700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26988" y="115888"/>
            <a:ext cx="91440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Information sources</a:t>
            </a:r>
          </a:p>
        </p:txBody>
      </p:sp>
      <p:sp>
        <p:nvSpPr>
          <p:cNvPr id="9221" name="Line 9"/>
          <p:cNvSpPr>
            <a:spLocks noChangeShapeType="1"/>
          </p:cNvSpPr>
          <p:nvPr/>
        </p:nvSpPr>
        <p:spPr bwMode="auto">
          <a:xfrm>
            <a:off x="-26988" y="1096963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38" y="1262063"/>
            <a:ext cx="6786562" cy="550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2400" b="1" dirty="0">
                <a:solidFill>
                  <a:schemeClr val="accent4"/>
                </a:solidFill>
                <a:latin typeface="Arial" charset="0"/>
                <a:cs typeface="+mn-cs"/>
              </a:rPr>
              <a:t>British Standards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These offer guidance on interpreting and following the various Regulations.</a:t>
            </a:r>
          </a:p>
          <a:p>
            <a:pPr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They are not enforceable but set out the minimum standard to comply with the Regulations, so by </a:t>
            </a:r>
            <a:r>
              <a:rPr lang="en-US" sz="2400" dirty="0" smtClean="0">
                <a:solidFill>
                  <a:schemeClr val="accent4"/>
                </a:solidFill>
                <a:latin typeface="Arial" charset="0"/>
                <a:cs typeface="+mn-cs"/>
              </a:rPr>
              <a:t>complying</a:t>
            </a:r>
            <a:r>
              <a:rPr lang="en-US" sz="2400" smtClean="0">
                <a:solidFill>
                  <a:schemeClr val="accent4"/>
                </a:solidFill>
                <a:latin typeface="Arial" charset="0"/>
                <a:cs typeface="+mn-cs"/>
              </a:rPr>
              <a:t>, you </a:t>
            </a: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will be seen to satisfy the Regulations.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British Standards are </a:t>
            </a:r>
            <a:r>
              <a:rPr lang="en-US" sz="2400" b="1" dirty="0">
                <a:solidFill>
                  <a:schemeClr val="accent4"/>
                </a:solidFill>
                <a:latin typeface="Arial" charset="0"/>
                <a:cs typeface="+mn-cs"/>
              </a:rPr>
              <a:t>not</a:t>
            </a: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 a primary source of information when installing appliances and can be overridden by manufacturers’ instructions.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BSI stands for British Standards Institute and the BSI kite mark shown on the right indicates compliance.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</p:txBody>
      </p:sp>
      <p:pic>
        <p:nvPicPr>
          <p:cNvPr id="5" name="Picture 4" descr="01 BSI Kite Ma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420938"/>
            <a:ext cx="213360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-26988" y="115888"/>
            <a:ext cx="91440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Information sources</a:t>
            </a:r>
          </a:p>
        </p:txBody>
      </p:sp>
      <p:sp>
        <p:nvSpPr>
          <p:cNvPr id="10245" name="Line 9"/>
          <p:cNvSpPr>
            <a:spLocks noChangeShapeType="1"/>
          </p:cNvSpPr>
          <p:nvPr/>
        </p:nvSpPr>
        <p:spPr bwMode="auto">
          <a:xfrm>
            <a:off x="-26988" y="1096963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950" y="1412875"/>
            <a:ext cx="4543425" cy="5354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600" b="1" dirty="0">
                <a:solidFill>
                  <a:schemeClr val="accent4"/>
                </a:solidFill>
                <a:latin typeface="Arial" charset="0"/>
                <a:cs typeface="+mn-cs"/>
              </a:rPr>
              <a:t>Codes of practice</a:t>
            </a:r>
            <a:endParaRPr lang="en-GB" sz="26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1200"/>
              </a:spcAft>
              <a:defRPr/>
            </a:pPr>
            <a:r>
              <a:rPr lang="en-US" sz="2600" dirty="0">
                <a:solidFill>
                  <a:schemeClr val="accent4"/>
                </a:solidFill>
                <a:latin typeface="Arial" charset="0"/>
                <a:cs typeface="+mn-cs"/>
              </a:rPr>
              <a:t>Approved codes of practice are produced by BSI, as a guide to following the standards.</a:t>
            </a:r>
            <a:endParaRPr lang="en-GB" sz="26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1200"/>
              </a:spcAft>
              <a:defRPr/>
            </a:pPr>
            <a:r>
              <a:rPr lang="en-US" sz="2600" dirty="0">
                <a:solidFill>
                  <a:schemeClr val="accent4"/>
                </a:solidFill>
                <a:latin typeface="Arial" charset="0"/>
                <a:cs typeface="+mn-cs"/>
              </a:rPr>
              <a:t>They specify what is considered to be good practice in the trade area but are not actually </a:t>
            </a:r>
            <a:r>
              <a:rPr lang="en-US" sz="2600" dirty="0" smtClean="0">
                <a:solidFill>
                  <a:schemeClr val="accent4"/>
                </a:solidFill>
                <a:latin typeface="Arial" charset="0"/>
                <a:cs typeface="+mn-cs"/>
              </a:rPr>
              <a:t>legal documents.</a:t>
            </a:r>
            <a:endParaRPr lang="en-GB" sz="26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1200"/>
              </a:spcAft>
              <a:defRPr/>
            </a:pPr>
            <a:r>
              <a:rPr lang="en-US" sz="2600" dirty="0">
                <a:solidFill>
                  <a:schemeClr val="accent4"/>
                </a:solidFill>
                <a:latin typeface="Arial" charset="0"/>
                <a:cs typeface="+mn-cs"/>
              </a:rPr>
              <a:t>They cover both BS and BSEN standards.</a:t>
            </a:r>
            <a:endParaRPr lang="en-GB" sz="2600" dirty="0">
              <a:solidFill>
                <a:schemeClr val="accent4"/>
              </a:solidFill>
              <a:latin typeface="Arial" charset="0"/>
              <a:cs typeface="+mn-cs"/>
            </a:endParaRPr>
          </a:p>
        </p:txBody>
      </p:sp>
      <p:pic>
        <p:nvPicPr>
          <p:cNvPr id="6" name="Picture 5" descr="02 bsi-lone-worker-dev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2276475"/>
            <a:ext cx="398145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-26988" y="115888"/>
            <a:ext cx="91440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Information sources</a:t>
            </a:r>
          </a:p>
        </p:txBody>
      </p:sp>
      <p:sp>
        <p:nvSpPr>
          <p:cNvPr id="11269" name="Line 9"/>
          <p:cNvSpPr>
            <a:spLocks noChangeShapeType="1"/>
          </p:cNvSpPr>
          <p:nvPr/>
        </p:nvSpPr>
        <p:spPr bwMode="auto">
          <a:xfrm>
            <a:off x="-26988" y="1096963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5888" y="1235075"/>
            <a:ext cx="5286375" cy="4694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US" sz="2400" b="1" dirty="0">
                <a:solidFill>
                  <a:schemeClr val="accent4"/>
                </a:solidFill>
                <a:latin typeface="Arial" charset="0"/>
                <a:cs typeface="+mn-cs"/>
              </a:rPr>
              <a:t>Manufacturer guidance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The manufacturers’ installation, servicing and maintenance, and user instructions are some of the most important documents you will access.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600"/>
              </a:spcAft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These instructions must be followed or: 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warranty could be void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installation could be dangerous.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you could inadvertently be breaking a regulation.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</p:txBody>
      </p:sp>
      <p:pic>
        <p:nvPicPr>
          <p:cNvPr id="5" name="Picture 4" descr="08 Manufacturers' instructio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63" y="2133600"/>
            <a:ext cx="35941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" y="5929313"/>
            <a:ext cx="9144000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The manufacturers’ instructions </a:t>
            </a:r>
            <a:r>
              <a:rPr lang="en-US" sz="2400" b="1" dirty="0">
                <a:solidFill>
                  <a:schemeClr val="accent4"/>
                </a:solidFill>
                <a:latin typeface="Arial" charset="0"/>
                <a:cs typeface="+mn-cs"/>
              </a:rPr>
              <a:t>must</a:t>
            </a: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 be followed at all times, even if they contradict the Regulations and BS.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-26988" y="115888"/>
            <a:ext cx="91440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Information sources</a:t>
            </a:r>
          </a:p>
        </p:txBody>
      </p:sp>
      <p:sp>
        <p:nvSpPr>
          <p:cNvPr id="12294" name="Line 9"/>
          <p:cNvSpPr>
            <a:spLocks noChangeShapeType="1"/>
          </p:cNvSpPr>
          <p:nvPr/>
        </p:nvSpPr>
        <p:spPr bwMode="auto">
          <a:xfrm>
            <a:off x="-26988" y="1096963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427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Andrew Miller</cp:lastModifiedBy>
  <cp:revision>68</cp:revision>
  <dcterms:created xsi:type="dcterms:W3CDTF">2010-05-25T15:15:29Z</dcterms:created>
  <dcterms:modified xsi:type="dcterms:W3CDTF">2015-05-04T14:27:10Z</dcterms:modified>
</cp:coreProperties>
</file>