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6"/>
  </p:notesMasterIdLst>
  <p:sldIdLst>
    <p:sldId id="269" r:id="rId3"/>
    <p:sldId id="280" r:id="rId4"/>
    <p:sldId id="281" r:id="rId5"/>
    <p:sldId id="297" r:id="rId6"/>
    <p:sldId id="289" r:id="rId7"/>
    <p:sldId id="290" r:id="rId8"/>
    <p:sldId id="291" r:id="rId9"/>
    <p:sldId id="292" r:id="rId10"/>
    <p:sldId id="293" r:id="rId11"/>
    <p:sldId id="294" r:id="rId12"/>
    <p:sldId id="295" r:id="rId13"/>
    <p:sldId id="296" r:id="rId14"/>
    <p:sldId id="277" r:id="rId15"/>
  </p:sldIdLst>
  <p:sldSz cx="9144000" cy="6858000" type="screen4x3"/>
  <p:notesSz cx="6858000" cy="9144000"/>
  <p:defaultTextStyle>
    <a:defPPr>
      <a:defRPr lang="en-GB"/>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95" autoAdjust="0"/>
  </p:normalViewPr>
  <p:slideViewPr>
    <p:cSldViewPr>
      <p:cViewPr varScale="1">
        <p:scale>
          <a:sx n="45" d="100"/>
          <a:sy n="45" d="100"/>
        </p:scale>
        <p:origin x="149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GB"/>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D56D9C0-CCBF-487D-939B-E52189A009B4}" type="slidenum">
              <a:rPr lang="en-GB" altLang="en-US"/>
              <a:pPr>
                <a:defRPr/>
              </a:pPr>
              <a:t>‹#›</a:t>
            </a:fld>
            <a:endParaRPr lang="en-GB" altLang="en-US"/>
          </a:p>
        </p:txBody>
      </p:sp>
    </p:spTree>
    <p:extLst>
      <p:ext uri="{BB962C8B-B14F-4D97-AF65-F5344CB8AC3E}">
        <p14:creationId xmlns:p14="http://schemas.microsoft.com/office/powerpoint/2010/main" val="721745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F47AAFA-21E2-4480-AE70-84A5B53AD74B}" type="slidenum">
              <a:rPr lang="en-GB" altLang="en-US"/>
              <a:pPr>
                <a:defRPr/>
              </a:pPr>
              <a:t>‹#›</a:t>
            </a:fld>
            <a:endParaRPr lang="en-GB" altLang="en-US"/>
          </a:p>
        </p:txBody>
      </p:sp>
    </p:spTree>
    <p:extLst>
      <p:ext uri="{BB962C8B-B14F-4D97-AF65-F5344CB8AC3E}">
        <p14:creationId xmlns:p14="http://schemas.microsoft.com/office/powerpoint/2010/main" val="2679378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623DECC-8937-464E-88C9-1C1664A7AA43}" type="slidenum">
              <a:rPr lang="en-GB" altLang="en-US"/>
              <a:pPr>
                <a:defRPr/>
              </a:pPr>
              <a:t>‹#›</a:t>
            </a:fld>
            <a:endParaRPr lang="en-GB" altLang="en-US"/>
          </a:p>
        </p:txBody>
      </p:sp>
    </p:spTree>
    <p:extLst>
      <p:ext uri="{BB962C8B-B14F-4D97-AF65-F5344CB8AC3E}">
        <p14:creationId xmlns:p14="http://schemas.microsoft.com/office/powerpoint/2010/main" val="3022433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BB37B57-1444-4346-ADDF-88876E652752}" type="slidenum">
              <a:rPr lang="en-GB" altLang="en-US"/>
              <a:pPr>
                <a:defRPr/>
              </a:pPr>
              <a:t>‹#›</a:t>
            </a:fld>
            <a:endParaRPr lang="en-GB" altLang="en-US"/>
          </a:p>
        </p:txBody>
      </p:sp>
    </p:spTree>
    <p:extLst>
      <p:ext uri="{BB962C8B-B14F-4D97-AF65-F5344CB8AC3E}">
        <p14:creationId xmlns:p14="http://schemas.microsoft.com/office/powerpoint/2010/main" val="4200225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smtClean="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smtClean="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smtClean="0"/>
            </a:lvl1pPr>
          </a:lstStyle>
          <a:p>
            <a:pPr>
              <a:defRPr/>
            </a:pPr>
            <a:fld id="{C316B5DD-5BF3-4252-9F9B-315D2BDFFBBD}" type="slidenum">
              <a:rPr lang="en-GB" altLang="en-US"/>
              <a:pPr>
                <a:defRPr/>
              </a:pPr>
              <a:t>‹#›</a:t>
            </a:fld>
            <a:endParaRPr lang="en-GB" altLang="en-US"/>
          </a:p>
        </p:txBody>
      </p:sp>
    </p:spTree>
    <p:extLst>
      <p:ext uri="{BB962C8B-B14F-4D97-AF65-F5344CB8AC3E}">
        <p14:creationId xmlns:p14="http://schemas.microsoft.com/office/powerpoint/2010/main" val="4104268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9F8953F-F813-41CE-87C7-5B56FF34BCFD}" type="slidenum">
              <a:rPr lang="en-GB" altLang="en-US"/>
              <a:pPr>
                <a:defRPr/>
              </a:pPr>
              <a:t>‹#›</a:t>
            </a:fld>
            <a:endParaRPr lang="en-GB" altLang="en-US"/>
          </a:p>
        </p:txBody>
      </p:sp>
    </p:spTree>
    <p:extLst>
      <p:ext uri="{BB962C8B-B14F-4D97-AF65-F5344CB8AC3E}">
        <p14:creationId xmlns:p14="http://schemas.microsoft.com/office/powerpoint/2010/main" val="2581467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F1023A6-7516-41AB-8EA6-DC9BE528F440}" type="slidenum">
              <a:rPr lang="en-GB" altLang="en-US"/>
              <a:pPr>
                <a:defRPr/>
              </a:pPr>
              <a:t>‹#›</a:t>
            </a:fld>
            <a:endParaRPr lang="en-GB" altLang="en-US"/>
          </a:p>
        </p:txBody>
      </p:sp>
    </p:spTree>
    <p:extLst>
      <p:ext uri="{BB962C8B-B14F-4D97-AF65-F5344CB8AC3E}">
        <p14:creationId xmlns:p14="http://schemas.microsoft.com/office/powerpoint/2010/main" val="3370758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4E8AC23-926C-4E0B-B03E-7C99334ABC94}" type="slidenum">
              <a:rPr lang="en-GB" altLang="en-US"/>
              <a:pPr>
                <a:defRPr/>
              </a:pPr>
              <a:t>‹#›</a:t>
            </a:fld>
            <a:endParaRPr lang="en-GB" altLang="en-US"/>
          </a:p>
        </p:txBody>
      </p:sp>
    </p:spTree>
    <p:extLst>
      <p:ext uri="{BB962C8B-B14F-4D97-AF65-F5344CB8AC3E}">
        <p14:creationId xmlns:p14="http://schemas.microsoft.com/office/powerpoint/2010/main" val="596363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7E053634-CDE8-43C1-B76B-CF0B40727EAC}" type="slidenum">
              <a:rPr lang="en-GB" altLang="en-US"/>
              <a:pPr>
                <a:defRPr/>
              </a:pPr>
              <a:t>‹#›</a:t>
            </a:fld>
            <a:endParaRPr lang="en-GB" altLang="en-US"/>
          </a:p>
        </p:txBody>
      </p:sp>
    </p:spTree>
    <p:extLst>
      <p:ext uri="{BB962C8B-B14F-4D97-AF65-F5344CB8AC3E}">
        <p14:creationId xmlns:p14="http://schemas.microsoft.com/office/powerpoint/2010/main" val="3572401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C05CA878-4D08-40A4-9FB9-CECE79440F22}" type="slidenum">
              <a:rPr lang="en-GB" altLang="en-US"/>
              <a:pPr>
                <a:defRPr/>
              </a:pPr>
              <a:t>‹#›</a:t>
            </a:fld>
            <a:endParaRPr lang="en-GB" altLang="en-US"/>
          </a:p>
        </p:txBody>
      </p:sp>
    </p:spTree>
    <p:extLst>
      <p:ext uri="{BB962C8B-B14F-4D97-AF65-F5344CB8AC3E}">
        <p14:creationId xmlns:p14="http://schemas.microsoft.com/office/powerpoint/2010/main" val="731363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5C4BEAC6-F015-49CE-9E3B-34FD9DE15B83}" type="slidenum">
              <a:rPr lang="en-GB" altLang="en-US"/>
              <a:pPr>
                <a:defRPr/>
              </a:pPr>
              <a:t>‹#›</a:t>
            </a:fld>
            <a:endParaRPr lang="en-GB" altLang="en-US"/>
          </a:p>
        </p:txBody>
      </p:sp>
    </p:spTree>
    <p:extLst>
      <p:ext uri="{BB962C8B-B14F-4D97-AF65-F5344CB8AC3E}">
        <p14:creationId xmlns:p14="http://schemas.microsoft.com/office/powerpoint/2010/main" val="35484143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59741F0D-678E-4E62-A50A-13D4547AD511}" type="slidenum">
              <a:rPr lang="en-GB" altLang="en-US"/>
              <a:pPr>
                <a:defRPr/>
              </a:pPr>
              <a:t>‹#›</a:t>
            </a:fld>
            <a:endParaRPr lang="en-GB" altLang="en-US"/>
          </a:p>
        </p:txBody>
      </p:sp>
    </p:spTree>
    <p:extLst>
      <p:ext uri="{BB962C8B-B14F-4D97-AF65-F5344CB8AC3E}">
        <p14:creationId xmlns:p14="http://schemas.microsoft.com/office/powerpoint/2010/main" val="323102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301DA43-24DA-42BA-BEF4-FA7163658FE9}" type="slidenum">
              <a:rPr lang="en-GB" altLang="en-US"/>
              <a:pPr>
                <a:defRPr/>
              </a:pPr>
              <a:t>‹#›</a:t>
            </a:fld>
            <a:endParaRPr lang="en-GB" altLang="en-US"/>
          </a:p>
        </p:txBody>
      </p:sp>
    </p:spTree>
    <p:extLst>
      <p:ext uri="{BB962C8B-B14F-4D97-AF65-F5344CB8AC3E}">
        <p14:creationId xmlns:p14="http://schemas.microsoft.com/office/powerpoint/2010/main" val="811225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93CB1198-F195-4B98-9E2E-6BABF5E00348}" type="slidenum">
              <a:rPr lang="en-GB" altLang="en-US"/>
              <a:pPr>
                <a:defRPr/>
              </a:pPr>
              <a:t>‹#›</a:t>
            </a:fld>
            <a:endParaRPr lang="en-GB" altLang="en-US"/>
          </a:p>
        </p:txBody>
      </p:sp>
    </p:spTree>
    <p:extLst>
      <p:ext uri="{BB962C8B-B14F-4D97-AF65-F5344CB8AC3E}">
        <p14:creationId xmlns:p14="http://schemas.microsoft.com/office/powerpoint/2010/main" val="1823352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B6DC390-82DC-45F3-82E1-550129D0DC71}" type="slidenum">
              <a:rPr lang="en-GB" altLang="en-US"/>
              <a:pPr>
                <a:defRPr/>
              </a:pPr>
              <a:t>‹#›</a:t>
            </a:fld>
            <a:endParaRPr lang="en-GB" altLang="en-US"/>
          </a:p>
        </p:txBody>
      </p:sp>
    </p:spTree>
    <p:extLst>
      <p:ext uri="{BB962C8B-B14F-4D97-AF65-F5344CB8AC3E}">
        <p14:creationId xmlns:p14="http://schemas.microsoft.com/office/powerpoint/2010/main" val="3896940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9BB379A-C51B-495B-A68B-F4F03DE62C6B}" type="slidenum">
              <a:rPr lang="en-GB" altLang="en-US"/>
              <a:pPr>
                <a:defRPr/>
              </a:pPr>
              <a:t>‹#›</a:t>
            </a:fld>
            <a:endParaRPr lang="en-GB" altLang="en-US"/>
          </a:p>
        </p:txBody>
      </p:sp>
    </p:spTree>
    <p:extLst>
      <p:ext uri="{BB962C8B-B14F-4D97-AF65-F5344CB8AC3E}">
        <p14:creationId xmlns:p14="http://schemas.microsoft.com/office/powerpoint/2010/main" val="25607217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E71D324-6D76-438F-82A1-192A6145487E}" type="slidenum">
              <a:rPr lang="en-GB" altLang="en-US"/>
              <a:pPr>
                <a:defRPr/>
              </a:pPr>
              <a:t>‹#›</a:t>
            </a:fld>
            <a:endParaRPr lang="en-GB" altLang="en-US"/>
          </a:p>
        </p:txBody>
      </p:sp>
    </p:spTree>
    <p:extLst>
      <p:ext uri="{BB962C8B-B14F-4D97-AF65-F5344CB8AC3E}">
        <p14:creationId xmlns:p14="http://schemas.microsoft.com/office/powerpoint/2010/main" val="86861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D424C61-47AC-49F6-9022-88BA1044BC3F}" type="slidenum">
              <a:rPr lang="en-GB" altLang="en-US"/>
              <a:pPr>
                <a:defRPr/>
              </a:pPr>
              <a:t>‹#›</a:t>
            </a:fld>
            <a:endParaRPr lang="en-GB" altLang="en-US"/>
          </a:p>
        </p:txBody>
      </p:sp>
    </p:spTree>
    <p:extLst>
      <p:ext uri="{BB962C8B-B14F-4D97-AF65-F5344CB8AC3E}">
        <p14:creationId xmlns:p14="http://schemas.microsoft.com/office/powerpoint/2010/main" val="6056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811340B4-0A30-4914-8691-C16357FCC68C}" type="slidenum">
              <a:rPr lang="en-GB" altLang="en-US"/>
              <a:pPr>
                <a:defRPr/>
              </a:pPr>
              <a:t>‹#›</a:t>
            </a:fld>
            <a:endParaRPr lang="en-GB" altLang="en-US"/>
          </a:p>
        </p:txBody>
      </p:sp>
    </p:spTree>
    <p:extLst>
      <p:ext uri="{BB962C8B-B14F-4D97-AF65-F5344CB8AC3E}">
        <p14:creationId xmlns:p14="http://schemas.microsoft.com/office/powerpoint/2010/main" val="412944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3213D8E0-EC43-484B-895D-2EFBDCA5AF58}" type="slidenum">
              <a:rPr lang="en-GB" altLang="en-US"/>
              <a:pPr>
                <a:defRPr/>
              </a:pPr>
              <a:t>‹#›</a:t>
            </a:fld>
            <a:endParaRPr lang="en-GB" altLang="en-US"/>
          </a:p>
        </p:txBody>
      </p:sp>
    </p:spTree>
    <p:extLst>
      <p:ext uri="{BB962C8B-B14F-4D97-AF65-F5344CB8AC3E}">
        <p14:creationId xmlns:p14="http://schemas.microsoft.com/office/powerpoint/2010/main" val="252518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63C5DC50-4054-4FD4-B588-BD425B314B08}" type="slidenum">
              <a:rPr lang="en-GB" altLang="en-US"/>
              <a:pPr>
                <a:defRPr/>
              </a:pPr>
              <a:t>‹#›</a:t>
            </a:fld>
            <a:endParaRPr lang="en-GB" altLang="en-US"/>
          </a:p>
        </p:txBody>
      </p:sp>
    </p:spTree>
    <p:extLst>
      <p:ext uri="{BB962C8B-B14F-4D97-AF65-F5344CB8AC3E}">
        <p14:creationId xmlns:p14="http://schemas.microsoft.com/office/powerpoint/2010/main" val="284124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C10118C3-CDF1-4644-94C2-69ED21924F89}" type="slidenum">
              <a:rPr lang="en-GB" altLang="en-US"/>
              <a:pPr>
                <a:defRPr/>
              </a:pPr>
              <a:t>‹#›</a:t>
            </a:fld>
            <a:endParaRPr lang="en-GB" altLang="en-US"/>
          </a:p>
        </p:txBody>
      </p:sp>
    </p:spTree>
    <p:extLst>
      <p:ext uri="{BB962C8B-B14F-4D97-AF65-F5344CB8AC3E}">
        <p14:creationId xmlns:p14="http://schemas.microsoft.com/office/powerpoint/2010/main" val="261456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5B93238E-292D-400D-98A4-80D58A38EB94}" type="slidenum">
              <a:rPr lang="en-GB" altLang="en-US"/>
              <a:pPr>
                <a:defRPr/>
              </a:pPr>
              <a:t>‹#›</a:t>
            </a:fld>
            <a:endParaRPr lang="en-GB" altLang="en-US"/>
          </a:p>
        </p:txBody>
      </p:sp>
    </p:spTree>
    <p:extLst>
      <p:ext uri="{BB962C8B-B14F-4D97-AF65-F5344CB8AC3E}">
        <p14:creationId xmlns:p14="http://schemas.microsoft.com/office/powerpoint/2010/main" val="2078674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7F50F64-3401-4ED9-AF4B-EA4B9647FA68}" type="slidenum">
              <a:rPr lang="en-GB" altLang="en-US"/>
              <a:pPr>
                <a:defRPr/>
              </a:pPr>
              <a:t>‹#›</a:t>
            </a:fld>
            <a:endParaRPr lang="en-GB" altLang="en-US"/>
          </a:p>
        </p:txBody>
      </p:sp>
    </p:spTree>
    <p:extLst>
      <p:ext uri="{BB962C8B-B14F-4D97-AF65-F5344CB8AC3E}">
        <p14:creationId xmlns:p14="http://schemas.microsoft.com/office/powerpoint/2010/main" val="251313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7F80DFAF-9BF2-4FB7-9E55-898FDE40F5FE}" type="slidenum">
              <a:rPr lang="en-GB" altLang="en-US"/>
              <a:pPr>
                <a:defRPr/>
              </a:pPr>
              <a:t>‹#›</a:t>
            </a:fld>
            <a:endParaRPr lang="en-GB" altLang="en-US"/>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06C0966-D997-4357-BE76-B9534CB14479}" type="slidenum">
              <a:rPr lang="en-GB" altLang="en-US"/>
              <a:pPr>
                <a:defRPr/>
              </a:pPr>
              <a:t>‹#›</a:t>
            </a:fld>
            <a:endParaRPr lang="en-GB" altLang="en-US"/>
          </a:p>
        </p:txBody>
      </p:sp>
      <p:pic>
        <p:nvPicPr>
          <p:cNvPr id="2055" name="Picture 7" descr="SmartScreen_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6"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800"/>
              <a:t> </a:t>
            </a:r>
          </a:p>
        </p:txBody>
      </p:sp>
      <p:sp>
        <p:nvSpPr>
          <p:cNvPr id="5123"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r>
              <a:rPr lang="en-GB" altLang="en-US" sz="4400" smtClean="0">
                <a:solidFill>
                  <a:schemeClr val="bg1"/>
                </a:solidFill>
              </a:rPr>
              <a:t>Information in the workplace</a:t>
            </a:r>
          </a:p>
        </p:txBody>
      </p:sp>
      <p:sp>
        <p:nvSpPr>
          <p:cNvPr id="5124"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2400" b="1">
                <a:solidFill>
                  <a:srgbClr val="CC0000"/>
                </a:solidFill>
              </a:rPr>
              <a:t>Unit 210: Understand how to communicate with</a:t>
            </a:r>
            <a:br>
              <a:rPr lang="en-GB" altLang="en-US" sz="2400" b="1">
                <a:solidFill>
                  <a:srgbClr val="CC0000"/>
                </a:solidFill>
              </a:rPr>
            </a:br>
            <a:r>
              <a:rPr lang="en-GB" altLang="en-US" sz="2400" b="1">
                <a:solidFill>
                  <a:srgbClr val="CC0000"/>
                </a:solidFill>
              </a:rPr>
              <a:t>others within building services engineering</a:t>
            </a:r>
            <a:endParaRPr lang="en-US" altLang="en-US" sz="2400" b="1">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111250"/>
            <a:ext cx="9144000" cy="5632450"/>
          </a:xfrm>
          <a:prstGeom prst="rect">
            <a:avLst/>
          </a:prstGeom>
          <a:noFill/>
        </p:spPr>
        <p:txBody>
          <a:bodyPr>
            <a:spAutoFit/>
          </a:bodyPr>
          <a:lstStyle/>
          <a:p>
            <a:pPr algn="ctr" eaLnBrk="1" hangingPunct="1">
              <a:spcAft>
                <a:spcPts val="1200"/>
              </a:spcAft>
              <a:defRPr/>
            </a:pPr>
            <a:r>
              <a:rPr lang="en-GB" sz="2600" b="1" dirty="0">
                <a:solidFill>
                  <a:schemeClr val="accent4"/>
                </a:solidFill>
                <a:latin typeface="Arial" charset="0"/>
                <a:cs typeface="+mn-cs"/>
              </a:rPr>
              <a:t>Policy documentation</a:t>
            </a:r>
            <a:endParaRPr lang="en-GB" sz="2600" dirty="0">
              <a:solidFill>
                <a:schemeClr val="accent4"/>
              </a:solidFill>
              <a:latin typeface="Arial" charset="0"/>
              <a:cs typeface="+mn-cs"/>
            </a:endParaRPr>
          </a:p>
          <a:p>
            <a:pPr eaLnBrk="1" hangingPunct="1">
              <a:spcAft>
                <a:spcPts val="1200"/>
              </a:spcAft>
              <a:defRPr/>
            </a:pPr>
            <a:r>
              <a:rPr lang="en-GB" sz="2600" b="1" dirty="0">
                <a:solidFill>
                  <a:schemeClr val="accent4"/>
                </a:solidFill>
                <a:latin typeface="Arial" charset="0"/>
                <a:cs typeface="+mn-cs"/>
              </a:rPr>
              <a:t>Customer service policy</a:t>
            </a:r>
            <a:endParaRPr lang="en-GB" sz="2600" dirty="0">
              <a:solidFill>
                <a:schemeClr val="accent4"/>
              </a:solidFill>
              <a:latin typeface="Arial" charset="0"/>
              <a:cs typeface="+mn-cs"/>
            </a:endParaRP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These days most organisations have a customer service policy. This is because customer care is becoming more important, as companies strive for better customer engagement.</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It is important that the customer understands what he or she can expect in terms of service, and a customer service policy can communicate this very well.</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A basic policy may simply state the company’s details, the customer service phone number (which may include a </a:t>
            </a:r>
            <a:r>
              <a:rPr lang="en-GB" sz="2400" dirty="0" err="1">
                <a:solidFill>
                  <a:schemeClr val="accent4"/>
                </a:solidFill>
                <a:latin typeface="Arial" charset="0"/>
                <a:cs typeface="+mn-cs"/>
              </a:rPr>
              <a:t>freephone</a:t>
            </a:r>
            <a:r>
              <a:rPr lang="en-GB" sz="2400" dirty="0">
                <a:solidFill>
                  <a:schemeClr val="accent4"/>
                </a:solidFill>
                <a:latin typeface="Arial" charset="0"/>
                <a:cs typeface="+mn-cs"/>
              </a:rPr>
              <a:t> or 0845 telephone number), fax and email contact points, opening hours, and delivery times.</a:t>
            </a:r>
          </a:p>
        </p:txBody>
      </p:sp>
      <p:sp>
        <p:nvSpPr>
          <p:cNvPr id="6" name="Rectangle 2"/>
          <p:cNvSpPr txBox="1">
            <a:spLocks noChangeArrowheads="1"/>
          </p:cNvSpPr>
          <p:nvPr/>
        </p:nvSpPr>
        <p:spPr bwMode="auto">
          <a:xfrm>
            <a:off x="1835150" y="0"/>
            <a:ext cx="73088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Information in the workplace</a:t>
            </a:r>
          </a:p>
        </p:txBody>
      </p:sp>
      <p:sp>
        <p:nvSpPr>
          <p:cNvPr id="14340"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p:cTn id="31"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p:cTn id="43"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962151"/>
            <a:ext cx="9144000" cy="3724275"/>
          </a:xfrm>
          <a:prstGeom prst="rect">
            <a:avLst/>
          </a:prstGeom>
          <a:noFill/>
        </p:spPr>
        <p:txBody>
          <a:bodyPr>
            <a:spAutoFit/>
          </a:bodyPr>
          <a:lstStyle/>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The policy may spell out the roles of the contact centre staff and the level of courtesy that can be expected from them.</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It goes without saying that good customer service training should be in place in order to fulfil the customers’ needs and expectations.</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If an outsourcing company is used, it is very important that the employees doing customer-facing jobs have access to company policies and that service performance levels are measured from time to time.</a:t>
            </a:r>
          </a:p>
        </p:txBody>
      </p:sp>
      <p:sp>
        <p:nvSpPr>
          <p:cNvPr id="5" name="Rectangle 2"/>
          <p:cNvSpPr txBox="1">
            <a:spLocks noChangeArrowheads="1"/>
          </p:cNvSpPr>
          <p:nvPr/>
        </p:nvSpPr>
        <p:spPr bwMode="auto">
          <a:xfrm>
            <a:off x="1835150" y="0"/>
            <a:ext cx="73088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Information in the workplace</a:t>
            </a:r>
          </a:p>
        </p:txBody>
      </p:sp>
      <p:sp>
        <p:nvSpPr>
          <p:cNvPr id="15364"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 name="TextBox 1"/>
          <p:cNvSpPr txBox="1"/>
          <p:nvPr/>
        </p:nvSpPr>
        <p:spPr>
          <a:xfrm>
            <a:off x="0" y="1141094"/>
            <a:ext cx="9144000" cy="492443"/>
          </a:xfrm>
          <a:prstGeom prst="rect">
            <a:avLst/>
          </a:prstGeom>
          <a:noFill/>
        </p:spPr>
        <p:txBody>
          <a:bodyPr wrap="square" rtlCol="0">
            <a:spAutoFit/>
          </a:bodyPr>
          <a:lstStyle>
            <a:defPPr>
              <a:defRPr lang="en-GB"/>
            </a:defPPr>
            <a:lvl1pPr>
              <a:defRPr b="1">
                <a:solidFill>
                  <a:schemeClr val="accent4"/>
                </a:solidFill>
                <a:latin typeface="Arial" charset="0"/>
              </a:defRPr>
            </a:lvl1pPr>
          </a:lstStyle>
          <a:p>
            <a:r>
              <a:rPr lang="en-GB" sz="2600" dirty="0"/>
              <a:t>Customer service </a:t>
            </a:r>
            <a:r>
              <a:rPr lang="en-GB" sz="2600" dirty="0"/>
              <a:t>policy</a:t>
            </a:r>
            <a:r>
              <a:rPr lang="en-GB" sz="2600" dirty="0"/>
              <a:t> </a:t>
            </a:r>
            <a:r>
              <a:rPr lang="en-GB" sz="2600" dirty="0"/>
              <a:t>(continued)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273" y="1772816"/>
            <a:ext cx="9144000" cy="3724275"/>
          </a:xfrm>
          <a:prstGeom prst="rect">
            <a:avLst/>
          </a:prstGeom>
          <a:noFill/>
        </p:spPr>
        <p:txBody>
          <a:bodyPr>
            <a:spAutoFit/>
          </a:bodyPr>
          <a:lstStyle/>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Technology and customer relationship management (CRM) software in particular play a critical part in the design and delivery of a customer service policy.</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There are numerous CRM applications available and good care should be taken in the selection and implementation of the right solution for your business.</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In summary, a customer service policy is an important way to reach out to customers and is another step on the road to achieving customer loyalty.</a:t>
            </a:r>
          </a:p>
        </p:txBody>
      </p:sp>
      <p:sp>
        <p:nvSpPr>
          <p:cNvPr id="5" name="Rectangle 2"/>
          <p:cNvSpPr txBox="1">
            <a:spLocks noChangeArrowheads="1"/>
          </p:cNvSpPr>
          <p:nvPr/>
        </p:nvSpPr>
        <p:spPr bwMode="auto">
          <a:xfrm>
            <a:off x="1835150" y="0"/>
            <a:ext cx="73088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Information in the workplace</a:t>
            </a:r>
          </a:p>
        </p:txBody>
      </p:sp>
      <p:sp>
        <p:nvSpPr>
          <p:cNvPr id="16388"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 name="TextBox 1"/>
          <p:cNvSpPr txBox="1"/>
          <p:nvPr/>
        </p:nvSpPr>
        <p:spPr>
          <a:xfrm>
            <a:off x="179512" y="1186141"/>
            <a:ext cx="8784976" cy="800219"/>
          </a:xfrm>
          <a:prstGeom prst="rect">
            <a:avLst/>
          </a:prstGeom>
          <a:noFill/>
        </p:spPr>
        <p:txBody>
          <a:bodyPr wrap="square" rtlCol="0">
            <a:spAutoFit/>
          </a:bodyPr>
          <a:lstStyle/>
          <a:p>
            <a:r>
              <a:rPr lang="en-GB" sz="2600" b="1" dirty="0"/>
              <a:t>Customer service policy (continued)</a:t>
            </a:r>
          </a:p>
          <a:p>
            <a:endParaRPr lang="en-GB"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800"/>
              <a:t> </a:t>
            </a:r>
          </a:p>
        </p:txBody>
      </p:sp>
      <p:sp>
        <p:nvSpPr>
          <p:cNvPr id="17411"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r>
              <a:rPr lang="en-GB" altLang="en-US" sz="4400" b="1" smtClean="0">
                <a:solidFill>
                  <a:schemeClr val="bg1"/>
                </a:solidFill>
              </a:rPr>
              <a:t>The End</a:t>
            </a:r>
          </a:p>
          <a:p>
            <a:pPr eaLnBrk="1" hangingPunct="1"/>
            <a:endParaRPr lang="en-GB" altLang="en-US" sz="4400" smtClean="0"/>
          </a:p>
        </p:txBody>
      </p:sp>
      <p:sp>
        <p:nvSpPr>
          <p:cNvPr id="17412"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2400" b="1">
                <a:solidFill>
                  <a:srgbClr val="CC0000"/>
                </a:solidFill>
              </a:rPr>
              <a:t>Unit 210: Understand how to communicate with</a:t>
            </a:r>
            <a:br>
              <a:rPr lang="en-GB" altLang="en-US" sz="2400" b="1">
                <a:solidFill>
                  <a:srgbClr val="CC0000"/>
                </a:solidFill>
              </a:rPr>
            </a:br>
            <a:r>
              <a:rPr lang="en-GB" altLang="en-US" sz="2400" b="1">
                <a:solidFill>
                  <a:srgbClr val="CC0000"/>
                </a:solidFill>
              </a:rPr>
              <a:t>others within building services engineering</a:t>
            </a:r>
            <a:endParaRPr lang="en-US" altLang="en-US" sz="2400" b="1">
              <a:solidFill>
                <a:srgbClr val="CC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988" y="1268413"/>
            <a:ext cx="9144000" cy="5232400"/>
          </a:xfrm>
          <a:prstGeom prst="rect">
            <a:avLst/>
          </a:prstGeom>
          <a:noFill/>
        </p:spPr>
        <p:txBody>
          <a:bodyPr>
            <a:spAutoFit/>
          </a:bodyPr>
          <a:lstStyle/>
          <a:p>
            <a:pPr eaLnBrk="1" hangingPunct="1">
              <a:spcAft>
                <a:spcPts val="1200"/>
              </a:spcAft>
              <a:defRPr/>
            </a:pPr>
            <a:r>
              <a:rPr lang="en-GB" sz="2600" b="1" dirty="0">
                <a:solidFill>
                  <a:schemeClr val="accent4"/>
                </a:solidFill>
                <a:latin typeface="Arial" charset="0"/>
                <a:cs typeface="+mn-cs"/>
              </a:rPr>
              <a:t>Job specification</a:t>
            </a:r>
            <a:endParaRPr lang="en-GB" sz="2600" dirty="0">
              <a:solidFill>
                <a:schemeClr val="accent4"/>
              </a:solidFill>
              <a:latin typeface="Arial" charset="0"/>
              <a:cs typeface="+mn-cs"/>
            </a:endParaRPr>
          </a:p>
          <a:p>
            <a:pPr marL="531813" indent="-531813" eaLnBrk="1" hangingPunct="1">
              <a:spcAft>
                <a:spcPts val="1200"/>
              </a:spcAft>
              <a:buFont typeface="Arial" pitchFamily="34" charset="0"/>
              <a:buChar char="•"/>
              <a:defRPr/>
            </a:pPr>
            <a:r>
              <a:rPr lang="en-GB" sz="2600" dirty="0">
                <a:solidFill>
                  <a:schemeClr val="accent4"/>
                </a:solidFill>
                <a:latin typeface="Arial" charset="0"/>
                <a:cs typeface="+mn-cs"/>
              </a:rPr>
              <a:t>Installation specifications give complete details of what is to be included in the installation, including plans.</a:t>
            </a:r>
          </a:p>
          <a:p>
            <a:pPr marL="531813" indent="-531813" eaLnBrk="1" hangingPunct="1">
              <a:spcAft>
                <a:spcPts val="1200"/>
              </a:spcAft>
              <a:buFont typeface="Arial" pitchFamily="34" charset="0"/>
              <a:buChar char="•"/>
              <a:defRPr/>
            </a:pPr>
            <a:r>
              <a:rPr lang="en-GB" sz="2600" dirty="0">
                <a:solidFill>
                  <a:schemeClr val="accent4"/>
                </a:solidFill>
                <a:latin typeface="Arial" charset="0"/>
                <a:cs typeface="+mn-cs"/>
              </a:rPr>
              <a:t>They will give details of the equipment to be installed, where it is to be installed, sizes, etc.</a:t>
            </a:r>
          </a:p>
          <a:p>
            <a:pPr marL="531813" indent="-531813" eaLnBrk="1" hangingPunct="1">
              <a:spcAft>
                <a:spcPts val="1200"/>
              </a:spcAft>
              <a:buFont typeface="Arial" pitchFamily="34" charset="0"/>
              <a:buChar char="•"/>
              <a:defRPr/>
            </a:pPr>
            <a:r>
              <a:rPr lang="en-GB" sz="2600" dirty="0">
                <a:solidFill>
                  <a:schemeClr val="accent4"/>
                </a:solidFill>
                <a:latin typeface="Arial" charset="0"/>
                <a:cs typeface="+mn-cs"/>
              </a:rPr>
              <a:t>This will allow the contractor to calculate material, labour and plant requirements, thus enabling </a:t>
            </a:r>
            <a:r>
              <a:rPr lang="en-GB" sz="2800" dirty="0">
                <a:latin typeface="Arial" charset="0"/>
                <a:cs typeface="+mn-cs"/>
              </a:rPr>
              <a:t>them to put together </a:t>
            </a:r>
            <a:r>
              <a:rPr lang="en-GB" sz="2600" dirty="0">
                <a:solidFill>
                  <a:schemeClr val="accent4"/>
                </a:solidFill>
                <a:latin typeface="Arial" charset="0"/>
                <a:cs typeface="+mn-cs"/>
              </a:rPr>
              <a:t>an accurate costing to carry out the job.</a:t>
            </a:r>
          </a:p>
          <a:p>
            <a:pPr marL="531813" indent="-531813" eaLnBrk="1" hangingPunct="1">
              <a:spcAft>
                <a:spcPts val="1200"/>
              </a:spcAft>
              <a:buFont typeface="Arial" pitchFamily="34" charset="0"/>
              <a:buChar char="•"/>
              <a:defRPr/>
            </a:pPr>
            <a:r>
              <a:rPr lang="en-GB" sz="2600" dirty="0">
                <a:solidFill>
                  <a:schemeClr val="accent4"/>
                </a:solidFill>
                <a:latin typeface="Arial" charset="0"/>
                <a:cs typeface="+mn-cs"/>
              </a:rPr>
              <a:t>The price for the job</a:t>
            </a:r>
            <a:r>
              <a:rPr lang="en-GB" sz="2800" dirty="0">
                <a:latin typeface="Arial" charset="0"/>
                <a:cs typeface="+mn-cs"/>
              </a:rPr>
              <a:t> – </a:t>
            </a:r>
            <a:r>
              <a:rPr lang="en-GB" sz="2800" dirty="0" err="1">
                <a:latin typeface="Arial" charset="0"/>
                <a:cs typeface="+mn-cs"/>
              </a:rPr>
              <a:t>ie</a:t>
            </a:r>
            <a:r>
              <a:rPr lang="en-GB" sz="2800" dirty="0">
                <a:latin typeface="Arial" charset="0"/>
                <a:cs typeface="+mn-cs"/>
              </a:rPr>
              <a:t> how much the customer will be charged –</a:t>
            </a:r>
            <a:r>
              <a:rPr lang="en-GB" sz="2600" dirty="0">
                <a:solidFill>
                  <a:schemeClr val="accent4"/>
                </a:solidFill>
                <a:latin typeface="Arial" charset="0"/>
                <a:cs typeface="+mn-cs"/>
              </a:rPr>
              <a:t> will be calculated </a:t>
            </a:r>
            <a:r>
              <a:rPr lang="en-GB" sz="2800" dirty="0">
                <a:latin typeface="Arial" charset="0"/>
                <a:cs typeface="+mn-cs"/>
              </a:rPr>
              <a:t>according to </a:t>
            </a:r>
            <a:r>
              <a:rPr lang="en-GB" sz="2600" dirty="0">
                <a:solidFill>
                  <a:schemeClr val="accent4"/>
                </a:solidFill>
                <a:latin typeface="Arial" charset="0"/>
                <a:cs typeface="+mn-cs"/>
              </a:rPr>
              <a:t>the costing, plus the desired profit margin.</a:t>
            </a:r>
          </a:p>
        </p:txBody>
      </p:sp>
      <p:sp>
        <p:nvSpPr>
          <p:cNvPr id="5" name="Rectangle 2"/>
          <p:cNvSpPr txBox="1">
            <a:spLocks noChangeArrowheads="1"/>
          </p:cNvSpPr>
          <p:nvPr/>
        </p:nvSpPr>
        <p:spPr bwMode="auto">
          <a:xfrm>
            <a:off x="1835150" y="0"/>
            <a:ext cx="73088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Information in the workplace</a:t>
            </a:r>
          </a:p>
        </p:txBody>
      </p:sp>
      <p:sp>
        <p:nvSpPr>
          <p:cNvPr id="6148"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par>
                          <p:cTn id="15" fill="hold" nodeType="afterGroup">
                            <p:stCondLst>
                              <p:cond delay="1000"/>
                            </p:stCondLst>
                            <p:childTnLst>
                              <p:par>
                                <p:cTn id="16" presetID="25" presetClass="entr" presetSubtype="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p:cTn id="18"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7">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5" presetClass="entr" presetSubtype="0" fill="hold"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 calcmode="lin" valueType="num">
                                      <p:cBhvr>
                                        <p:cTn id="30"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5" presetClass="entr" presetSubtype="0"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 calcmode="lin" valueType="num">
                                      <p:cBhvr>
                                        <p:cTn id="42"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5"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7">
                                            <p:txEl>
                                              <p:pRg st="2" end="2"/>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5" presetClass="entr" presetSubtype="0" fill="hold" nodeType="clickEffect">
                                  <p:stCondLst>
                                    <p:cond delay="0"/>
                                  </p:stCondLst>
                                  <p:childTnLst>
                                    <p:set>
                                      <p:cBhvr>
                                        <p:cTn id="53" dur="1" fill="hold">
                                          <p:stCondLst>
                                            <p:cond delay="0"/>
                                          </p:stCondLst>
                                        </p:cTn>
                                        <p:tgtEl>
                                          <p:spTgt spid="7">
                                            <p:txEl>
                                              <p:pRg st="3" end="3"/>
                                            </p:txEl>
                                          </p:spTgt>
                                        </p:tgtEl>
                                        <p:attrNameLst>
                                          <p:attrName>style.visibility</p:attrName>
                                        </p:attrNameLst>
                                      </p:cBhvr>
                                      <p:to>
                                        <p:strVal val="visible"/>
                                      </p:to>
                                    </p:set>
                                    <p:anim calcmode="lin" valueType="num">
                                      <p:cBhvr>
                                        <p:cTn id="54"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57"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7">
                                            <p:txEl>
                                              <p:pRg st="3" end="3"/>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5" presetClass="entr" presetSubtype="0" fill="hold" nodeType="clickEffect">
                                  <p:stCondLst>
                                    <p:cond delay="0"/>
                                  </p:stCondLst>
                                  <p:childTnLst>
                                    <p:set>
                                      <p:cBhvr>
                                        <p:cTn id="65" dur="1" fill="hold">
                                          <p:stCondLst>
                                            <p:cond delay="0"/>
                                          </p:stCondLst>
                                        </p:cTn>
                                        <p:tgtEl>
                                          <p:spTgt spid="7">
                                            <p:txEl>
                                              <p:pRg st="4" end="4"/>
                                            </p:txEl>
                                          </p:spTgt>
                                        </p:tgtEl>
                                        <p:attrNameLst>
                                          <p:attrName>style.visibility</p:attrName>
                                        </p:attrNameLst>
                                      </p:cBhvr>
                                      <p:to>
                                        <p:strVal val="visible"/>
                                      </p:to>
                                    </p:set>
                                    <p:anim calcmode="lin" valueType="num">
                                      <p:cBhvr>
                                        <p:cTn id="66"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69"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4338" y="1268413"/>
            <a:ext cx="4932362" cy="4986337"/>
          </a:xfrm>
          <a:prstGeom prst="rect">
            <a:avLst/>
          </a:prstGeom>
          <a:noFill/>
        </p:spPr>
        <p:txBody>
          <a:bodyPr>
            <a:spAutoFit/>
          </a:bodyPr>
          <a:lstStyle/>
          <a:p>
            <a:pPr eaLnBrk="1" hangingPunct="1">
              <a:spcAft>
                <a:spcPts val="1200"/>
              </a:spcAft>
              <a:defRPr/>
            </a:pPr>
            <a:r>
              <a:rPr lang="en-GB" sz="2400" b="1" dirty="0">
                <a:solidFill>
                  <a:schemeClr val="accent4"/>
                </a:solidFill>
                <a:latin typeface="Arial" charset="0"/>
                <a:cs typeface="+mn-cs"/>
              </a:rPr>
              <a:t>Plans/drawings</a:t>
            </a:r>
            <a:endParaRPr lang="en-GB" sz="2400" dirty="0">
              <a:solidFill>
                <a:schemeClr val="accent4"/>
              </a:solidFill>
              <a:latin typeface="Arial" charset="0"/>
              <a:cs typeface="+mn-cs"/>
            </a:endParaRP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Architectural plans are the ones most likely to be encountered by the contractor.</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They show the layout of the building, and the position of accessories and equipment using standard symbols.</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At the design stage, the contracting company will receive the plans, along with the specification.</a:t>
            </a:r>
          </a:p>
        </p:txBody>
      </p:sp>
      <p:pic>
        <p:nvPicPr>
          <p:cNvPr id="6" name="Picture 5" descr="01 Pla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166813"/>
            <a:ext cx="3271838" cy="550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835150" y="0"/>
            <a:ext cx="73088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Information in the workplace</a:t>
            </a:r>
          </a:p>
        </p:txBody>
      </p:sp>
      <p:sp>
        <p:nvSpPr>
          <p:cNvPr id="7173"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par>
                                <p:cTn id="27" presetID="35"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000"/>
                                        <p:tgtEl>
                                          <p:spTgt spid="6"/>
                                        </p:tgtEl>
                                      </p:cBhvr>
                                    </p:animEffect>
                                    <p:anim calcmode="lin" valueType="num">
                                      <p:cBhvr>
                                        <p:cTn id="30" dur="2000" fill="hold"/>
                                        <p:tgtEl>
                                          <p:spTgt spid="6"/>
                                        </p:tgtEl>
                                        <p:attrNameLst>
                                          <p:attrName>style.rotation</p:attrName>
                                        </p:attrNameLst>
                                      </p:cBhvr>
                                      <p:tavLst>
                                        <p:tav tm="0">
                                          <p:val>
                                            <p:fltVal val="720"/>
                                          </p:val>
                                        </p:tav>
                                        <p:tav tm="100000">
                                          <p:val>
                                            <p:fltVal val="0"/>
                                          </p:val>
                                        </p:tav>
                                      </p:tavLst>
                                    </p:anim>
                                    <p:anim calcmode="lin" valueType="num">
                                      <p:cBhvr>
                                        <p:cTn id="31" dur="2000" fill="hold"/>
                                        <p:tgtEl>
                                          <p:spTgt spid="6"/>
                                        </p:tgtEl>
                                        <p:attrNameLst>
                                          <p:attrName>ppt_h</p:attrName>
                                        </p:attrNameLst>
                                      </p:cBhvr>
                                      <p:tavLst>
                                        <p:tav tm="0">
                                          <p:val>
                                            <p:fltVal val="0"/>
                                          </p:val>
                                        </p:tav>
                                        <p:tav tm="100000">
                                          <p:val>
                                            <p:strVal val="#ppt_h"/>
                                          </p:val>
                                        </p:tav>
                                      </p:tavLst>
                                    </p:anim>
                                    <p:anim calcmode="lin" valueType="num">
                                      <p:cBhvr>
                                        <p:cTn id="32"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5"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 calcmode="lin" valueType="num">
                                      <p:cBhvr>
                                        <p:cTn id="37"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0"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7">
                                            <p:txEl>
                                              <p:pRg st="2" end="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5" presetClass="entr" presetSubtype="0" fill="hold" nodeType="click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anim calcmode="lin" valueType="num">
                                      <p:cBhvr>
                                        <p:cTn id="49"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52"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4338" y="1268413"/>
            <a:ext cx="4932362" cy="5200650"/>
          </a:xfrm>
          <a:prstGeom prst="rect">
            <a:avLst/>
          </a:prstGeom>
          <a:noFill/>
        </p:spPr>
        <p:txBody>
          <a:bodyPr>
            <a:spAutoFit/>
          </a:bodyPr>
          <a:lstStyle/>
          <a:p>
            <a:pPr eaLnBrk="1" hangingPunct="1">
              <a:spcAft>
                <a:spcPts val="1200"/>
              </a:spcAft>
              <a:defRPr/>
            </a:pPr>
            <a:r>
              <a:rPr lang="en-GB" sz="2400" b="1" dirty="0" smtClean="0">
                <a:solidFill>
                  <a:schemeClr val="accent4"/>
                </a:solidFill>
                <a:latin typeface="Arial" charset="0"/>
                <a:cs typeface="+mn-cs"/>
              </a:rPr>
              <a:t>Plans/drawings (continued)</a:t>
            </a:r>
            <a:endParaRPr lang="en-GB" sz="2400" dirty="0">
              <a:solidFill>
                <a:schemeClr val="accent4"/>
              </a:solidFill>
              <a:latin typeface="Arial" charset="0"/>
              <a:cs typeface="+mn-cs"/>
            </a:endParaRPr>
          </a:p>
          <a:p>
            <a:pPr marL="531813" indent="-531813" eaLnBrk="1" hangingPunct="1">
              <a:spcAft>
                <a:spcPts val="1200"/>
              </a:spcAft>
              <a:buFont typeface="Arial" pitchFamily="34" charset="0"/>
              <a:buChar char="•"/>
              <a:defRPr/>
            </a:pPr>
            <a:r>
              <a:rPr lang="en-GB" sz="2400" dirty="0">
                <a:solidFill>
                  <a:schemeClr val="accent4"/>
                </a:solidFill>
                <a:latin typeface="Arial" charset="0"/>
              </a:rPr>
              <a:t>This will show on a scale drawing the position of all accessories and equipment, and will allow the designer to determine the material requirements for the job, and hence accurate costing.</a:t>
            </a:r>
          </a:p>
          <a:p>
            <a:pPr marL="531813" indent="-531813" eaLnBrk="1" hangingPunct="1">
              <a:spcAft>
                <a:spcPts val="1200"/>
              </a:spcAft>
              <a:buFont typeface="Arial" pitchFamily="34" charset="0"/>
              <a:buChar char="•"/>
              <a:defRPr/>
            </a:pPr>
            <a:r>
              <a:rPr lang="en-GB" sz="2400" dirty="0">
                <a:solidFill>
                  <a:schemeClr val="accent4"/>
                </a:solidFill>
                <a:latin typeface="Arial" charset="0"/>
              </a:rPr>
              <a:t>During the installation phase, the installer will use the scale architectural plans to position accessories and equipment accurately.</a:t>
            </a:r>
          </a:p>
        </p:txBody>
      </p:sp>
      <p:pic>
        <p:nvPicPr>
          <p:cNvPr id="8195" name="Picture 5" descr="01 Pla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1166813"/>
            <a:ext cx="3271838" cy="550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835150" y="0"/>
            <a:ext cx="73088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Information in the workplace</a:t>
            </a:r>
          </a:p>
        </p:txBody>
      </p:sp>
      <p:sp>
        <p:nvSpPr>
          <p:cNvPr id="8197"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950" y="1474788"/>
            <a:ext cx="3851275" cy="4984750"/>
          </a:xfrm>
          <a:prstGeom prst="rect">
            <a:avLst/>
          </a:prstGeom>
          <a:noFill/>
        </p:spPr>
        <p:txBody>
          <a:bodyPr>
            <a:spAutoFit/>
          </a:bodyPr>
          <a:lstStyle/>
          <a:p>
            <a:pPr eaLnBrk="1" hangingPunct="1">
              <a:spcAft>
                <a:spcPts val="1200"/>
              </a:spcAft>
              <a:defRPr/>
            </a:pPr>
            <a:r>
              <a:rPr lang="en-GB" sz="2800" b="1" dirty="0">
                <a:solidFill>
                  <a:schemeClr val="accent4"/>
                </a:solidFill>
                <a:latin typeface="Arial" charset="0"/>
                <a:cs typeface="+mn-cs"/>
              </a:rPr>
              <a:t>Work programmes</a:t>
            </a:r>
            <a:endParaRPr lang="en-GB" sz="2800" dirty="0">
              <a:solidFill>
                <a:schemeClr val="accent4"/>
              </a:solidFill>
              <a:latin typeface="Arial" charset="0"/>
              <a:cs typeface="+mn-cs"/>
            </a:endParaRPr>
          </a:p>
          <a:p>
            <a:pPr marL="531813" indent="-531813" eaLnBrk="1" hangingPunct="1">
              <a:spcAft>
                <a:spcPts val="1200"/>
              </a:spcAft>
              <a:buFont typeface="Arial" pitchFamily="34" charset="0"/>
              <a:buChar char="•"/>
              <a:defRPr/>
            </a:pPr>
            <a:r>
              <a:rPr lang="en-GB" sz="2800" dirty="0">
                <a:solidFill>
                  <a:schemeClr val="accent4"/>
                </a:solidFill>
                <a:latin typeface="Arial" charset="0"/>
                <a:cs typeface="+mn-cs"/>
              </a:rPr>
              <a:t>This shows the progress of the work on site, indicating a clear start and finish date for each of the trades, and the activities they should be doing (Time-Activity).</a:t>
            </a:r>
          </a:p>
        </p:txBody>
      </p:sp>
      <p:pic>
        <p:nvPicPr>
          <p:cNvPr id="5" name="Picture 4" descr="01 workpla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1266825"/>
            <a:ext cx="472440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835150" y="0"/>
            <a:ext cx="73088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Information in the workplace</a:t>
            </a:r>
          </a:p>
        </p:txBody>
      </p:sp>
      <p:sp>
        <p:nvSpPr>
          <p:cNvPr id="9221"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par>
                                <p:cTn id="15" presetID="35"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5"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p:cTn id="25"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8"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966788"/>
            <a:ext cx="9144000" cy="2246312"/>
          </a:xfrm>
          <a:prstGeom prst="rect">
            <a:avLst/>
          </a:prstGeom>
          <a:noFill/>
        </p:spPr>
        <p:txBody>
          <a:bodyPr>
            <a:spAutoFit/>
          </a:bodyPr>
          <a:lstStyle/>
          <a:p>
            <a:pPr eaLnBrk="1" hangingPunct="1">
              <a:spcAft>
                <a:spcPts val="1200"/>
              </a:spcAft>
              <a:defRPr/>
            </a:pPr>
            <a:r>
              <a:rPr lang="en-GB" sz="2400" b="1" dirty="0">
                <a:solidFill>
                  <a:schemeClr val="accent4"/>
                </a:solidFill>
                <a:latin typeface="Arial" charset="0"/>
                <a:cs typeface="+mn-cs"/>
              </a:rPr>
              <a:t>Delivery notes</a:t>
            </a:r>
            <a:endParaRPr lang="en-GB" sz="2400" dirty="0">
              <a:solidFill>
                <a:schemeClr val="accent4"/>
              </a:solidFill>
              <a:latin typeface="Arial" charset="0"/>
              <a:cs typeface="+mn-cs"/>
            </a:endParaRPr>
          </a:p>
          <a:p>
            <a:pPr marL="531813" indent="-531813" eaLnBrk="1" hangingPunct="1">
              <a:spcAft>
                <a:spcPts val="1200"/>
              </a:spcAft>
              <a:buFont typeface="Arial" pitchFamily="34" charset="0"/>
              <a:buChar char="•"/>
              <a:defRPr/>
            </a:pPr>
            <a:r>
              <a:rPr lang="en-GB" sz="2400" dirty="0" smtClean="0">
                <a:solidFill>
                  <a:schemeClr val="accent4"/>
                </a:solidFill>
                <a:latin typeface="Arial" charset="0"/>
                <a:cs typeface="+mn-cs"/>
              </a:rPr>
              <a:t>Document </a:t>
            </a:r>
            <a:r>
              <a:rPr lang="en-GB" sz="2400" dirty="0">
                <a:solidFill>
                  <a:schemeClr val="accent4"/>
                </a:solidFill>
                <a:latin typeface="Arial" charset="0"/>
                <a:cs typeface="+mn-cs"/>
              </a:rPr>
              <a:t>accompanying a shipment of </a:t>
            </a:r>
            <a:r>
              <a:rPr lang="en-GB" sz="2400" dirty="0" smtClean="0">
                <a:solidFill>
                  <a:schemeClr val="accent4"/>
                </a:solidFill>
                <a:latin typeface="Arial" charset="0"/>
                <a:cs typeface="+mn-cs"/>
              </a:rPr>
              <a:t>goods, </a:t>
            </a:r>
            <a:r>
              <a:rPr lang="en-GB" sz="2400" dirty="0">
                <a:solidFill>
                  <a:schemeClr val="accent4"/>
                </a:solidFill>
                <a:latin typeface="Arial" charset="0"/>
                <a:cs typeface="+mn-cs"/>
              </a:rPr>
              <a:t>that lists the description and quantity of the goods delivered.</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A copy of the delivery note, signed by the buyer or consignee, is returned to the seller, or consignor, as a proof of delivery.</a:t>
            </a:r>
          </a:p>
        </p:txBody>
      </p:sp>
      <p:pic>
        <p:nvPicPr>
          <p:cNvPr id="6" name="Picture 5" descr="02 Delivery Not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3227388"/>
            <a:ext cx="707231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835150" y="0"/>
            <a:ext cx="73088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Information in the workplace</a:t>
            </a:r>
          </a:p>
        </p:txBody>
      </p:sp>
      <p:sp>
        <p:nvSpPr>
          <p:cNvPr id="10245"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par>
                                <p:cTn id="27" presetID="35"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2000"/>
                                        <p:tgtEl>
                                          <p:spTgt spid="6"/>
                                        </p:tgtEl>
                                      </p:cBhvr>
                                    </p:animEffect>
                                    <p:anim calcmode="lin" valueType="num">
                                      <p:cBhvr>
                                        <p:cTn id="30" dur="2000" fill="hold"/>
                                        <p:tgtEl>
                                          <p:spTgt spid="6"/>
                                        </p:tgtEl>
                                        <p:attrNameLst>
                                          <p:attrName>style.rotation</p:attrName>
                                        </p:attrNameLst>
                                      </p:cBhvr>
                                      <p:tavLst>
                                        <p:tav tm="0">
                                          <p:val>
                                            <p:fltVal val="720"/>
                                          </p:val>
                                        </p:tav>
                                        <p:tav tm="100000">
                                          <p:val>
                                            <p:fltVal val="0"/>
                                          </p:val>
                                        </p:tav>
                                      </p:tavLst>
                                    </p:anim>
                                    <p:anim calcmode="lin" valueType="num">
                                      <p:cBhvr>
                                        <p:cTn id="31" dur="2000" fill="hold"/>
                                        <p:tgtEl>
                                          <p:spTgt spid="6"/>
                                        </p:tgtEl>
                                        <p:attrNameLst>
                                          <p:attrName>ppt_h</p:attrName>
                                        </p:attrNameLst>
                                      </p:cBhvr>
                                      <p:tavLst>
                                        <p:tav tm="0">
                                          <p:val>
                                            <p:fltVal val="0"/>
                                          </p:val>
                                        </p:tav>
                                        <p:tav tm="100000">
                                          <p:val>
                                            <p:strVal val="#ppt_h"/>
                                          </p:val>
                                        </p:tav>
                                      </p:tavLst>
                                    </p:anim>
                                    <p:anim calcmode="lin" valueType="num">
                                      <p:cBhvr>
                                        <p:cTn id="32"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5"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 calcmode="lin" valueType="num">
                                      <p:cBhvr>
                                        <p:cTn id="37"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0"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773238"/>
            <a:ext cx="9144000" cy="2984500"/>
          </a:xfrm>
          <a:prstGeom prst="rect">
            <a:avLst/>
          </a:prstGeom>
          <a:noFill/>
        </p:spPr>
        <p:txBody>
          <a:bodyPr>
            <a:spAutoFit/>
          </a:bodyPr>
          <a:lstStyle/>
          <a:p>
            <a:pPr eaLnBrk="1" hangingPunct="1">
              <a:spcAft>
                <a:spcPts val="1200"/>
              </a:spcAft>
              <a:defRPr/>
            </a:pPr>
            <a:r>
              <a:rPr lang="en-GB" sz="2800" b="1" dirty="0">
                <a:solidFill>
                  <a:schemeClr val="accent4"/>
                </a:solidFill>
                <a:latin typeface="Arial" charset="0"/>
                <a:cs typeface="+mn-cs"/>
              </a:rPr>
              <a:t>Timesheets</a:t>
            </a:r>
            <a:endParaRPr lang="en-GB" sz="2800" dirty="0">
              <a:solidFill>
                <a:schemeClr val="accent4"/>
              </a:solidFill>
              <a:latin typeface="Arial" charset="0"/>
              <a:cs typeface="+mn-cs"/>
            </a:endParaRPr>
          </a:p>
          <a:p>
            <a:pPr marL="531813" indent="-531813" eaLnBrk="1" hangingPunct="1">
              <a:spcAft>
                <a:spcPts val="1200"/>
              </a:spcAft>
              <a:buFont typeface="Arial" pitchFamily="34" charset="0"/>
              <a:buChar char="•"/>
              <a:defRPr/>
            </a:pPr>
            <a:r>
              <a:rPr lang="en-GB" sz="2800" dirty="0">
                <a:solidFill>
                  <a:schemeClr val="accent4"/>
                </a:solidFill>
                <a:latin typeface="Arial" charset="0"/>
                <a:cs typeface="+mn-cs"/>
              </a:rPr>
              <a:t>These are completed by individual employees on a weekly basis. They contain details of hours worked, description of work carried out and at which site.</a:t>
            </a:r>
          </a:p>
          <a:p>
            <a:pPr marL="531813" indent="-531813" eaLnBrk="1" hangingPunct="1">
              <a:spcAft>
                <a:spcPts val="1200"/>
              </a:spcAft>
              <a:buFont typeface="Arial" pitchFamily="34" charset="0"/>
              <a:buChar char="•"/>
              <a:defRPr/>
            </a:pPr>
            <a:r>
              <a:rPr lang="en-GB" sz="2800" dirty="0">
                <a:solidFill>
                  <a:schemeClr val="accent4"/>
                </a:solidFill>
                <a:latin typeface="Arial" charset="0"/>
                <a:cs typeface="+mn-cs"/>
              </a:rPr>
              <a:t>They are used to calculate wages and also for future estimates.</a:t>
            </a:r>
          </a:p>
        </p:txBody>
      </p:sp>
      <p:sp>
        <p:nvSpPr>
          <p:cNvPr id="5" name="Rectangle 2"/>
          <p:cNvSpPr txBox="1">
            <a:spLocks noChangeArrowheads="1"/>
          </p:cNvSpPr>
          <p:nvPr/>
        </p:nvSpPr>
        <p:spPr bwMode="auto">
          <a:xfrm>
            <a:off x="1835150" y="0"/>
            <a:ext cx="73088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Information in the workplace</a:t>
            </a:r>
          </a:p>
        </p:txBody>
      </p:sp>
      <p:sp>
        <p:nvSpPr>
          <p:cNvPr id="11268"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813" y="1052513"/>
            <a:ext cx="9144001" cy="5662612"/>
          </a:xfrm>
          <a:prstGeom prst="rect">
            <a:avLst/>
          </a:prstGeom>
          <a:noFill/>
        </p:spPr>
        <p:txBody>
          <a:bodyPr>
            <a:spAutoFit/>
          </a:bodyPr>
          <a:lstStyle/>
          <a:p>
            <a:pPr algn="ctr" eaLnBrk="1" hangingPunct="1">
              <a:spcAft>
                <a:spcPts val="1200"/>
              </a:spcAft>
              <a:defRPr/>
            </a:pPr>
            <a:r>
              <a:rPr lang="en-GB" sz="2600" b="1" dirty="0">
                <a:solidFill>
                  <a:schemeClr val="accent4"/>
                </a:solidFill>
                <a:latin typeface="Arial" charset="0"/>
                <a:cs typeface="+mn-cs"/>
              </a:rPr>
              <a:t>Policy documentation</a:t>
            </a:r>
            <a:endParaRPr lang="en-GB" sz="2600" dirty="0">
              <a:solidFill>
                <a:schemeClr val="accent4"/>
              </a:solidFill>
              <a:latin typeface="Arial" charset="0"/>
              <a:cs typeface="+mn-cs"/>
            </a:endParaRPr>
          </a:p>
          <a:p>
            <a:pPr eaLnBrk="1" hangingPunct="1">
              <a:spcAft>
                <a:spcPts val="1200"/>
              </a:spcAft>
              <a:defRPr/>
            </a:pPr>
            <a:r>
              <a:rPr lang="en-GB" sz="2400" b="1" dirty="0">
                <a:solidFill>
                  <a:schemeClr val="accent4"/>
                </a:solidFill>
                <a:latin typeface="Arial" charset="0"/>
                <a:cs typeface="+mn-cs"/>
              </a:rPr>
              <a:t>Health and safety policy</a:t>
            </a:r>
            <a:endParaRPr lang="en-GB" sz="2400" dirty="0">
              <a:solidFill>
                <a:schemeClr val="accent4"/>
              </a:solidFill>
              <a:latin typeface="Arial" charset="0"/>
              <a:cs typeface="+mn-cs"/>
            </a:endParaRPr>
          </a:p>
          <a:p>
            <a:pPr marL="531813" indent="-531813" eaLnBrk="1" hangingPunct="1">
              <a:spcAft>
                <a:spcPts val="1200"/>
              </a:spcAft>
              <a:buFont typeface="Arial" pitchFamily="34" charset="0"/>
              <a:buChar char="•"/>
              <a:defRPr/>
            </a:pPr>
            <a:r>
              <a:rPr lang="en-GB" sz="2400" dirty="0" smtClean="0">
                <a:solidFill>
                  <a:schemeClr val="accent4"/>
                </a:solidFill>
                <a:latin typeface="Arial" charset="0"/>
                <a:cs typeface="+mn-cs"/>
              </a:rPr>
              <a:t>Describes </a:t>
            </a:r>
            <a:r>
              <a:rPr lang="en-GB" sz="2400" dirty="0">
                <a:solidFill>
                  <a:schemeClr val="accent4"/>
                </a:solidFill>
                <a:latin typeface="Arial" charset="0"/>
                <a:cs typeface="+mn-cs"/>
              </a:rPr>
              <a:t>how a company will manage health and safety in their business </a:t>
            </a:r>
            <a:r>
              <a:rPr lang="en-GB" sz="2400" dirty="0" smtClean="0">
                <a:solidFill>
                  <a:schemeClr val="accent4"/>
                </a:solidFill>
                <a:latin typeface="Arial" charset="0"/>
                <a:cs typeface="+mn-cs"/>
              </a:rPr>
              <a:t>and will </a:t>
            </a:r>
            <a:r>
              <a:rPr lang="en-GB" sz="2400" dirty="0">
                <a:solidFill>
                  <a:schemeClr val="accent4"/>
                </a:solidFill>
                <a:latin typeface="Arial" charset="0"/>
                <a:cs typeface="+mn-cs"/>
              </a:rPr>
              <a:t>let staff and others know about the commitment to health and safety. This will be the company health and safety policy. It should clearly say who does what, when and how.</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If a company has five or more employees, it must have a written policy.</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The policy does not need to be complicated or time-consuming.</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A policy will only be effective if you and your staff follow it and review it regularly.</a:t>
            </a:r>
          </a:p>
        </p:txBody>
      </p:sp>
      <p:sp>
        <p:nvSpPr>
          <p:cNvPr id="5" name="Rectangle 2"/>
          <p:cNvSpPr txBox="1">
            <a:spLocks noChangeArrowheads="1"/>
          </p:cNvSpPr>
          <p:nvPr/>
        </p:nvSpPr>
        <p:spPr bwMode="auto">
          <a:xfrm>
            <a:off x="1835150" y="0"/>
            <a:ext cx="73088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Information in the workplace</a:t>
            </a:r>
          </a:p>
        </p:txBody>
      </p:sp>
      <p:sp>
        <p:nvSpPr>
          <p:cNvPr id="12292"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par>
                          <p:cTn id="15" fill="hold" nodeType="afterGroup">
                            <p:stCondLst>
                              <p:cond delay="1000"/>
                            </p:stCondLst>
                            <p:childTnLst>
                              <p:par>
                                <p:cTn id="16" presetID="25" presetClass="entr" presetSubtype="0" fill="hold" nodeType="after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p:cTn id="18"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1"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7">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5" presetClass="entr" presetSubtype="0" fill="hold"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 calcmode="lin" valueType="num">
                                      <p:cBhvr>
                                        <p:cTn id="30"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3"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7">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5" presetClass="entr" presetSubtype="0" fill="hold"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 calcmode="lin" valueType="num">
                                      <p:cBhvr>
                                        <p:cTn id="42"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5"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7">
                                            <p:txEl>
                                              <p:pRg st="3" end="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5" presetClass="entr" presetSubtype="0" fill="hold" nodeType="clickEffect">
                                  <p:stCondLst>
                                    <p:cond delay="0"/>
                                  </p:stCondLst>
                                  <p:childTnLst>
                                    <p:set>
                                      <p:cBhvr>
                                        <p:cTn id="53" dur="1" fill="hold">
                                          <p:stCondLst>
                                            <p:cond delay="0"/>
                                          </p:stCondLst>
                                        </p:cTn>
                                        <p:tgtEl>
                                          <p:spTgt spid="7">
                                            <p:txEl>
                                              <p:pRg st="4" end="4"/>
                                            </p:txEl>
                                          </p:spTgt>
                                        </p:tgtEl>
                                        <p:attrNameLst>
                                          <p:attrName>style.visibility</p:attrName>
                                        </p:attrNameLst>
                                      </p:cBhvr>
                                      <p:to>
                                        <p:strVal val="visible"/>
                                      </p:to>
                                    </p:set>
                                    <p:anim calcmode="lin" valueType="num">
                                      <p:cBhvr>
                                        <p:cTn id="54"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57"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7">
                                            <p:txEl>
                                              <p:pRg st="4" end="4"/>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5" presetClass="entr" presetSubtype="0" fill="hold" nodeType="clickEffect">
                                  <p:stCondLst>
                                    <p:cond delay="0"/>
                                  </p:stCondLst>
                                  <p:childTnLst>
                                    <p:set>
                                      <p:cBhvr>
                                        <p:cTn id="65" dur="1" fill="hold">
                                          <p:stCondLst>
                                            <p:cond delay="0"/>
                                          </p:stCondLst>
                                        </p:cTn>
                                        <p:tgtEl>
                                          <p:spTgt spid="7">
                                            <p:txEl>
                                              <p:pRg st="5" end="5"/>
                                            </p:txEl>
                                          </p:spTgt>
                                        </p:tgtEl>
                                        <p:attrNameLst>
                                          <p:attrName>style.visibility</p:attrName>
                                        </p:attrNameLst>
                                      </p:cBhvr>
                                      <p:to>
                                        <p:strVal val="visible"/>
                                      </p:to>
                                    </p:set>
                                    <p:anim calcmode="lin" valueType="num">
                                      <p:cBhvr>
                                        <p:cTn id="66" dur="500" decel="50000" fill="hold">
                                          <p:stCondLst>
                                            <p:cond delay="0"/>
                                          </p:stCondLst>
                                        </p:cTn>
                                        <p:tgtEl>
                                          <p:spTgt spid="7">
                                            <p:txEl>
                                              <p:pRg st="5" end="5"/>
                                            </p:txEl>
                                          </p:spTgt>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7">
                                            <p:txEl>
                                              <p:pRg st="5" end="5"/>
                                            </p:txEl>
                                          </p:spTgt>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7">
                                            <p:txEl>
                                              <p:pRg st="5" end="5"/>
                                            </p:txEl>
                                          </p:spTgt>
                                        </p:tgtEl>
                                        <p:attrNameLst>
                                          <p:attrName>ppt_w</p:attrName>
                                        </p:attrNameLst>
                                      </p:cBhvr>
                                      <p:tavLst>
                                        <p:tav tm="0">
                                          <p:val>
                                            <p:strVal val="#ppt_w*.05"/>
                                          </p:val>
                                        </p:tav>
                                        <p:tav tm="100000">
                                          <p:val>
                                            <p:strVal val="#ppt_w"/>
                                          </p:val>
                                        </p:tav>
                                      </p:tavLst>
                                    </p:anim>
                                    <p:anim calcmode="lin" valueType="num">
                                      <p:cBhvr>
                                        <p:cTn id="69"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7">
                                            <p:txEl>
                                              <p:pRg st="5" end="5"/>
                                            </p:txEl>
                                          </p:spTgt>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7">
                                            <p:txEl>
                                              <p:pRg st="5" end="5"/>
                                            </p:txEl>
                                          </p:spTgt>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7">
                                            <p:txEl>
                                              <p:pRg st="5" end="5"/>
                                            </p:txEl>
                                          </p:spTgt>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938" y="1109663"/>
            <a:ext cx="9144000" cy="5694362"/>
          </a:xfrm>
          <a:prstGeom prst="rect">
            <a:avLst/>
          </a:prstGeom>
          <a:noFill/>
        </p:spPr>
        <p:txBody>
          <a:bodyPr>
            <a:spAutoFit/>
          </a:bodyPr>
          <a:lstStyle/>
          <a:p>
            <a:pPr algn="ctr" eaLnBrk="1" hangingPunct="1">
              <a:spcAft>
                <a:spcPts val="1200"/>
              </a:spcAft>
              <a:defRPr/>
            </a:pPr>
            <a:r>
              <a:rPr lang="en-GB" sz="2600" b="1" dirty="0">
                <a:solidFill>
                  <a:schemeClr val="accent4"/>
                </a:solidFill>
                <a:latin typeface="Arial" charset="0"/>
                <a:cs typeface="+mn-cs"/>
              </a:rPr>
              <a:t>Policy documentation</a:t>
            </a:r>
            <a:endParaRPr lang="en-GB" sz="2600" dirty="0">
              <a:solidFill>
                <a:schemeClr val="accent4"/>
              </a:solidFill>
              <a:latin typeface="Arial" charset="0"/>
              <a:cs typeface="+mn-cs"/>
            </a:endParaRPr>
          </a:p>
          <a:p>
            <a:pPr eaLnBrk="1" hangingPunct="1">
              <a:spcAft>
                <a:spcPts val="600"/>
              </a:spcAft>
              <a:defRPr/>
            </a:pPr>
            <a:r>
              <a:rPr lang="en-GB" sz="2400" b="1" dirty="0">
                <a:solidFill>
                  <a:schemeClr val="accent4"/>
                </a:solidFill>
                <a:latin typeface="Arial" charset="0"/>
                <a:cs typeface="+mn-cs"/>
              </a:rPr>
              <a:t>Environmental policy</a:t>
            </a:r>
            <a:endParaRPr lang="en-GB" sz="2400" dirty="0">
              <a:solidFill>
                <a:schemeClr val="accent4"/>
              </a:solidFill>
              <a:latin typeface="Arial" charset="0"/>
              <a:cs typeface="+mn-cs"/>
            </a:endParaRPr>
          </a:p>
          <a:p>
            <a:pPr marL="531813" indent="-531813" eaLnBrk="1" hangingPunct="1">
              <a:spcAft>
                <a:spcPts val="600"/>
              </a:spcAft>
              <a:buFont typeface="Arial" pitchFamily="34" charset="0"/>
              <a:buChar char="•"/>
              <a:defRPr/>
            </a:pPr>
            <a:r>
              <a:rPr lang="en-GB" sz="2200" dirty="0">
                <a:solidFill>
                  <a:schemeClr val="accent4"/>
                </a:solidFill>
                <a:latin typeface="Arial" charset="0"/>
                <a:cs typeface="+mn-cs"/>
              </a:rPr>
              <a:t>An environmental policy statement is the communication of your policy internally within your organisation and externally to your customers and suppliers.</a:t>
            </a:r>
          </a:p>
          <a:p>
            <a:pPr marL="531813" indent="-531813" eaLnBrk="1" hangingPunct="1">
              <a:spcAft>
                <a:spcPts val="600"/>
              </a:spcAft>
              <a:buFont typeface="Arial" pitchFamily="34" charset="0"/>
              <a:buChar char="•"/>
              <a:defRPr/>
            </a:pPr>
            <a:r>
              <a:rPr lang="en-GB" sz="2200" dirty="0">
                <a:solidFill>
                  <a:schemeClr val="accent4"/>
                </a:solidFill>
                <a:latin typeface="Arial" charset="0"/>
                <a:cs typeface="+mn-cs"/>
              </a:rPr>
              <a:t>Once you have understood the principles involved and have accepted responsibility for the pollution generated by your company, the first step on the journey towards sustainability is to create a written commitment in the form of an Environmental Policy Statement.</a:t>
            </a:r>
          </a:p>
          <a:p>
            <a:pPr marL="531813" indent="-531813" eaLnBrk="1" hangingPunct="1">
              <a:spcAft>
                <a:spcPts val="600"/>
              </a:spcAft>
              <a:buFont typeface="Arial" pitchFamily="34" charset="0"/>
              <a:buChar char="•"/>
              <a:defRPr/>
            </a:pPr>
            <a:r>
              <a:rPr lang="en-GB" sz="2200" dirty="0">
                <a:solidFill>
                  <a:schemeClr val="accent4"/>
                </a:solidFill>
                <a:latin typeface="Arial" charset="0"/>
                <a:cs typeface="+mn-cs"/>
              </a:rPr>
              <a:t>This should acknowledge the reasons for </a:t>
            </a:r>
            <a:r>
              <a:rPr lang="en-GB" sz="2200" dirty="0" smtClean="0">
                <a:solidFill>
                  <a:schemeClr val="accent4"/>
                </a:solidFill>
                <a:latin typeface="Arial" charset="0"/>
                <a:cs typeface="+mn-cs"/>
              </a:rPr>
              <a:t>the policy, </a:t>
            </a:r>
            <a:r>
              <a:rPr lang="en-GB" sz="2200" dirty="0">
                <a:solidFill>
                  <a:schemeClr val="accent4"/>
                </a:solidFill>
                <a:latin typeface="Arial" charset="0"/>
                <a:cs typeface="+mn-cs"/>
              </a:rPr>
              <a:t>be specific and achievable, and clearly written for an audience of staff, suppliers, customers and general public.</a:t>
            </a:r>
          </a:p>
          <a:p>
            <a:pPr marL="531813" indent="-531813" eaLnBrk="1" hangingPunct="1">
              <a:spcAft>
                <a:spcPts val="600"/>
              </a:spcAft>
              <a:buFont typeface="Arial" pitchFamily="34" charset="0"/>
              <a:buChar char="•"/>
              <a:defRPr/>
            </a:pPr>
            <a:r>
              <a:rPr lang="en-GB" sz="2200" dirty="0">
                <a:solidFill>
                  <a:schemeClr val="accent4"/>
                </a:solidFill>
                <a:latin typeface="Arial" charset="0"/>
                <a:cs typeface="+mn-cs"/>
              </a:rPr>
              <a:t>It must be signed by a senior executive to demonstrate that it is a Company Policy and </a:t>
            </a:r>
            <a:r>
              <a:rPr lang="en-GB" sz="2200" dirty="0" smtClean="0">
                <a:solidFill>
                  <a:schemeClr val="accent4"/>
                </a:solidFill>
                <a:latin typeface="Arial" charset="0"/>
                <a:cs typeface="+mn-cs"/>
              </a:rPr>
              <a:t>should be reviewed </a:t>
            </a:r>
            <a:r>
              <a:rPr lang="en-GB" sz="2200" dirty="0">
                <a:solidFill>
                  <a:schemeClr val="accent4"/>
                </a:solidFill>
                <a:latin typeface="Arial" charset="0"/>
                <a:cs typeface="+mn-cs"/>
              </a:rPr>
              <a:t>at regular intervals.</a:t>
            </a:r>
          </a:p>
        </p:txBody>
      </p:sp>
      <p:sp>
        <p:nvSpPr>
          <p:cNvPr id="5" name="Rectangle 2"/>
          <p:cNvSpPr txBox="1">
            <a:spLocks noChangeArrowheads="1"/>
          </p:cNvSpPr>
          <p:nvPr/>
        </p:nvSpPr>
        <p:spPr bwMode="auto">
          <a:xfrm>
            <a:off x="1835150" y="0"/>
            <a:ext cx="73088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Information in the workplace</a:t>
            </a:r>
          </a:p>
        </p:txBody>
      </p:sp>
      <p:sp>
        <p:nvSpPr>
          <p:cNvPr id="13316"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p:cTn id="7"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1" end="1"/>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p:cTn id="19"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p:cTn id="31"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p:cTn id="43"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4" end="4"/>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7">
                                            <p:txEl>
                                              <p:pRg st="5" end="5"/>
                                            </p:txEl>
                                          </p:spTgt>
                                        </p:tgtEl>
                                        <p:attrNameLst>
                                          <p:attrName>style.visibility</p:attrName>
                                        </p:attrNameLst>
                                      </p:cBhvr>
                                      <p:to>
                                        <p:strVal val="visible"/>
                                      </p:to>
                                    </p:set>
                                    <p:anim calcmode="lin" valueType="num">
                                      <p:cBhvr>
                                        <p:cTn id="55" dur="500" decel="50000" fill="hold">
                                          <p:stCondLst>
                                            <p:cond delay="0"/>
                                          </p:stCondLst>
                                        </p:cTn>
                                        <p:tgtEl>
                                          <p:spTgt spid="7">
                                            <p:txEl>
                                              <p:pRg st="5" end="5"/>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7">
                                            <p:txEl>
                                              <p:pRg st="5" end="5"/>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7">
                                            <p:txEl>
                                              <p:pRg st="5" end="5"/>
                                            </p:txEl>
                                          </p:spTgt>
                                        </p:tgtEl>
                                        <p:attrNameLst>
                                          <p:attrName>ppt_w</p:attrName>
                                        </p:attrNameLst>
                                      </p:cBhvr>
                                      <p:tavLst>
                                        <p:tav tm="0">
                                          <p:val>
                                            <p:strVal val="#ppt_w*.05"/>
                                          </p:val>
                                        </p:tav>
                                        <p:tav tm="100000">
                                          <p:val>
                                            <p:strVal val="#ppt_w"/>
                                          </p:val>
                                        </p:tav>
                                      </p:tavLst>
                                    </p:anim>
                                    <p:anim calcmode="lin" valueType="num">
                                      <p:cBhvr>
                                        <p:cTn id="58"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7">
                                            <p:txEl>
                                              <p:pRg st="5" end="5"/>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7">
                                            <p:txEl>
                                              <p:pRg st="5" end="5"/>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7">
                                            <p:txEl>
                                              <p:pRg st="5" end="5"/>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TotalTime>
  <Words>825</Words>
  <Application>Microsoft Office PowerPoint</Application>
  <PresentationFormat>On-screen Show (4:3)</PresentationFormat>
  <Paragraphs>68</Paragraphs>
  <Slides>13</Slides>
  <Notes>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13</vt:i4>
      </vt:variant>
    </vt:vector>
  </HeadingPairs>
  <TitlesOfParts>
    <vt:vector size="16" baseType="lpstr">
      <vt:lpstr>Arial</vt:lpstr>
      <vt:lpstr>Custom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Andrew Miller</cp:lastModifiedBy>
  <cp:revision>78</cp:revision>
  <dcterms:created xsi:type="dcterms:W3CDTF">2010-05-25T15:15:29Z</dcterms:created>
  <dcterms:modified xsi:type="dcterms:W3CDTF">2015-05-04T15:00:10Z</dcterms:modified>
</cp:coreProperties>
</file>