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1"/>
  </p:notesMasterIdLst>
  <p:sldIdLst>
    <p:sldId id="269" r:id="rId3"/>
    <p:sldId id="280" r:id="rId4"/>
    <p:sldId id="281" r:id="rId5"/>
    <p:sldId id="282" r:id="rId6"/>
    <p:sldId id="283" r:id="rId7"/>
    <p:sldId id="284" r:id="rId8"/>
    <p:sldId id="285" r:id="rId9"/>
    <p:sldId id="277" r:id="rId10"/>
  </p:sldIdLst>
  <p:sldSz cx="9144000" cy="6858000" type="screen4x3"/>
  <p:notesSz cx="6858000" cy="9144000"/>
  <p:defaultTextStyle>
    <a:defPPr>
      <a:defRPr lang="en-GB"/>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p:cViewPr varScale="1">
        <p:scale>
          <a:sx n="70" d="100"/>
          <a:sy n="70" d="100"/>
        </p:scale>
        <p:origin x="138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mn-cs"/>
              </a:defRPr>
            </a:lvl1pPr>
          </a:lstStyle>
          <a:p>
            <a:pPr>
              <a:defRPr/>
            </a:pPr>
            <a:endParaRPr lang="en-GB"/>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735027E-0E41-4A96-97CA-E9B16FA4B1B3}" type="slidenum">
              <a:rPr lang="en-GB" altLang="en-US"/>
              <a:pPr>
                <a:defRPr/>
              </a:pPr>
              <a:t>‹#›</a:t>
            </a:fld>
            <a:endParaRPr lang="en-GB" altLang="en-US"/>
          </a:p>
        </p:txBody>
      </p:sp>
    </p:spTree>
    <p:extLst>
      <p:ext uri="{BB962C8B-B14F-4D97-AF65-F5344CB8AC3E}">
        <p14:creationId xmlns:p14="http://schemas.microsoft.com/office/powerpoint/2010/main" val="132350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DC4686F-B851-40E7-BB5D-BEF75A1967F0}" type="slidenum">
              <a:rPr lang="en-GB" altLang="en-US"/>
              <a:pPr>
                <a:defRPr/>
              </a:pPr>
              <a:t>‹#›</a:t>
            </a:fld>
            <a:endParaRPr lang="en-GB" altLang="en-US"/>
          </a:p>
        </p:txBody>
      </p:sp>
    </p:spTree>
    <p:extLst>
      <p:ext uri="{BB962C8B-B14F-4D97-AF65-F5344CB8AC3E}">
        <p14:creationId xmlns:p14="http://schemas.microsoft.com/office/powerpoint/2010/main" val="412834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2F880EC-C822-4AF5-9B53-6955A6B68776}" type="slidenum">
              <a:rPr lang="en-GB" altLang="en-US"/>
              <a:pPr>
                <a:defRPr/>
              </a:pPr>
              <a:t>‹#›</a:t>
            </a:fld>
            <a:endParaRPr lang="en-GB" altLang="en-US"/>
          </a:p>
        </p:txBody>
      </p:sp>
    </p:spTree>
    <p:extLst>
      <p:ext uri="{BB962C8B-B14F-4D97-AF65-F5344CB8AC3E}">
        <p14:creationId xmlns:p14="http://schemas.microsoft.com/office/powerpoint/2010/main" val="379786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62B329A-6452-4D5C-B500-182D1AB2132E}" type="slidenum">
              <a:rPr lang="en-GB" altLang="en-US"/>
              <a:pPr>
                <a:defRPr/>
              </a:pPr>
              <a:t>‹#›</a:t>
            </a:fld>
            <a:endParaRPr lang="en-GB" altLang="en-US"/>
          </a:p>
        </p:txBody>
      </p:sp>
    </p:spTree>
    <p:extLst>
      <p:ext uri="{BB962C8B-B14F-4D97-AF65-F5344CB8AC3E}">
        <p14:creationId xmlns:p14="http://schemas.microsoft.com/office/powerpoint/2010/main" val="2004223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smtClean="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smtClean="0"/>
            </a:lvl1pPr>
          </a:lstStyle>
          <a:p>
            <a:pPr>
              <a:defRPr/>
            </a:pPr>
            <a:fld id="{BA2BB915-5F82-4A15-9C9C-C12E2F260DB8}" type="slidenum">
              <a:rPr lang="en-GB" altLang="en-US"/>
              <a:pPr>
                <a:defRPr/>
              </a:pPr>
              <a:t>‹#›</a:t>
            </a:fld>
            <a:endParaRPr lang="en-GB" altLang="en-US"/>
          </a:p>
        </p:txBody>
      </p:sp>
    </p:spTree>
    <p:extLst>
      <p:ext uri="{BB962C8B-B14F-4D97-AF65-F5344CB8AC3E}">
        <p14:creationId xmlns:p14="http://schemas.microsoft.com/office/powerpoint/2010/main" val="3522371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066CDF0-C078-4C28-8B44-63F4F635996C}" type="slidenum">
              <a:rPr lang="en-GB" altLang="en-US"/>
              <a:pPr>
                <a:defRPr/>
              </a:pPr>
              <a:t>‹#›</a:t>
            </a:fld>
            <a:endParaRPr lang="en-GB" altLang="en-US"/>
          </a:p>
        </p:txBody>
      </p:sp>
    </p:spTree>
    <p:extLst>
      <p:ext uri="{BB962C8B-B14F-4D97-AF65-F5344CB8AC3E}">
        <p14:creationId xmlns:p14="http://schemas.microsoft.com/office/powerpoint/2010/main" val="3041336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1F8325D-1297-45BB-B894-96298053B2CF}" type="slidenum">
              <a:rPr lang="en-GB" altLang="en-US"/>
              <a:pPr>
                <a:defRPr/>
              </a:pPr>
              <a:t>‹#›</a:t>
            </a:fld>
            <a:endParaRPr lang="en-GB" altLang="en-US"/>
          </a:p>
        </p:txBody>
      </p:sp>
    </p:spTree>
    <p:extLst>
      <p:ext uri="{BB962C8B-B14F-4D97-AF65-F5344CB8AC3E}">
        <p14:creationId xmlns:p14="http://schemas.microsoft.com/office/powerpoint/2010/main" val="3049273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B9EE82A-F632-4407-A38A-46F9A43E8594}" type="slidenum">
              <a:rPr lang="en-GB" altLang="en-US"/>
              <a:pPr>
                <a:defRPr/>
              </a:pPr>
              <a:t>‹#›</a:t>
            </a:fld>
            <a:endParaRPr lang="en-GB" altLang="en-US"/>
          </a:p>
        </p:txBody>
      </p:sp>
    </p:spTree>
    <p:extLst>
      <p:ext uri="{BB962C8B-B14F-4D97-AF65-F5344CB8AC3E}">
        <p14:creationId xmlns:p14="http://schemas.microsoft.com/office/powerpoint/2010/main" val="365941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5C666CCC-325B-431E-A0CD-E93273D2E63C}" type="slidenum">
              <a:rPr lang="en-GB" altLang="en-US"/>
              <a:pPr>
                <a:defRPr/>
              </a:pPr>
              <a:t>‹#›</a:t>
            </a:fld>
            <a:endParaRPr lang="en-GB" altLang="en-US"/>
          </a:p>
        </p:txBody>
      </p:sp>
    </p:spTree>
    <p:extLst>
      <p:ext uri="{BB962C8B-B14F-4D97-AF65-F5344CB8AC3E}">
        <p14:creationId xmlns:p14="http://schemas.microsoft.com/office/powerpoint/2010/main" val="26810385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93729206-1194-4797-840F-0700C4DB7195}" type="slidenum">
              <a:rPr lang="en-GB" altLang="en-US"/>
              <a:pPr>
                <a:defRPr/>
              </a:pPr>
              <a:t>‹#›</a:t>
            </a:fld>
            <a:endParaRPr lang="en-GB" altLang="en-US"/>
          </a:p>
        </p:txBody>
      </p:sp>
    </p:spTree>
    <p:extLst>
      <p:ext uri="{BB962C8B-B14F-4D97-AF65-F5344CB8AC3E}">
        <p14:creationId xmlns:p14="http://schemas.microsoft.com/office/powerpoint/2010/main" val="23123187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CAF67258-6424-410A-AE1F-75BDE4BA5A93}" type="slidenum">
              <a:rPr lang="en-GB" altLang="en-US"/>
              <a:pPr>
                <a:defRPr/>
              </a:pPr>
              <a:t>‹#›</a:t>
            </a:fld>
            <a:endParaRPr lang="en-GB" altLang="en-US"/>
          </a:p>
        </p:txBody>
      </p:sp>
    </p:spTree>
    <p:extLst>
      <p:ext uri="{BB962C8B-B14F-4D97-AF65-F5344CB8AC3E}">
        <p14:creationId xmlns:p14="http://schemas.microsoft.com/office/powerpoint/2010/main" val="20844831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0FE1ADF-8A9C-4299-8712-0DA21EA6C037}" type="slidenum">
              <a:rPr lang="en-GB" altLang="en-US"/>
              <a:pPr>
                <a:defRPr/>
              </a:pPr>
              <a:t>‹#›</a:t>
            </a:fld>
            <a:endParaRPr lang="en-GB" altLang="en-US"/>
          </a:p>
        </p:txBody>
      </p:sp>
    </p:spTree>
    <p:extLst>
      <p:ext uri="{BB962C8B-B14F-4D97-AF65-F5344CB8AC3E}">
        <p14:creationId xmlns:p14="http://schemas.microsoft.com/office/powerpoint/2010/main" val="26160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17BE1C8-9237-4507-8310-59527526A3D2}" type="slidenum">
              <a:rPr lang="en-GB" altLang="en-US"/>
              <a:pPr>
                <a:defRPr/>
              </a:pPr>
              <a:t>‹#›</a:t>
            </a:fld>
            <a:endParaRPr lang="en-GB" altLang="en-US"/>
          </a:p>
        </p:txBody>
      </p:sp>
    </p:spTree>
    <p:extLst>
      <p:ext uri="{BB962C8B-B14F-4D97-AF65-F5344CB8AC3E}">
        <p14:creationId xmlns:p14="http://schemas.microsoft.com/office/powerpoint/2010/main" val="2945910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E529F8C-A933-4B75-8943-207805937731}" type="slidenum">
              <a:rPr lang="en-GB" altLang="en-US"/>
              <a:pPr>
                <a:defRPr/>
              </a:pPr>
              <a:t>‹#›</a:t>
            </a:fld>
            <a:endParaRPr lang="en-GB" altLang="en-US"/>
          </a:p>
        </p:txBody>
      </p:sp>
    </p:spTree>
    <p:extLst>
      <p:ext uri="{BB962C8B-B14F-4D97-AF65-F5344CB8AC3E}">
        <p14:creationId xmlns:p14="http://schemas.microsoft.com/office/powerpoint/2010/main" val="3109817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2C0DFC2-89BF-46B6-8A99-BB82A78E9CAA}" type="slidenum">
              <a:rPr lang="en-GB" altLang="en-US"/>
              <a:pPr>
                <a:defRPr/>
              </a:pPr>
              <a:t>‹#›</a:t>
            </a:fld>
            <a:endParaRPr lang="en-GB" altLang="en-US"/>
          </a:p>
        </p:txBody>
      </p:sp>
    </p:spTree>
    <p:extLst>
      <p:ext uri="{BB962C8B-B14F-4D97-AF65-F5344CB8AC3E}">
        <p14:creationId xmlns:p14="http://schemas.microsoft.com/office/powerpoint/2010/main" val="897083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5BB6B95C-82F6-4182-B8DF-CA1B10831A19}" type="slidenum">
              <a:rPr lang="en-GB" altLang="en-US"/>
              <a:pPr>
                <a:defRPr/>
              </a:pPr>
              <a:t>‹#›</a:t>
            </a:fld>
            <a:endParaRPr lang="en-GB" altLang="en-US"/>
          </a:p>
        </p:txBody>
      </p:sp>
    </p:spTree>
    <p:extLst>
      <p:ext uri="{BB962C8B-B14F-4D97-AF65-F5344CB8AC3E}">
        <p14:creationId xmlns:p14="http://schemas.microsoft.com/office/powerpoint/2010/main" val="12514531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29154222-373B-456B-B7C9-5FC9F0D0D289}" type="slidenum">
              <a:rPr lang="en-GB" altLang="en-US"/>
              <a:pPr>
                <a:defRPr/>
              </a:pPr>
              <a:t>‹#›</a:t>
            </a:fld>
            <a:endParaRPr lang="en-GB" altLang="en-US"/>
          </a:p>
        </p:txBody>
      </p:sp>
    </p:spTree>
    <p:extLst>
      <p:ext uri="{BB962C8B-B14F-4D97-AF65-F5344CB8AC3E}">
        <p14:creationId xmlns:p14="http://schemas.microsoft.com/office/powerpoint/2010/main" val="103477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BF7A079-CFCE-4356-99E5-43268AAF652B}" type="slidenum">
              <a:rPr lang="en-GB" altLang="en-US"/>
              <a:pPr>
                <a:defRPr/>
              </a:pPr>
              <a:t>‹#›</a:t>
            </a:fld>
            <a:endParaRPr lang="en-GB" altLang="en-US"/>
          </a:p>
        </p:txBody>
      </p:sp>
    </p:spTree>
    <p:extLst>
      <p:ext uri="{BB962C8B-B14F-4D97-AF65-F5344CB8AC3E}">
        <p14:creationId xmlns:p14="http://schemas.microsoft.com/office/powerpoint/2010/main" val="3590631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C815656-E730-4A19-9871-AFE6DD3D1D2D}" type="slidenum">
              <a:rPr lang="en-GB" altLang="en-US"/>
              <a:pPr>
                <a:defRPr/>
              </a:pPr>
              <a:t>‹#›</a:t>
            </a:fld>
            <a:endParaRPr lang="en-GB" altLang="en-US"/>
          </a:p>
        </p:txBody>
      </p:sp>
    </p:spTree>
    <p:extLst>
      <p:ext uri="{BB962C8B-B14F-4D97-AF65-F5344CB8AC3E}">
        <p14:creationId xmlns:p14="http://schemas.microsoft.com/office/powerpoint/2010/main" val="2281407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BD9FE23E-5AE9-4215-B767-FA9D09B27801}" type="slidenum">
              <a:rPr lang="en-GB" altLang="en-US"/>
              <a:pPr>
                <a:defRPr/>
              </a:pPr>
              <a:t>‹#›</a:t>
            </a:fld>
            <a:endParaRPr lang="en-GB" altLang="en-US"/>
          </a:p>
        </p:txBody>
      </p:sp>
    </p:spTree>
    <p:extLst>
      <p:ext uri="{BB962C8B-B14F-4D97-AF65-F5344CB8AC3E}">
        <p14:creationId xmlns:p14="http://schemas.microsoft.com/office/powerpoint/2010/main" val="1320946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0BABAE0B-0AC8-42A7-808C-DC26EAB1F463}" type="slidenum">
              <a:rPr lang="en-GB" altLang="en-US"/>
              <a:pPr>
                <a:defRPr/>
              </a:pPr>
              <a:t>‹#›</a:t>
            </a:fld>
            <a:endParaRPr lang="en-GB" altLang="en-US"/>
          </a:p>
        </p:txBody>
      </p:sp>
    </p:spTree>
    <p:extLst>
      <p:ext uri="{BB962C8B-B14F-4D97-AF65-F5344CB8AC3E}">
        <p14:creationId xmlns:p14="http://schemas.microsoft.com/office/powerpoint/2010/main" val="1938076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23133AD9-63CA-43A9-BC4D-6B3815FECE9F}" type="slidenum">
              <a:rPr lang="en-GB" altLang="en-US"/>
              <a:pPr>
                <a:defRPr/>
              </a:pPr>
              <a:t>‹#›</a:t>
            </a:fld>
            <a:endParaRPr lang="en-GB" altLang="en-US"/>
          </a:p>
        </p:txBody>
      </p:sp>
    </p:spTree>
    <p:extLst>
      <p:ext uri="{BB962C8B-B14F-4D97-AF65-F5344CB8AC3E}">
        <p14:creationId xmlns:p14="http://schemas.microsoft.com/office/powerpoint/2010/main" val="169747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2ACBE1E-5165-41BD-8D40-3BC9A84F34EA}" type="slidenum">
              <a:rPr lang="en-GB" altLang="en-US"/>
              <a:pPr>
                <a:defRPr/>
              </a:pPr>
              <a:t>‹#›</a:t>
            </a:fld>
            <a:endParaRPr lang="en-GB" altLang="en-US"/>
          </a:p>
        </p:txBody>
      </p:sp>
    </p:spTree>
    <p:extLst>
      <p:ext uri="{BB962C8B-B14F-4D97-AF65-F5344CB8AC3E}">
        <p14:creationId xmlns:p14="http://schemas.microsoft.com/office/powerpoint/2010/main" val="41745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F3694B1-8D8C-47CA-B2DF-425C9E9D9261}" type="slidenum">
              <a:rPr lang="en-GB" altLang="en-US"/>
              <a:pPr>
                <a:defRPr/>
              </a:pPr>
              <a:t>‹#›</a:t>
            </a:fld>
            <a:endParaRPr lang="en-GB" altLang="en-US"/>
          </a:p>
        </p:txBody>
      </p:sp>
    </p:spTree>
    <p:extLst>
      <p:ext uri="{BB962C8B-B14F-4D97-AF65-F5344CB8AC3E}">
        <p14:creationId xmlns:p14="http://schemas.microsoft.com/office/powerpoint/2010/main" val="294533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8561A47D-CA1D-4919-8D89-3029A2218C96}" type="slidenum">
              <a:rPr lang="en-GB" altLang="en-US"/>
              <a:pPr>
                <a:defRPr/>
              </a:pPr>
              <a:t>‹#›</a:t>
            </a:fld>
            <a:endParaRPr lang="en-GB" altLang="en-US"/>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5C44C114-BE20-448C-89A1-218769ACB9AB}" type="slidenum">
              <a:rPr lang="en-GB" altLang="en-US"/>
              <a:pPr>
                <a:defRPr/>
              </a:pPr>
              <a:t>‹#›</a:t>
            </a:fld>
            <a:endParaRPr lang="en-GB" altLang="en-US"/>
          </a:p>
        </p:txBody>
      </p:sp>
      <p:pic>
        <p:nvPicPr>
          <p:cNvPr id="2055" name="Picture 7" descr="SmartScreen_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6"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a:t> </a:t>
            </a:r>
          </a:p>
        </p:txBody>
      </p:sp>
      <p:sp>
        <p:nvSpPr>
          <p:cNvPr id="5123"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smtClean="0">
                <a:solidFill>
                  <a:schemeClr val="bg1"/>
                </a:solidFill>
              </a:rPr>
              <a:t>Customer information</a:t>
            </a: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700213"/>
            <a:ext cx="9144000" cy="3848100"/>
          </a:xfrm>
          <a:prstGeom prst="rect">
            <a:avLst/>
          </a:prstGeom>
          <a:noFill/>
        </p:spPr>
        <p:txBody>
          <a:bodyPr>
            <a:spAutoFit/>
          </a:bodyPr>
          <a:lstStyle/>
          <a:p>
            <a:pPr algn="ctr" eaLnBrk="1" hangingPunct="1">
              <a:spcAft>
                <a:spcPts val="1200"/>
              </a:spcAft>
              <a:defRPr/>
            </a:pPr>
            <a:r>
              <a:rPr lang="en-GB" sz="2800" b="1" dirty="0">
                <a:solidFill>
                  <a:schemeClr val="accent4"/>
                </a:solidFill>
                <a:latin typeface="Arial" charset="0"/>
                <a:cs typeface="+mn-cs"/>
              </a:rPr>
              <a:t>Quotation</a:t>
            </a:r>
            <a:endParaRPr lang="en-GB" sz="28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800" dirty="0">
                <a:solidFill>
                  <a:schemeClr val="accent4"/>
                </a:solidFill>
                <a:latin typeface="Arial" charset="0"/>
                <a:cs typeface="+mn-cs"/>
              </a:rPr>
              <a:t>A quote allows a prospective customer to see what costs are going to be involved for the work they would like to have done and is generally fixed, </a:t>
            </a:r>
            <a:r>
              <a:rPr lang="en-GB" sz="2800" dirty="0" err="1">
                <a:solidFill>
                  <a:schemeClr val="accent4"/>
                </a:solidFill>
                <a:latin typeface="Arial" charset="0"/>
                <a:cs typeface="+mn-cs"/>
              </a:rPr>
              <a:t>ie</a:t>
            </a:r>
            <a:r>
              <a:rPr lang="en-GB" sz="2800" dirty="0">
                <a:solidFill>
                  <a:schemeClr val="accent4"/>
                </a:solidFill>
                <a:latin typeface="Arial" charset="0"/>
                <a:cs typeface="+mn-cs"/>
              </a:rPr>
              <a:t> the quotation forms the main component of the contract.</a:t>
            </a:r>
          </a:p>
          <a:p>
            <a:pPr marL="531813" indent="-531813" eaLnBrk="1" hangingPunct="1">
              <a:spcAft>
                <a:spcPts val="1200"/>
              </a:spcAft>
              <a:buFont typeface="Arial" pitchFamily="34" charset="0"/>
              <a:buChar char="•"/>
              <a:defRPr/>
            </a:pPr>
            <a:r>
              <a:rPr lang="en-GB" sz="2800" dirty="0">
                <a:solidFill>
                  <a:schemeClr val="accent4"/>
                </a:solidFill>
                <a:latin typeface="Arial" charset="0"/>
                <a:cs typeface="+mn-cs"/>
              </a:rPr>
              <a:t>A quote can help the prospective buyer when deciding which company to use and which services they are looking for.</a:t>
            </a:r>
          </a:p>
        </p:txBody>
      </p:sp>
      <p:sp>
        <p:nvSpPr>
          <p:cNvPr id="8" name="Rectangle 2"/>
          <p:cNvSpPr txBox="1">
            <a:spLocks noChangeArrowheads="1"/>
          </p:cNvSpPr>
          <p:nvPr/>
        </p:nvSpPr>
        <p:spPr bwMode="auto">
          <a:xfrm>
            <a:off x="611188" y="0"/>
            <a:ext cx="8532812"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Customer information </a:t>
            </a:r>
          </a:p>
        </p:txBody>
      </p:sp>
      <p:sp>
        <p:nvSpPr>
          <p:cNvPr id="6148"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10" dur="1000" fill="hold"/>
                                        <p:tgtEl>
                                          <p:spTgt spid="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gtEl>
                                      </p:cBhvr>
                                    </p:animEffect>
                                  </p:childTnLst>
                                </p:cTn>
                              </p:par>
                            </p:childTnLst>
                          </p:cTn>
                        </p:par>
                        <p:par>
                          <p:cTn id="15" fill="hold" nodeType="afterGroup">
                            <p:stCondLst>
                              <p:cond delay="1000"/>
                            </p:stCondLst>
                            <p:childTnLst>
                              <p:par>
                                <p:cTn id="16" presetID="25" presetClass="entr" presetSubtype="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p:cTn id="18"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7">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5" presetClass="entr" presetSubtype="0"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7">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5" presetClass="entr" presetSubtype="0" fill="hold" nodeType="clickEffect">
                                  <p:stCondLst>
                                    <p:cond delay="0"/>
                                  </p:stCondLst>
                                  <p:childTnLst>
                                    <p:set>
                                      <p:cBhvr>
                                        <p:cTn id="41" dur="1" fill="hold">
                                          <p:stCondLst>
                                            <p:cond delay="0"/>
                                          </p:stCondLst>
                                        </p:cTn>
                                        <p:tgtEl>
                                          <p:spTgt spid="7">
                                            <p:txEl>
                                              <p:pRg st="2" end="2"/>
                                            </p:txEl>
                                          </p:spTgt>
                                        </p:tgtEl>
                                        <p:attrNameLst>
                                          <p:attrName>style.visibility</p:attrName>
                                        </p:attrNameLst>
                                      </p:cBhvr>
                                      <p:to>
                                        <p:strVal val="visible"/>
                                      </p:to>
                                    </p:set>
                                    <p:anim calcmode="lin" valueType="num">
                                      <p:cBhvr>
                                        <p:cTn id="42"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143000"/>
            <a:ext cx="9144000" cy="5754688"/>
          </a:xfrm>
          <a:prstGeom prst="rect">
            <a:avLst/>
          </a:prstGeom>
          <a:noFill/>
        </p:spPr>
        <p:txBody>
          <a:bodyPr>
            <a:spAutoFit/>
          </a:bodyPr>
          <a:lstStyle/>
          <a:p>
            <a:pPr algn="ctr" eaLnBrk="1" hangingPunct="1">
              <a:spcAft>
                <a:spcPts val="1200"/>
              </a:spcAft>
              <a:defRPr/>
            </a:pPr>
            <a:r>
              <a:rPr lang="en-GB" sz="2600" b="1" dirty="0">
                <a:solidFill>
                  <a:schemeClr val="accent4"/>
                </a:solidFill>
                <a:latin typeface="Arial" charset="0"/>
                <a:cs typeface="+mn-cs"/>
              </a:rPr>
              <a:t>Estimate</a:t>
            </a:r>
            <a:endParaRPr lang="en-GB" sz="26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600" dirty="0">
                <a:solidFill>
                  <a:schemeClr val="accent4"/>
                </a:solidFill>
                <a:latin typeface="Arial" charset="0"/>
                <a:cs typeface="+mn-cs"/>
              </a:rPr>
              <a:t>Many businesses provide services that cannot have an upfront price, as the costs involved can vary. This can be due to the materials that might be used (which can differ depending on the individual needs of the customer) and the manpower that might be necessary. </a:t>
            </a:r>
          </a:p>
          <a:p>
            <a:pPr marL="531813" indent="-531813" eaLnBrk="1" hangingPunct="1">
              <a:spcAft>
                <a:spcPts val="1200"/>
              </a:spcAft>
              <a:buFont typeface="Arial" pitchFamily="34" charset="0"/>
              <a:buChar char="•"/>
              <a:defRPr/>
            </a:pPr>
            <a:r>
              <a:rPr lang="en-GB" sz="2600" dirty="0">
                <a:solidFill>
                  <a:schemeClr val="accent4"/>
                </a:solidFill>
                <a:latin typeface="Arial" charset="0"/>
                <a:cs typeface="+mn-cs"/>
              </a:rPr>
              <a:t>Therefore, it is common practice for these companies to provide the potential customer with an estimate of how much it should cost. This estimate will be made by the company using the information that the potential customer provides, regarding the relevant elements that may affect the price.</a:t>
            </a:r>
          </a:p>
          <a:p>
            <a:pPr marL="531813" indent="-531813" eaLnBrk="1" hangingPunct="1">
              <a:spcAft>
                <a:spcPts val="1200"/>
              </a:spcAft>
              <a:buFont typeface="Arial" pitchFamily="34" charset="0"/>
              <a:buChar char="•"/>
              <a:defRPr/>
            </a:pPr>
            <a:r>
              <a:rPr lang="en-US" sz="2600" dirty="0">
                <a:solidFill>
                  <a:schemeClr val="accent4"/>
                </a:solidFill>
                <a:latin typeface="Arial" charset="0"/>
                <a:cs typeface="+mn-cs"/>
              </a:rPr>
              <a:t>An estimate may vary and is flexible.</a:t>
            </a:r>
            <a:endParaRPr lang="en-GB" sz="2600" dirty="0">
              <a:solidFill>
                <a:schemeClr val="accent4"/>
              </a:solidFill>
              <a:latin typeface="Arial" charset="0"/>
              <a:cs typeface="+mn-cs"/>
            </a:endParaRPr>
          </a:p>
        </p:txBody>
      </p:sp>
      <p:sp>
        <p:nvSpPr>
          <p:cNvPr id="5" name="Rectangle 2"/>
          <p:cNvSpPr txBox="1">
            <a:spLocks noChangeArrowheads="1"/>
          </p:cNvSpPr>
          <p:nvPr/>
        </p:nvSpPr>
        <p:spPr bwMode="auto">
          <a:xfrm>
            <a:off x="611188" y="0"/>
            <a:ext cx="8532812"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Customer information </a:t>
            </a:r>
          </a:p>
        </p:txBody>
      </p:sp>
      <p:sp>
        <p:nvSpPr>
          <p:cNvPr id="7172"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014413"/>
            <a:ext cx="9144000" cy="5878512"/>
          </a:xfrm>
          <a:prstGeom prst="rect">
            <a:avLst/>
          </a:prstGeom>
          <a:noFill/>
        </p:spPr>
        <p:txBody>
          <a:bodyPr>
            <a:spAutoFit/>
          </a:bodyPr>
          <a:lstStyle/>
          <a:p>
            <a:pPr algn="ctr" eaLnBrk="1" hangingPunct="1">
              <a:spcAft>
                <a:spcPts val="600"/>
              </a:spcAft>
              <a:defRPr/>
            </a:pPr>
            <a:r>
              <a:rPr lang="en-GB" sz="2400" b="1" dirty="0">
                <a:solidFill>
                  <a:schemeClr val="accent4"/>
                </a:solidFill>
                <a:latin typeface="Arial" charset="0"/>
                <a:cs typeface="+mn-cs"/>
              </a:rPr>
              <a:t>Invoice</a:t>
            </a:r>
            <a:endParaRPr lang="en-GB" sz="24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An invoice or </a:t>
            </a:r>
            <a:r>
              <a:rPr lang="en-GB" sz="2400" b="1" dirty="0">
                <a:solidFill>
                  <a:schemeClr val="accent4"/>
                </a:solidFill>
                <a:latin typeface="Arial" charset="0"/>
                <a:cs typeface="+mn-cs"/>
              </a:rPr>
              <a:t>bill</a:t>
            </a:r>
            <a:r>
              <a:rPr lang="en-GB" sz="2400" dirty="0">
                <a:solidFill>
                  <a:schemeClr val="accent4"/>
                </a:solidFill>
                <a:latin typeface="Arial" charset="0"/>
                <a:cs typeface="+mn-cs"/>
              </a:rPr>
              <a:t> is a commercial document issued by a seller to the buyer, indicating the products, quantities and agreed prices for products or services that the seller has provided for the buyer.</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An invoice indicates the sale transaction only. Payment terms are independent of the invoice and are negotiated by the buyer and the seller.</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Payment terms are usually included on the invoice. The buyer can also have a maximum number of days in which to pay for these goods and is sometimes offered a discount for paying before the due date.</a:t>
            </a:r>
          </a:p>
          <a:p>
            <a:pPr marL="531813" indent="-531813" eaLnBrk="1" hangingPunct="1">
              <a:spcAft>
                <a:spcPts val="1200"/>
              </a:spcAft>
              <a:buFont typeface="Arial" pitchFamily="34" charset="0"/>
              <a:buChar char="•"/>
              <a:defRPr/>
            </a:pPr>
            <a:r>
              <a:rPr lang="en-GB" sz="2400" dirty="0">
                <a:solidFill>
                  <a:schemeClr val="accent4"/>
                </a:solidFill>
                <a:latin typeface="Arial" charset="0"/>
                <a:cs typeface="+mn-cs"/>
              </a:rPr>
              <a:t>The buyer could have already paid for the products or services listed on the invoice.</a:t>
            </a:r>
          </a:p>
        </p:txBody>
      </p:sp>
      <p:sp>
        <p:nvSpPr>
          <p:cNvPr id="5" name="Rectangle 2"/>
          <p:cNvSpPr txBox="1">
            <a:spLocks noChangeArrowheads="1"/>
          </p:cNvSpPr>
          <p:nvPr/>
        </p:nvSpPr>
        <p:spPr bwMode="auto">
          <a:xfrm>
            <a:off x="611188" y="0"/>
            <a:ext cx="8532812"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Customer information </a:t>
            </a:r>
          </a:p>
        </p:txBody>
      </p:sp>
      <p:sp>
        <p:nvSpPr>
          <p:cNvPr id="8196"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p:cTn id="55"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9388" y="2133600"/>
            <a:ext cx="8569325" cy="1968500"/>
          </a:xfrm>
          <a:prstGeom prst="rect">
            <a:avLst/>
          </a:prstGeom>
          <a:noFill/>
        </p:spPr>
        <p:txBody>
          <a:bodyPr>
            <a:spAutoFit/>
          </a:bodyPr>
          <a:lstStyle/>
          <a:p>
            <a:pPr algn="ctr" eaLnBrk="1" hangingPunct="1">
              <a:spcAft>
                <a:spcPts val="1200"/>
              </a:spcAft>
              <a:defRPr/>
            </a:pPr>
            <a:r>
              <a:rPr lang="en-GB" sz="2800" b="1" dirty="0">
                <a:solidFill>
                  <a:schemeClr val="accent4"/>
                </a:solidFill>
                <a:latin typeface="Arial" charset="0"/>
                <a:cs typeface="+mn-cs"/>
              </a:rPr>
              <a:t>Statements</a:t>
            </a:r>
            <a:endParaRPr lang="en-GB" sz="2800" dirty="0">
              <a:solidFill>
                <a:schemeClr val="accent4"/>
              </a:solidFill>
              <a:latin typeface="Arial" charset="0"/>
              <a:cs typeface="+mn-cs"/>
            </a:endParaRPr>
          </a:p>
          <a:p>
            <a:pPr eaLnBrk="1" hangingPunct="1">
              <a:spcAft>
                <a:spcPts val="1200"/>
              </a:spcAft>
              <a:defRPr/>
            </a:pPr>
            <a:r>
              <a:rPr lang="en-GB" sz="2800" dirty="0">
                <a:solidFill>
                  <a:schemeClr val="accent4"/>
                </a:solidFill>
                <a:latin typeface="Arial" charset="0"/>
                <a:cs typeface="+mn-cs"/>
              </a:rPr>
              <a:t>A statement is a summary of financial transactions that have occurred over a given period of time between the company and suppliers or customers.</a:t>
            </a:r>
          </a:p>
        </p:txBody>
      </p:sp>
      <p:sp>
        <p:nvSpPr>
          <p:cNvPr id="5" name="Rectangle 2"/>
          <p:cNvSpPr txBox="1">
            <a:spLocks noChangeArrowheads="1"/>
          </p:cNvSpPr>
          <p:nvPr/>
        </p:nvSpPr>
        <p:spPr bwMode="auto">
          <a:xfrm>
            <a:off x="611188" y="0"/>
            <a:ext cx="8532812"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Customer information </a:t>
            </a:r>
          </a:p>
        </p:txBody>
      </p:sp>
      <p:sp>
        <p:nvSpPr>
          <p:cNvPr id="9220"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3850" y="1989138"/>
            <a:ext cx="8243888" cy="1970087"/>
          </a:xfrm>
          <a:prstGeom prst="rect">
            <a:avLst/>
          </a:prstGeom>
          <a:noFill/>
        </p:spPr>
        <p:txBody>
          <a:bodyPr>
            <a:spAutoFit/>
          </a:bodyPr>
          <a:lstStyle/>
          <a:p>
            <a:pPr algn="ctr" eaLnBrk="1" hangingPunct="1">
              <a:spcAft>
                <a:spcPts val="1200"/>
              </a:spcAft>
              <a:defRPr/>
            </a:pPr>
            <a:r>
              <a:rPr lang="en-US" sz="2800" b="1" dirty="0">
                <a:solidFill>
                  <a:schemeClr val="accent4"/>
                </a:solidFill>
                <a:latin typeface="Arial" charset="0"/>
                <a:cs typeface="+mn-cs"/>
              </a:rPr>
              <a:t>Statutory rights to cancel</a:t>
            </a:r>
            <a:endParaRPr lang="en-GB" sz="2800" dirty="0">
              <a:solidFill>
                <a:schemeClr val="accent4"/>
              </a:solidFill>
              <a:latin typeface="Arial" charset="0"/>
              <a:cs typeface="+mn-cs"/>
            </a:endParaRPr>
          </a:p>
          <a:p>
            <a:pPr eaLnBrk="1" hangingPunct="1">
              <a:spcAft>
                <a:spcPts val="1200"/>
              </a:spcAft>
              <a:defRPr/>
            </a:pPr>
            <a:r>
              <a:rPr lang="en-US" sz="2800" dirty="0">
                <a:solidFill>
                  <a:schemeClr val="accent4"/>
                </a:solidFill>
                <a:latin typeface="Arial" charset="0"/>
                <a:cs typeface="+mn-cs"/>
              </a:rPr>
              <a:t>Legislation allows a customer the right to cancel, providing work has not started and is within a set timeframe.</a:t>
            </a:r>
            <a:endParaRPr lang="en-GB" sz="2800" dirty="0">
              <a:solidFill>
                <a:schemeClr val="accent4"/>
              </a:solidFill>
              <a:latin typeface="Arial" charset="0"/>
              <a:cs typeface="+mn-cs"/>
            </a:endParaRPr>
          </a:p>
        </p:txBody>
      </p:sp>
      <p:sp>
        <p:nvSpPr>
          <p:cNvPr id="5" name="Rectangle 2"/>
          <p:cNvSpPr txBox="1">
            <a:spLocks noChangeArrowheads="1"/>
          </p:cNvSpPr>
          <p:nvPr/>
        </p:nvSpPr>
        <p:spPr bwMode="auto">
          <a:xfrm>
            <a:off x="611188" y="0"/>
            <a:ext cx="8532812"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Customer information </a:t>
            </a:r>
          </a:p>
        </p:txBody>
      </p:sp>
      <p:sp>
        <p:nvSpPr>
          <p:cNvPr id="10244"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400" y="1042988"/>
            <a:ext cx="9144000" cy="5986462"/>
          </a:xfrm>
          <a:prstGeom prst="rect">
            <a:avLst/>
          </a:prstGeom>
          <a:noFill/>
        </p:spPr>
        <p:txBody>
          <a:bodyPr>
            <a:spAutoFit/>
          </a:bodyPr>
          <a:lstStyle/>
          <a:p>
            <a:pPr algn="ctr" eaLnBrk="1" hangingPunct="1">
              <a:spcAft>
                <a:spcPts val="1200"/>
              </a:spcAft>
              <a:defRPr/>
            </a:pPr>
            <a:r>
              <a:rPr lang="en-US" sz="2800" b="1" dirty="0">
                <a:solidFill>
                  <a:schemeClr val="accent4"/>
                </a:solidFill>
                <a:latin typeface="Arial" charset="0"/>
                <a:cs typeface="+mn-cs"/>
              </a:rPr>
              <a:t>Handover information</a:t>
            </a:r>
            <a:endParaRPr lang="en-GB" sz="2800" dirty="0">
              <a:solidFill>
                <a:schemeClr val="accent4"/>
              </a:solidFill>
              <a:latin typeface="Arial" charset="0"/>
              <a:cs typeface="+mn-cs"/>
            </a:endParaRPr>
          </a:p>
          <a:p>
            <a:pPr marL="531813" indent="-531813" eaLnBrk="1" hangingPunct="1">
              <a:spcAft>
                <a:spcPts val="1200"/>
              </a:spcAft>
              <a:buFont typeface="Arial" pitchFamily="34" charset="0"/>
              <a:buChar char="•"/>
              <a:defRPr/>
            </a:pPr>
            <a:r>
              <a:rPr lang="en-US" sz="2600" dirty="0">
                <a:solidFill>
                  <a:schemeClr val="accent4"/>
                </a:solidFill>
                <a:latin typeface="Arial" charset="0"/>
                <a:cs typeface="+mn-cs"/>
              </a:rPr>
              <a:t>At the end of a contract, the customer/client </a:t>
            </a:r>
            <a:r>
              <a:rPr lang="en-US" sz="2600" b="1" dirty="0">
                <a:solidFill>
                  <a:schemeClr val="accent4"/>
                </a:solidFill>
                <a:latin typeface="Arial" charset="0"/>
                <a:cs typeface="+mn-cs"/>
              </a:rPr>
              <a:t>must</a:t>
            </a:r>
            <a:r>
              <a:rPr lang="en-US" sz="2600" dirty="0">
                <a:solidFill>
                  <a:schemeClr val="accent4"/>
                </a:solidFill>
                <a:latin typeface="Arial" charset="0"/>
                <a:cs typeface="+mn-cs"/>
              </a:rPr>
              <a:t> be given certain information.</a:t>
            </a:r>
          </a:p>
          <a:p>
            <a:pPr marL="531813" indent="-531813" eaLnBrk="1" hangingPunct="1">
              <a:spcAft>
                <a:spcPts val="1200"/>
              </a:spcAft>
              <a:buFont typeface="Arial" pitchFamily="34" charset="0"/>
              <a:buChar char="•"/>
              <a:defRPr/>
            </a:pPr>
            <a:r>
              <a:rPr lang="en-US" sz="2600" dirty="0">
                <a:solidFill>
                  <a:schemeClr val="accent4"/>
                </a:solidFill>
                <a:latin typeface="Arial" charset="0"/>
                <a:cs typeface="+mn-cs"/>
              </a:rPr>
              <a:t>In large contracts this includes </a:t>
            </a:r>
            <a:r>
              <a:rPr lang="en-US" sz="2600" dirty="0" smtClean="0">
                <a:solidFill>
                  <a:schemeClr val="accent4"/>
                </a:solidFill>
                <a:latin typeface="Arial" charset="0"/>
                <a:cs typeface="+mn-cs"/>
              </a:rPr>
              <a:t>a Health </a:t>
            </a:r>
            <a:r>
              <a:rPr lang="en-US" sz="2600" dirty="0">
                <a:solidFill>
                  <a:schemeClr val="accent4"/>
                </a:solidFill>
                <a:latin typeface="Arial" charset="0"/>
                <a:cs typeface="+mn-cs"/>
              </a:rPr>
              <a:t>and Safety file.</a:t>
            </a:r>
          </a:p>
          <a:p>
            <a:pPr marL="531813" indent="-531813" eaLnBrk="1" hangingPunct="1">
              <a:spcAft>
                <a:spcPts val="1200"/>
              </a:spcAft>
              <a:buFont typeface="Arial" pitchFamily="34" charset="0"/>
              <a:buChar char="•"/>
              <a:defRPr/>
            </a:pPr>
            <a:r>
              <a:rPr lang="en-US" sz="2600" dirty="0">
                <a:latin typeface="Arial" charset="0"/>
                <a:cs typeface="+mn-cs"/>
              </a:rPr>
              <a:t>Customers must be shown around the installation and shown how to use/set items</a:t>
            </a:r>
            <a:endParaRPr lang="en-US" sz="2600" dirty="0">
              <a:solidFill>
                <a:schemeClr val="accent4"/>
              </a:solidFill>
              <a:latin typeface="Arial" charset="0"/>
              <a:cs typeface="+mn-cs"/>
            </a:endParaRPr>
          </a:p>
          <a:p>
            <a:pPr marL="531813" indent="-531813" eaLnBrk="1" hangingPunct="1">
              <a:spcAft>
                <a:spcPts val="600"/>
              </a:spcAft>
              <a:buFont typeface="Arial" pitchFamily="34" charset="0"/>
              <a:buChar char="•"/>
              <a:defRPr/>
            </a:pPr>
            <a:r>
              <a:rPr lang="en-US" sz="2600" dirty="0">
                <a:solidFill>
                  <a:schemeClr val="accent4"/>
                </a:solidFill>
                <a:latin typeface="Arial" charset="0"/>
                <a:cs typeface="+mn-cs"/>
              </a:rPr>
              <a:t>Other items handed to the customer are:</a:t>
            </a:r>
            <a:endParaRPr lang="en-GB" sz="2600" dirty="0">
              <a:solidFill>
                <a:schemeClr val="accent4"/>
              </a:solidFill>
              <a:latin typeface="Arial" charset="0"/>
              <a:cs typeface="+mn-cs"/>
            </a:endParaRPr>
          </a:p>
          <a:p>
            <a:pPr marL="989013" lvl="1" indent="-531813" eaLnBrk="1" hangingPunct="1">
              <a:spcAft>
                <a:spcPts val="600"/>
              </a:spcAft>
              <a:buFont typeface="Arial" pitchFamily="34" charset="0"/>
              <a:buChar char="•"/>
              <a:defRPr/>
            </a:pPr>
            <a:r>
              <a:rPr lang="en-US" sz="2600" dirty="0">
                <a:solidFill>
                  <a:schemeClr val="accent4"/>
                </a:solidFill>
                <a:latin typeface="Arial" charset="0"/>
                <a:cs typeface="+mn-cs"/>
              </a:rPr>
              <a:t>schedule of inspections and testing</a:t>
            </a:r>
            <a:endParaRPr lang="en-GB" sz="2600" dirty="0">
              <a:solidFill>
                <a:schemeClr val="accent4"/>
              </a:solidFill>
              <a:latin typeface="Arial" charset="0"/>
              <a:cs typeface="+mn-cs"/>
            </a:endParaRPr>
          </a:p>
          <a:p>
            <a:pPr marL="989013" lvl="1" indent="-531813" eaLnBrk="1" hangingPunct="1">
              <a:spcAft>
                <a:spcPts val="600"/>
              </a:spcAft>
              <a:buFont typeface="Arial" pitchFamily="34" charset="0"/>
              <a:buChar char="•"/>
              <a:defRPr/>
            </a:pPr>
            <a:r>
              <a:rPr lang="en-US" sz="2600" dirty="0">
                <a:solidFill>
                  <a:schemeClr val="accent4"/>
                </a:solidFill>
                <a:latin typeface="Arial" charset="0"/>
                <a:cs typeface="+mn-cs"/>
              </a:rPr>
              <a:t>electrical installation or minor works certificate</a:t>
            </a:r>
            <a:endParaRPr lang="en-GB" sz="2600" dirty="0">
              <a:solidFill>
                <a:schemeClr val="accent4"/>
              </a:solidFill>
              <a:latin typeface="Arial" charset="0"/>
              <a:cs typeface="+mn-cs"/>
            </a:endParaRPr>
          </a:p>
          <a:p>
            <a:pPr marL="989013" lvl="1" indent="-531813" eaLnBrk="1" hangingPunct="1">
              <a:spcAft>
                <a:spcPts val="600"/>
              </a:spcAft>
              <a:buFont typeface="Arial" pitchFamily="34" charset="0"/>
              <a:buChar char="•"/>
              <a:defRPr/>
            </a:pPr>
            <a:r>
              <a:rPr lang="en-US" sz="2600" dirty="0">
                <a:solidFill>
                  <a:schemeClr val="accent4"/>
                </a:solidFill>
                <a:latin typeface="Arial" charset="0"/>
                <a:cs typeface="+mn-cs"/>
              </a:rPr>
              <a:t>manufacturers’ instructions </a:t>
            </a:r>
            <a:endParaRPr lang="en-GB" sz="2600" dirty="0">
              <a:solidFill>
                <a:schemeClr val="accent4"/>
              </a:solidFill>
              <a:latin typeface="Arial" charset="0"/>
              <a:cs typeface="+mn-cs"/>
            </a:endParaRPr>
          </a:p>
          <a:p>
            <a:pPr marL="989013" lvl="1" indent="-531813" eaLnBrk="1" hangingPunct="1">
              <a:spcAft>
                <a:spcPts val="600"/>
              </a:spcAft>
              <a:buFont typeface="Arial" pitchFamily="34" charset="0"/>
              <a:buChar char="•"/>
              <a:defRPr/>
            </a:pPr>
            <a:r>
              <a:rPr lang="en-US" sz="2600" dirty="0">
                <a:solidFill>
                  <a:schemeClr val="accent4"/>
                </a:solidFill>
                <a:latin typeface="Arial" charset="0"/>
                <a:cs typeface="+mn-cs"/>
              </a:rPr>
              <a:t>warranty</a:t>
            </a:r>
            <a:endParaRPr lang="en-GB" sz="2600" dirty="0">
              <a:solidFill>
                <a:schemeClr val="accent4"/>
              </a:solidFill>
              <a:latin typeface="Arial" charset="0"/>
              <a:cs typeface="+mn-cs"/>
            </a:endParaRPr>
          </a:p>
          <a:p>
            <a:pPr marL="989013" lvl="1" indent="-531813" eaLnBrk="1" hangingPunct="1">
              <a:spcAft>
                <a:spcPts val="600"/>
              </a:spcAft>
              <a:buFont typeface="Arial" pitchFamily="34" charset="0"/>
              <a:buChar char="•"/>
              <a:defRPr/>
            </a:pPr>
            <a:r>
              <a:rPr lang="en-US" sz="2600" dirty="0">
                <a:solidFill>
                  <a:schemeClr val="accent4"/>
                </a:solidFill>
                <a:latin typeface="Arial" charset="0"/>
                <a:cs typeface="+mn-cs"/>
              </a:rPr>
              <a:t>contact numbers.</a:t>
            </a:r>
            <a:endParaRPr lang="en-GB" sz="2600" dirty="0">
              <a:solidFill>
                <a:schemeClr val="accent4"/>
              </a:solidFill>
              <a:latin typeface="Arial" charset="0"/>
              <a:cs typeface="+mn-cs"/>
            </a:endParaRPr>
          </a:p>
        </p:txBody>
      </p:sp>
      <p:sp>
        <p:nvSpPr>
          <p:cNvPr id="5" name="Rectangle 2"/>
          <p:cNvSpPr txBox="1">
            <a:spLocks noChangeArrowheads="1"/>
          </p:cNvSpPr>
          <p:nvPr/>
        </p:nvSpPr>
        <p:spPr bwMode="auto">
          <a:xfrm>
            <a:off x="611188" y="0"/>
            <a:ext cx="8532812"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Customer information </a:t>
            </a:r>
          </a:p>
        </p:txBody>
      </p:sp>
      <p:sp>
        <p:nvSpPr>
          <p:cNvPr id="11268"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p:cTn id="55"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 calcmode="lin" valueType="num">
                                      <p:cBhvr>
                                        <p:cTn id="67"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7">
                                            <p:txEl>
                                              <p:pRg st="5" end="5"/>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7">
                                            <p:txEl>
                                              <p:pRg st="6" end="6"/>
                                            </p:txEl>
                                          </p:spTgt>
                                        </p:tgtEl>
                                        <p:attrNameLst>
                                          <p:attrName>style.visibility</p:attrName>
                                        </p:attrNameLst>
                                      </p:cBhvr>
                                      <p:to>
                                        <p:strVal val="visible"/>
                                      </p:to>
                                    </p:set>
                                    <p:anim calcmode="lin" valueType="num">
                                      <p:cBhvr>
                                        <p:cTn id="79"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7">
                                            <p:txEl>
                                              <p:pRg st="6" end="6"/>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5" presetClass="entr" presetSubtype="0" fill="hold" nodeType="clickEffect">
                                  <p:stCondLst>
                                    <p:cond delay="0"/>
                                  </p:stCondLst>
                                  <p:childTnLst>
                                    <p:set>
                                      <p:cBhvr>
                                        <p:cTn id="90" dur="1" fill="hold">
                                          <p:stCondLst>
                                            <p:cond delay="0"/>
                                          </p:stCondLst>
                                        </p:cTn>
                                        <p:tgtEl>
                                          <p:spTgt spid="7">
                                            <p:txEl>
                                              <p:pRg st="7" end="7"/>
                                            </p:txEl>
                                          </p:spTgt>
                                        </p:tgtEl>
                                        <p:attrNameLst>
                                          <p:attrName>style.visibility</p:attrName>
                                        </p:attrNameLst>
                                      </p:cBhvr>
                                      <p:to>
                                        <p:strVal val="visible"/>
                                      </p:to>
                                    </p:set>
                                    <p:anim calcmode="lin" valueType="num">
                                      <p:cBhvr>
                                        <p:cTn id="91" dur="500" decel="50000" fill="hold">
                                          <p:stCondLst>
                                            <p:cond delay="0"/>
                                          </p:stCondLst>
                                        </p:cTn>
                                        <p:tgtEl>
                                          <p:spTgt spid="7">
                                            <p:txEl>
                                              <p:pRg st="7" end="7"/>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7">
                                            <p:txEl>
                                              <p:pRg st="7" end="7"/>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7">
                                            <p:txEl>
                                              <p:pRg st="7" end="7"/>
                                            </p:txEl>
                                          </p:spTgt>
                                        </p:tgtEl>
                                        <p:attrNameLst>
                                          <p:attrName>ppt_w</p:attrName>
                                        </p:attrNameLst>
                                      </p:cBhvr>
                                      <p:tavLst>
                                        <p:tav tm="0">
                                          <p:val>
                                            <p:strVal val="#ppt_w*.05"/>
                                          </p:val>
                                        </p:tav>
                                        <p:tav tm="100000">
                                          <p:val>
                                            <p:strVal val="#ppt_w"/>
                                          </p:val>
                                        </p:tav>
                                      </p:tavLst>
                                    </p:anim>
                                    <p:anim calcmode="lin" valueType="num">
                                      <p:cBhvr>
                                        <p:cTn id="94" dur="1000" fill="hold"/>
                                        <p:tgtEl>
                                          <p:spTgt spid="7">
                                            <p:txEl>
                                              <p:pRg st="7" end="7"/>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7">
                                            <p:txEl>
                                              <p:pRg st="7" end="7"/>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7">
                                            <p:txEl>
                                              <p:pRg st="7" end="7"/>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7">
                                            <p:txEl>
                                              <p:pRg st="7" end="7"/>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7">
                                            <p:txEl>
                                              <p:pRg st="7" end="7"/>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5" presetClass="entr" presetSubtype="0" fill="hold" nodeType="clickEffect">
                                  <p:stCondLst>
                                    <p:cond delay="0"/>
                                  </p:stCondLst>
                                  <p:childTnLst>
                                    <p:set>
                                      <p:cBhvr>
                                        <p:cTn id="102" dur="1" fill="hold">
                                          <p:stCondLst>
                                            <p:cond delay="0"/>
                                          </p:stCondLst>
                                        </p:cTn>
                                        <p:tgtEl>
                                          <p:spTgt spid="7">
                                            <p:txEl>
                                              <p:pRg st="8" end="8"/>
                                            </p:txEl>
                                          </p:spTgt>
                                        </p:tgtEl>
                                        <p:attrNameLst>
                                          <p:attrName>style.visibility</p:attrName>
                                        </p:attrNameLst>
                                      </p:cBhvr>
                                      <p:to>
                                        <p:strVal val="visible"/>
                                      </p:to>
                                    </p:set>
                                    <p:anim calcmode="lin" valueType="num">
                                      <p:cBhvr>
                                        <p:cTn id="103" dur="500" decel="50000" fill="hold">
                                          <p:stCondLst>
                                            <p:cond delay="0"/>
                                          </p:stCondLst>
                                        </p:cTn>
                                        <p:tgtEl>
                                          <p:spTgt spid="7">
                                            <p:txEl>
                                              <p:pRg st="8" end="8"/>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7">
                                            <p:txEl>
                                              <p:pRg st="8" end="8"/>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7">
                                            <p:txEl>
                                              <p:pRg st="8" end="8"/>
                                            </p:txEl>
                                          </p:spTgt>
                                        </p:tgtEl>
                                        <p:attrNameLst>
                                          <p:attrName>ppt_w</p:attrName>
                                        </p:attrNameLst>
                                      </p:cBhvr>
                                      <p:tavLst>
                                        <p:tav tm="0">
                                          <p:val>
                                            <p:strVal val="#ppt_w*.05"/>
                                          </p:val>
                                        </p:tav>
                                        <p:tav tm="100000">
                                          <p:val>
                                            <p:strVal val="#ppt_w"/>
                                          </p:val>
                                        </p:tav>
                                      </p:tavLst>
                                    </p:anim>
                                    <p:anim calcmode="lin" valueType="num">
                                      <p:cBhvr>
                                        <p:cTn id="106" dur="1000" fill="hold"/>
                                        <p:tgtEl>
                                          <p:spTgt spid="7">
                                            <p:txEl>
                                              <p:pRg st="8" end="8"/>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7">
                                            <p:txEl>
                                              <p:pRg st="8" end="8"/>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7">
                                            <p:txEl>
                                              <p:pRg st="8" end="8"/>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7">
                                            <p:txEl>
                                              <p:pRg st="8" end="8"/>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7">
                                            <p:txEl>
                                              <p:pRg st="8" end="8"/>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5" presetClass="entr" presetSubtype="0" fill="hold" nodeType="clickEffect">
                                  <p:stCondLst>
                                    <p:cond delay="0"/>
                                  </p:stCondLst>
                                  <p:childTnLst>
                                    <p:set>
                                      <p:cBhvr>
                                        <p:cTn id="114" dur="1" fill="hold">
                                          <p:stCondLst>
                                            <p:cond delay="0"/>
                                          </p:stCondLst>
                                        </p:cTn>
                                        <p:tgtEl>
                                          <p:spTgt spid="7">
                                            <p:txEl>
                                              <p:pRg st="9" end="9"/>
                                            </p:txEl>
                                          </p:spTgt>
                                        </p:tgtEl>
                                        <p:attrNameLst>
                                          <p:attrName>style.visibility</p:attrName>
                                        </p:attrNameLst>
                                      </p:cBhvr>
                                      <p:to>
                                        <p:strVal val="visible"/>
                                      </p:to>
                                    </p:set>
                                    <p:anim calcmode="lin" valueType="num">
                                      <p:cBhvr>
                                        <p:cTn id="115" dur="500" decel="50000" fill="hold">
                                          <p:stCondLst>
                                            <p:cond delay="0"/>
                                          </p:stCondLst>
                                        </p:cTn>
                                        <p:tgtEl>
                                          <p:spTgt spid="7">
                                            <p:txEl>
                                              <p:pRg st="9" end="9"/>
                                            </p:txEl>
                                          </p:spTgt>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7">
                                            <p:txEl>
                                              <p:pRg st="9" end="9"/>
                                            </p:txEl>
                                          </p:spTgt>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7">
                                            <p:txEl>
                                              <p:pRg st="9" end="9"/>
                                            </p:txEl>
                                          </p:spTgt>
                                        </p:tgtEl>
                                        <p:attrNameLst>
                                          <p:attrName>ppt_w</p:attrName>
                                        </p:attrNameLst>
                                      </p:cBhvr>
                                      <p:tavLst>
                                        <p:tav tm="0">
                                          <p:val>
                                            <p:strVal val="#ppt_w*.05"/>
                                          </p:val>
                                        </p:tav>
                                        <p:tav tm="100000">
                                          <p:val>
                                            <p:strVal val="#ppt_w"/>
                                          </p:val>
                                        </p:tav>
                                      </p:tavLst>
                                    </p:anim>
                                    <p:anim calcmode="lin" valueType="num">
                                      <p:cBhvr>
                                        <p:cTn id="118" dur="1000" fill="hold"/>
                                        <p:tgtEl>
                                          <p:spTgt spid="7">
                                            <p:txEl>
                                              <p:pRg st="9" end="9"/>
                                            </p:txEl>
                                          </p:spTgt>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7">
                                            <p:txEl>
                                              <p:pRg st="9" end="9"/>
                                            </p:txEl>
                                          </p:spTgt>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7">
                                            <p:txEl>
                                              <p:pRg st="9" end="9"/>
                                            </p:txEl>
                                          </p:spTgt>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7">
                                            <p:txEl>
                                              <p:pRg st="9" end="9"/>
                                            </p:txEl>
                                          </p:spTgt>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a:t> </a:t>
            </a:r>
          </a:p>
        </p:txBody>
      </p:sp>
      <p:sp>
        <p:nvSpPr>
          <p:cNvPr id="12291"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b="1" smtClean="0">
                <a:solidFill>
                  <a:schemeClr val="bg1"/>
                </a:solidFill>
              </a:rPr>
              <a:t>The End</a:t>
            </a:r>
          </a:p>
          <a:p>
            <a:pPr eaLnBrk="1" hangingPunct="1"/>
            <a:endParaRPr lang="en-GB" altLang="en-US" sz="4400" smtClean="0"/>
          </a:p>
        </p:txBody>
      </p:sp>
      <p:sp>
        <p:nvSpPr>
          <p:cNvPr id="12292"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TotalTime>
  <Words>442</Words>
  <Application>Microsoft Office PowerPoint</Application>
  <PresentationFormat>On-screen Show (4:3)</PresentationFormat>
  <Paragraphs>44</Paragraphs>
  <Slides>8</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8</vt:i4>
      </vt:variant>
    </vt:vector>
  </HeadingPairs>
  <TitlesOfParts>
    <vt:vector size="11" baseType="lpstr">
      <vt:lpstr>Arial</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Andrew Miller</cp:lastModifiedBy>
  <cp:revision>77</cp:revision>
  <dcterms:created xsi:type="dcterms:W3CDTF">2010-05-25T15:15:29Z</dcterms:created>
  <dcterms:modified xsi:type="dcterms:W3CDTF">2015-05-04T15:11:42Z</dcterms:modified>
</cp:coreProperties>
</file>