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ink/ink1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0" r:id="rId1"/>
    <p:sldMasterId id="2147483651" r:id="rId2"/>
  </p:sldMasterIdLst>
  <p:notesMasterIdLst>
    <p:notesMasterId r:id="rId12"/>
  </p:notesMasterIdLst>
  <p:sldIdLst>
    <p:sldId id="269" r:id="rId3"/>
    <p:sldId id="280" r:id="rId4"/>
    <p:sldId id="281" r:id="rId5"/>
    <p:sldId id="282" r:id="rId6"/>
    <p:sldId id="283" r:id="rId7"/>
    <p:sldId id="284" r:id="rId8"/>
    <p:sldId id="286" r:id="rId9"/>
    <p:sldId id="285" r:id="rId10"/>
    <p:sldId id="277" r:id="rId11"/>
  </p:sldIdLst>
  <p:sldSz cx="9144000" cy="6858000" type="screen4x3"/>
  <p:notesSz cx="6858000" cy="9144000"/>
  <p:defaultTextStyle>
    <a:defPPr>
      <a:defRPr lang="en-GB"/>
    </a:defPPr>
    <a:lvl1pPr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sz="2000"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00"/>
    <a:srgbClr val="0000FF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870" autoAdjust="0"/>
    <p:restoredTop sz="94595" autoAdjust="0"/>
  </p:normalViewPr>
  <p:slideViewPr>
    <p:cSldViewPr>
      <p:cViewPr varScale="1">
        <p:scale>
          <a:sx n="101" d="100"/>
          <a:sy n="101" d="100"/>
        </p:scale>
        <p:origin x="552" y="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7" d="100"/>
          <a:sy n="57" d="100"/>
        </p:scale>
        <p:origin x="-1170" y="-96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notesMaster" Target="notesMasters/notesMaster1.xml"/><Relationship Id="rId17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 Goodings" userId="ef861c51-cc0d-478f-a8d6-c139c1588bf2" providerId="ADAL" clId="{C78BAD85-39D0-4351-8805-F21339060336}"/>
    <pc:docChg chg="modSld">
      <pc:chgData name="Chris Goodings" userId="ef861c51-cc0d-478f-a8d6-c139c1588bf2" providerId="ADAL" clId="{C78BAD85-39D0-4351-8805-F21339060336}" dt="2019-05-09T07:51:38.719" v="0"/>
      <pc:docMkLst>
        <pc:docMk/>
      </pc:docMkLst>
      <pc:sldChg chg="addSp">
        <pc:chgData name="Chris Goodings" userId="ef861c51-cc0d-478f-a8d6-c139c1588bf2" providerId="ADAL" clId="{C78BAD85-39D0-4351-8805-F21339060336}" dt="2019-05-09T07:51:38.719" v="0"/>
        <pc:sldMkLst>
          <pc:docMk/>
          <pc:sldMk cId="0" sldId="280"/>
        </pc:sldMkLst>
        <pc:inkChg chg="add">
          <ac:chgData name="Chris Goodings" userId="ef861c51-cc0d-478f-a8d6-c139c1588bf2" providerId="ADAL" clId="{C78BAD85-39D0-4351-8805-F21339060336}" dt="2019-05-09T07:51:38.719" v="0"/>
          <ac:inkMkLst>
            <pc:docMk/>
            <pc:sldMk cId="0" sldId="280"/>
            <ac:inkMk id="2" creationId="{863F0284-8D44-4571-8AF5-32E2DAA80AB6}"/>
          </ac:inkMkLst>
        </pc:ink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280" units="cm"/>
          <inkml:channel name="Y" type="integer" max="1024" units="cm"/>
          <inkml:channel name="T" type="integer" max="2.14748E9" units="dev"/>
        </inkml:traceFormat>
        <inkml:channelProperties>
          <inkml:channelProperty channel="X" name="resolution" value="37.86982" units="1/cm"/>
          <inkml:channelProperty channel="Y" name="resolution" value="37.92593" units="1/cm"/>
          <inkml:channelProperty channel="T" name="resolution" value="1" units="1/dev"/>
        </inkml:channelProperties>
      </inkml:inkSource>
      <inkml:timestamp xml:id="ts0" timeString="2019-05-09T07:51:38.701"/>
    </inkml:context>
    <inkml:brush xml:id="br0">
      <inkml:brushProperty name="width" value="0.05" units="cm"/>
      <inkml:brushProperty name="height" value="0.05" units="cm"/>
      <inkml:brushProperty name="fitToCurve" value="1"/>
    </inkml:brush>
  </inkml:definitions>
  <inkml:trace contextRef="#ctx0" brushRef="#br0">0 0 0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5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506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noProof="0"/>
              <a:t>Click to edit Master text styles</a:t>
            </a:r>
          </a:p>
          <a:p>
            <a:pPr lvl="1"/>
            <a:r>
              <a:rPr lang="en-GB" noProof="0"/>
              <a:t>Second level</a:t>
            </a:r>
          </a:p>
          <a:p>
            <a:pPr lvl="2"/>
            <a:r>
              <a:rPr lang="en-GB" noProof="0"/>
              <a:t>Third level</a:t>
            </a:r>
          </a:p>
          <a:p>
            <a:pPr lvl="3"/>
            <a:r>
              <a:rPr lang="en-GB" noProof="0"/>
              <a:t>Fourth level</a:t>
            </a:r>
          </a:p>
          <a:p>
            <a:pPr lvl="4"/>
            <a:r>
              <a:rPr lang="en-GB" noProof="0"/>
              <a:t>Fifth level</a:t>
            </a:r>
          </a:p>
        </p:txBody>
      </p:sp>
      <p:sp>
        <p:nvSpPr>
          <p:cNvPr id="4506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506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27040D9B-9AE1-48CA-AFCC-1371712F24A3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6773447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FC62313-FB17-4D58-9AA1-6B15E2C78D9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531149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348650-44CA-405E-BE7A-E941373BE60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762739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C41EB4-85B1-4FA7-80B4-CF2C99E4BC2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20769625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0" y="11969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  <p:sp>
        <p:nvSpPr>
          <p:cNvPr id="542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4213" y="188913"/>
            <a:ext cx="7772400" cy="792162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GB" noProof="0"/>
              <a:t>Click to edit Master title style</a:t>
            </a:r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4213" y="1557338"/>
            <a:ext cx="7775575" cy="446405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pPr lvl="0"/>
            <a:r>
              <a:rPr lang="en-GB" noProof="0"/>
              <a:t>Click to edit Master subtitle style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E325B1-333D-4762-8C9A-F4BC54E76D89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65464859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B4346D8-96AA-439E-905B-FF79D5434E2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371931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EC6C129-94CA-40CF-B710-8580C828DDF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94085860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6339601-A989-4C05-A80C-6526A67F617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2369122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FCA9357-BFB9-4CC2-BEFA-799138993292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63637571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6F99CFE-0FAF-4BEE-AFCB-3D37E453844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11199530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F2DB0D-541C-4325-96BE-1F6DBAE92D1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984946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BCE5FA-1EFA-46B7-AC65-C1F70C3C33E0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0600360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1D81F2F-1D84-4DDE-A07F-0CDEA0FE1A2F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91151464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789D355-F5B3-4376-A56F-43600383056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14675164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6ED0F-CDA5-4A0A-9D67-D6EDFA80BCDC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89603923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620713"/>
            <a:ext cx="2057400" cy="55054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620713"/>
            <a:ext cx="6019800" cy="5505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0B5D60-6D07-468A-BDF2-9A1DE7771457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8463215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620713"/>
            <a:ext cx="8218487" cy="7969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5A72A52-ECCB-44B1-B9BA-64D478A7BAD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723664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EA8B36-C0F3-481D-80EF-E75334C2553B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332504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68313" y="1484313"/>
            <a:ext cx="4032250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52963" y="1484313"/>
            <a:ext cx="4033837" cy="46418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02E53BB-5F47-49FF-B724-FE88AE1C9ED5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2470008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1CA60AE-D814-4295-B89A-45A7BB41321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310473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E34759D-A4B9-458B-9318-CCE8D61EBCC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355122190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7471038C-F751-4367-90D7-E53898BF379A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9730181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5CA7D2-8C8D-4B7A-AA66-F3EA29AF96AD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20303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638EB6F-E68D-441D-8FF4-136925621E28}" type="slidenum">
              <a:rPr lang="en-GB" altLang="en-US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2349341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9223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484313"/>
            <a:ext cx="8218487" cy="46418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3686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6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687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AEF999D7-EB30-4952-A85B-0A9C263043D1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1" name="Line 7"/>
          <p:cNvSpPr>
            <a:spLocks noChangeShapeType="1"/>
          </p:cNvSpPr>
          <p:nvPr userDrawn="1"/>
        </p:nvSpPr>
        <p:spPr bwMode="auto">
          <a:xfrm>
            <a:off x="0" y="1268413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00" r:id="rId1"/>
    <p:sldLayoutId id="2147483701" r:id="rId2"/>
    <p:sldLayoutId id="2147483702" r:id="rId3"/>
    <p:sldLayoutId id="2147483703" r:id="rId4"/>
    <p:sldLayoutId id="2147483704" r:id="rId5"/>
    <p:sldLayoutId id="2147483705" r:id="rId6"/>
    <p:sldLayoutId id="2147483706" r:id="rId7"/>
    <p:sldLayoutId id="2147483707" r:id="rId8"/>
    <p:sldLayoutId id="2147483708" r:id="rId9"/>
    <p:sldLayoutId id="2147483709" r:id="rId10"/>
    <p:sldLayoutId id="2147483710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620713"/>
            <a:ext cx="8218487" cy="79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title style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Master text styles</a:t>
            </a:r>
          </a:p>
          <a:p>
            <a:pPr lvl="1"/>
            <a:r>
              <a:rPr lang="en-GB" altLang="en-US"/>
              <a:t>Second level</a:t>
            </a:r>
          </a:p>
          <a:p>
            <a:pPr lvl="2"/>
            <a:r>
              <a:rPr lang="en-GB" altLang="en-US"/>
              <a:t>Third level</a:t>
            </a:r>
          </a:p>
          <a:p>
            <a:pPr lvl="3"/>
            <a:r>
              <a:rPr lang="en-GB" altLang="en-US"/>
              <a:t>Fourth level</a:t>
            </a:r>
          </a:p>
          <a:p>
            <a:pPr lvl="4"/>
            <a:r>
              <a:rPr lang="en-GB" altLang="en-US"/>
              <a:t>Fifth level</a:t>
            </a:r>
          </a:p>
        </p:txBody>
      </p:sp>
      <p:sp>
        <p:nvSpPr>
          <p:cNvPr id="53252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Arial" charset="0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53254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6F8B3BBB-0491-4A88-A475-A521FB1D0F34}" type="slidenum">
              <a:rPr lang="en-GB" altLang="en-US"/>
              <a:pPr/>
              <a:t>‹#›</a:t>
            </a:fld>
            <a:endParaRPr lang="en-GB" altLang="en-US"/>
          </a:p>
        </p:txBody>
      </p:sp>
      <p:pic>
        <p:nvPicPr>
          <p:cNvPr id="2055" name="Picture 7" descr="SmartScreen_ logo"/>
          <p:cNvPicPr>
            <a:picLocks noChangeAspect="1" noChangeArrowheads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850" y="260350"/>
            <a:ext cx="1584325" cy="2936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722" r:id="rId1"/>
    <p:sldLayoutId id="2147483711" r:id="rId2"/>
    <p:sldLayoutId id="2147483712" r:id="rId3"/>
    <p:sldLayoutId id="2147483713" r:id="rId4"/>
    <p:sldLayoutId id="2147483714" r:id="rId5"/>
    <p:sldLayoutId id="2147483715" r:id="rId6"/>
    <p:sldLayoutId id="2147483716" r:id="rId7"/>
    <p:sldLayoutId id="2147483717" r:id="rId8"/>
    <p:sldLayoutId id="2147483718" r:id="rId9"/>
    <p:sldLayoutId id="2147483719" r:id="rId10"/>
    <p:sldLayoutId id="2147483720" r:id="rId11"/>
    <p:sldLayoutId id="2147483721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00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3.emf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>
                <a:solidFill>
                  <a:schemeClr val="bg1"/>
                </a:solidFill>
              </a:rPr>
              <a:t>Policies and procedures</a:t>
            </a:r>
          </a:p>
        </p:txBody>
      </p:sp>
      <p:sp>
        <p:nvSpPr>
          <p:cNvPr id="4100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07950" y="2017713"/>
            <a:ext cx="4100513" cy="36941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Behaviour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This refers to how employees behave towards the customer, and include the attitude and professionalism of the employee.</a:t>
            </a:r>
          </a:p>
        </p:txBody>
      </p:sp>
      <p:pic>
        <p:nvPicPr>
          <p:cNvPr id="5" name="Picture 4" descr="01 customer relations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0388" y="2349500"/>
            <a:ext cx="4740275" cy="3382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5125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863F0284-8D44-4571-8AF5-32E2DAA80AB6}"/>
                  </a:ext>
                </a:extLst>
              </p14:cNvPr>
              <p14:cNvContentPartPr/>
              <p14:nvPr/>
            </p14:nvContentPartPr>
            <p14:xfrm>
              <a:off x="-600180" y="2743080"/>
              <a:ext cx="360" cy="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863F0284-8D44-4571-8AF5-32E2DAA80AB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609180" y="2734080"/>
                <a:ext cx="18000" cy="18000"/>
              </a:xfrm>
              <a:prstGeom prst="rect">
                <a:avLst/>
              </a:prstGeom>
            </p:spPr>
          </p:pic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5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3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662113"/>
            <a:ext cx="4356100" cy="464661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Timekeeping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This not only refers to whether employees turn up for work on time but also turning up at the customers’ premises on time; customers do not tolerate lateness.</a:t>
            </a:r>
          </a:p>
          <a:p>
            <a:pPr marL="531813" indent="-531813">
              <a:spcAft>
                <a:spcPts val="6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If unavoidable, the customer should be informed early on.</a:t>
            </a:r>
          </a:p>
        </p:txBody>
      </p:sp>
      <p:pic>
        <p:nvPicPr>
          <p:cNvPr id="6" name="Picture 5" descr="02 timekeeping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56100" y="2005013"/>
            <a:ext cx="4694238" cy="3600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6149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-31750" y="1125538"/>
            <a:ext cx="9144000" cy="135413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400" b="1" dirty="0">
                <a:solidFill>
                  <a:schemeClr val="accent4"/>
                </a:solidFill>
                <a:latin typeface="Arial" charset="0"/>
                <a:cs typeface="+mn-cs"/>
              </a:rPr>
              <a:t>Dress code</a:t>
            </a:r>
            <a:endParaRPr lang="en-GB" sz="24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>
              <a:spcAft>
                <a:spcPts val="1200"/>
              </a:spcAft>
              <a:defRPr/>
            </a:pPr>
            <a:r>
              <a:rPr lang="en-GB" sz="2400" dirty="0">
                <a:solidFill>
                  <a:schemeClr val="accent4"/>
                </a:solidFill>
                <a:latin typeface="Arial" charset="0"/>
                <a:cs typeface="+mn-cs"/>
              </a:rPr>
              <a:t>A company uniform may be required in order to present a positive and professional image.</a:t>
            </a:r>
          </a:p>
        </p:txBody>
      </p:sp>
      <p:pic>
        <p:nvPicPr>
          <p:cNvPr id="5" name="Picture 4" descr="03 dress code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00163" y="2565400"/>
            <a:ext cx="6753225" cy="409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7173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5875" y="1365250"/>
            <a:ext cx="4427538" cy="5202238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600" b="1" dirty="0">
                <a:solidFill>
                  <a:schemeClr val="accent4"/>
                </a:solidFill>
                <a:latin typeface="Arial" charset="0"/>
                <a:cs typeface="+mn-cs"/>
              </a:rPr>
              <a:t>Contract of employment</a:t>
            </a:r>
            <a:endParaRPr lang="en-GB" sz="26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A contract between employer and employee. It forms the basis of the employment relationship and is made when the offer of employment is accepted.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600" dirty="0">
                <a:solidFill>
                  <a:schemeClr val="accent4"/>
                </a:solidFill>
                <a:latin typeface="Arial" charset="0"/>
                <a:cs typeface="+mn-cs"/>
              </a:rPr>
              <a:t>It includes rate of pay, working hours, leave entitlement and job description.</a:t>
            </a:r>
          </a:p>
        </p:txBody>
      </p:sp>
      <p:pic>
        <p:nvPicPr>
          <p:cNvPr id="6" name="Picture 5" descr="04 contrat of employment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71975" y="1870075"/>
            <a:ext cx="4457700" cy="345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8197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3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72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2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195263" y="1844675"/>
            <a:ext cx="8753475" cy="384810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Limits to personal authority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Building services engineers follow set patterns with regard to the role and responsibility they have in the industry.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At each level there is a certain level of expectation placed on the person by management; the higher the qualification, the higher the responsibility given.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9220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3025" y="1628775"/>
            <a:ext cx="8997950" cy="424731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b="1" dirty="0">
                <a:solidFill>
                  <a:schemeClr val="accent4"/>
                </a:solidFill>
                <a:latin typeface="Arial" charset="0"/>
                <a:cs typeface="+mn-cs"/>
              </a:rPr>
              <a:t>Apprentice</a:t>
            </a:r>
            <a:r>
              <a:rPr lang="en-GB" sz="2400" dirty="0">
                <a:solidFill>
                  <a:schemeClr val="accent4"/>
                </a:solidFill>
                <a:latin typeface="Arial" charset="0"/>
                <a:cs typeface="+mn-cs"/>
              </a:rPr>
              <a:t>: Little responsibility, as they are learning. As they progress, they may be asked to carry out simple installation or maintenance operations. They will work under continual supervision.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b="1" dirty="0">
                <a:solidFill>
                  <a:schemeClr val="accent4"/>
                </a:solidFill>
                <a:latin typeface="Arial" charset="0"/>
                <a:cs typeface="+mn-cs"/>
              </a:rPr>
              <a:t>NVQ level 2 qualified staff</a:t>
            </a:r>
            <a:r>
              <a:rPr lang="en-GB" sz="2400" dirty="0">
                <a:solidFill>
                  <a:schemeClr val="accent4"/>
                </a:solidFill>
                <a:latin typeface="Arial" charset="0"/>
                <a:cs typeface="+mn-cs"/>
              </a:rPr>
              <a:t>: Will be able to carry out simple installations. They should work under their own initiative with supervision.</a:t>
            </a:r>
          </a:p>
          <a:p>
            <a:pPr marL="342900" indent="-342900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400" b="1" dirty="0">
                <a:solidFill>
                  <a:schemeClr val="accent4"/>
                </a:solidFill>
                <a:latin typeface="Arial" charset="0"/>
                <a:cs typeface="+mn-cs"/>
              </a:rPr>
              <a:t>NVQ level 3 qualified staff</a:t>
            </a:r>
            <a:r>
              <a:rPr lang="en-GB" sz="2400" dirty="0">
                <a:solidFill>
                  <a:schemeClr val="accent4"/>
                </a:solidFill>
                <a:latin typeface="Arial" charset="0"/>
                <a:cs typeface="+mn-cs"/>
              </a:rPr>
              <a:t>: More responsibility with very little supervision. They will be able to carry out more complicated work.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10244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0" y="1484313"/>
            <a:ext cx="9144000" cy="4586287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Aft>
                <a:spcPts val="1200"/>
              </a:spcAft>
              <a:defRPr/>
            </a:pPr>
            <a:r>
              <a:rPr lang="en-GB" sz="2800" b="1" dirty="0">
                <a:solidFill>
                  <a:schemeClr val="accent4"/>
                </a:solidFill>
                <a:latin typeface="Arial" charset="0"/>
                <a:cs typeface="+mn-cs"/>
              </a:rPr>
              <a:t>Supervisor and management responsibilities</a:t>
            </a:r>
            <a:endParaRPr lang="en-GB" sz="2800" dirty="0">
              <a:solidFill>
                <a:schemeClr val="accent4"/>
              </a:solidFill>
              <a:latin typeface="Arial" charset="0"/>
              <a:cs typeface="+mn-cs"/>
            </a:endParaRP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S/he will have many years of experience and will be able to design and install many systems with a working knowledge of the Regulations.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latin typeface="Arial" charset="0"/>
                <a:cs typeface="+mn-cs"/>
              </a:rPr>
              <a:t>S/he </a:t>
            </a: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will have good managerial and organisational skills.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latin typeface="Arial" charset="0"/>
                <a:cs typeface="+mn-cs"/>
              </a:rPr>
              <a:t>S/he </a:t>
            </a: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may have qualifications up to L5.</a:t>
            </a:r>
          </a:p>
          <a:p>
            <a:pPr marL="531813" indent="-531813">
              <a:spcAft>
                <a:spcPts val="1200"/>
              </a:spcAft>
              <a:buFont typeface="Arial" pitchFamily="34" charset="0"/>
              <a:buChar char="•"/>
              <a:defRPr/>
            </a:pPr>
            <a:r>
              <a:rPr lang="en-GB" sz="2800" dirty="0">
                <a:latin typeface="Arial" charset="0"/>
                <a:cs typeface="+mn-cs"/>
              </a:rPr>
              <a:t>S/he </a:t>
            </a: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has responsibility for operatives under </a:t>
            </a:r>
            <a:r>
              <a:rPr lang="en-GB" sz="2800" dirty="0">
                <a:latin typeface="Arial" charset="0"/>
                <a:cs typeface="+mn-cs"/>
              </a:rPr>
              <a:t>his/her </a:t>
            </a:r>
            <a:r>
              <a:rPr lang="en-GB" sz="2800" dirty="0">
                <a:solidFill>
                  <a:schemeClr val="accent4"/>
                </a:solidFill>
                <a:latin typeface="Arial" charset="0"/>
                <a:cs typeface="+mn-cs"/>
              </a:rPr>
              <a:t>supervision.</a:t>
            </a: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258888" y="0"/>
            <a:ext cx="788511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/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+mj-lt"/>
                <a:ea typeface="+mj-ea"/>
                <a:cs typeface="+mj-cs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rgbClr val="CC0000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GB" kern="0" dirty="0"/>
              <a:t>Policies and procedures </a:t>
            </a:r>
          </a:p>
        </p:txBody>
      </p:sp>
      <p:sp>
        <p:nvSpPr>
          <p:cNvPr id="11268" name="Line 9"/>
          <p:cNvSpPr>
            <a:spLocks noChangeShapeType="1"/>
          </p:cNvSpPr>
          <p:nvPr/>
        </p:nvSpPr>
        <p:spPr bwMode="auto">
          <a:xfrm>
            <a:off x="0" y="981075"/>
            <a:ext cx="9144000" cy="0"/>
          </a:xfrm>
          <a:prstGeom prst="line">
            <a:avLst/>
          </a:prstGeom>
          <a:noFill/>
          <a:ln w="57150">
            <a:solidFill>
              <a:srgbClr val="CC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5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1000" fill="hold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6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1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8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3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1000" fill="hold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0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2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-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*.05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.05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+.4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.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500" accel="50000" fill="hold">
                                          <p:stCondLst>
                                            <p:cond delay="50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" dur="1000" decel="5000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ext Box 2"/>
          <p:cNvSpPr txBox="1">
            <a:spLocks noChangeArrowheads="1"/>
          </p:cNvSpPr>
          <p:nvPr/>
        </p:nvSpPr>
        <p:spPr bwMode="white">
          <a:xfrm>
            <a:off x="0" y="1474788"/>
            <a:ext cx="9144000" cy="5383212"/>
          </a:xfrm>
          <a:prstGeom prst="rect">
            <a:avLst/>
          </a:prstGeom>
          <a:solidFill>
            <a:srgbClr val="CC0000">
              <a:alpha val="79999"/>
            </a:srgbClr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/>
            <a:r>
              <a:rPr lang="en-GB" altLang="en-US" sz="1800"/>
              <a:t> 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endParaRPr lang="en-GB" altLang="en-US" sz="4400">
              <a:solidFill>
                <a:schemeClr val="bg1"/>
              </a:solidFill>
            </a:endParaRPr>
          </a:p>
          <a:p>
            <a:pPr algn="ctr" eaLnBrk="1" hangingPunct="1">
              <a:lnSpc>
                <a:spcPct val="80000"/>
              </a:lnSpc>
              <a:spcBef>
                <a:spcPct val="0"/>
              </a:spcBef>
              <a:buFontTx/>
              <a:buNone/>
            </a:pPr>
            <a:r>
              <a:rPr lang="en-GB" altLang="en-US" sz="4400" b="1">
                <a:solidFill>
                  <a:schemeClr val="bg1"/>
                </a:solidFill>
              </a:rPr>
              <a:t>The End</a:t>
            </a:r>
          </a:p>
          <a:p>
            <a:pPr eaLnBrk="1" hangingPunct="1"/>
            <a:endParaRPr lang="en-GB" altLang="en-US" sz="4400"/>
          </a:p>
        </p:txBody>
      </p:sp>
      <p:sp>
        <p:nvSpPr>
          <p:cNvPr id="12292" name="Rectangle 4"/>
          <p:cNvSpPr>
            <a:spLocks noChangeArrowheads="1"/>
          </p:cNvSpPr>
          <p:nvPr/>
        </p:nvSpPr>
        <p:spPr bwMode="auto">
          <a:xfrm>
            <a:off x="0" y="692150"/>
            <a:ext cx="9144000" cy="576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36000" tIns="0" rIns="36000" bIns="36000" anchor="ctr"/>
          <a:lstStyle>
            <a:lvl1pPr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/>
            <a:r>
              <a:rPr lang="en-GB" altLang="en-US" sz="2400" b="1">
                <a:solidFill>
                  <a:srgbClr val="CC0000"/>
                </a:solidFill>
              </a:rPr>
              <a:t>Unit 210: Understand how to communicate with</a:t>
            </a:r>
            <a:br>
              <a:rPr lang="en-GB" altLang="en-US" sz="2400" b="1">
                <a:solidFill>
                  <a:srgbClr val="CC0000"/>
                </a:solidFill>
              </a:rPr>
            </a:br>
            <a:r>
              <a:rPr lang="en-GB" altLang="en-US" sz="2400" b="1">
                <a:solidFill>
                  <a:srgbClr val="CC0000"/>
                </a:solidFill>
              </a:rPr>
              <a:t>others within building services engineering</a:t>
            </a:r>
            <a:endParaRPr lang="en-US" altLang="en-US" sz="2400" b="1">
              <a:solidFill>
                <a:srgbClr val="CC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 Design">
  <a:themeElements>
    <a:clrScheme name="Custom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Custom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Custom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ustom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ustom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428</TotalTime>
  <Words>369</Words>
  <Application>Microsoft Office PowerPoint</Application>
  <PresentationFormat>On-screen Show (4:3)</PresentationFormat>
  <Paragraphs>40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Custom Design</vt:lpstr>
      <vt:lpstr>Default Design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City &amp; Guilds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janicec</dc:creator>
  <cp:lastModifiedBy>Chris Goodings</cp:lastModifiedBy>
  <cp:revision>79</cp:revision>
  <dcterms:created xsi:type="dcterms:W3CDTF">2010-05-25T15:15:29Z</dcterms:created>
  <dcterms:modified xsi:type="dcterms:W3CDTF">2019-05-09T07:51:49Z</dcterms:modified>
</cp:coreProperties>
</file>