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7" r:id="rId12"/>
  </p:sldIdLst>
  <p:sldSz cx="9144000" cy="6858000" type="screen4x3"/>
  <p:notesSz cx="6858000" cy="9144000"/>
  <p:custDataLst>
    <p:tags r:id="rId15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07628A-8DB9-453E-BE46-288702611F4E}" type="datetime1">
              <a:rPr lang="en-US" altLang="en-US"/>
              <a:pPr/>
              <a:t>5/12/2015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5F22F3-D8DC-4262-A8BE-6EF8CFD12F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604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10DD83-E283-4E0F-9C87-66992F877F1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8794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55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</a:t>
            </a:r>
            <a:r>
              <a:rPr lang="en-US" altLang="en-US" sz="1100" dirty="0" smtClean="0"/>
              <a:t>2015 </a:t>
            </a:r>
            <a:r>
              <a:rPr lang="en-US" altLang="en-US" sz="1100" dirty="0"/>
              <a:t>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E898D16D-800B-481E-9604-18F9AFD023F7}" type="slidenum">
              <a:rPr lang="en-US" altLang="en-US" sz="110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altLang="en-US" sz="1100">
                <a:cs typeface="Arial" panose="020B0604020202020204" pitchFamily="34" charset="0"/>
              </a:rPr>
              <a:t> of 11</a:t>
            </a:r>
          </a:p>
          <a:p>
            <a:pPr eaLnBrk="1" hangingPunct="1"/>
            <a:r>
              <a:rPr lang="en-US" altLang="en-US" sz="1100">
                <a:cs typeface="Arial" panose="020B0604020202020204" pitchFamily="34" charset="0"/>
              </a:rPr>
              <a:t/>
            </a:r>
            <a:br>
              <a:rPr lang="en-US" altLang="en-US" sz="1100">
                <a:cs typeface="Arial" panose="020B0604020202020204" pitchFamily="34" charset="0"/>
              </a:rPr>
            </a:br>
            <a:endParaRPr lang="en-US" altLang="en-US" sz="11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>
                <a:cs typeface="Arial" panose="020B0604020202020204" pitchFamily="34" charset="0"/>
              </a:rPr>
              <a:t/>
            </a:r>
            <a:br>
              <a:rPr lang="en-US" altLang="en-US" sz="1100">
                <a:cs typeface="Arial" panose="020B0604020202020204" pitchFamily="34" charset="0"/>
              </a:rPr>
            </a:br>
            <a:endParaRPr lang="en-US" altLang="en-US" sz="1100">
              <a:cs typeface="Arial" panose="020B0604020202020204" pitchFamily="34" charset="0"/>
            </a:endParaRPr>
          </a:p>
          <a:p>
            <a:pPr eaLnBrk="1" hangingPunct="1"/>
            <a:endParaRPr lang="en-US" altLang="en-US" sz="12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  <a:p>
            <a:pPr lvl="4"/>
            <a:endParaRPr lang="en-GB" altLang="en-US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 dirty="0" smtClean="0"/>
          </a:p>
          <a:p>
            <a:pPr marL="0" indent="0" eaLnBrk="1" hangingPunct="1"/>
            <a:endParaRPr altLang="en-US" b="1" dirty="0" smtClean="0"/>
          </a:p>
          <a:p>
            <a:pPr marL="0" indent="0" algn="ctr" eaLnBrk="1" hangingPunct="1"/>
            <a:r>
              <a:rPr altLang="en-US" sz="6600" dirty="0" smtClean="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35255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416424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3645024"/>
            <a:ext cx="7848600" cy="2450976"/>
          </a:xfrm>
        </p:spPr>
        <p:txBody>
          <a:bodyPr anchor="t"/>
          <a:lstStyle/>
          <a:p>
            <a:pPr eaLnBrk="1" hangingPunct="1"/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GB" altLang="en-US" smtClean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762000" y="2209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301: Understand the fundamental principles and requirements of environmental technology systems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altLang="en-US" b="1" dirty="0" smtClean="0"/>
              <a:t>Disadvantages of solar thermal (hot water)</a:t>
            </a:r>
            <a:endParaRPr altLang="en-US" dirty="0" smtClean="0"/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Only available during daytime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Subject to the effects of climatic changes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Dependant on geographical location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Energy conversion rates or efficiencies are low compared to other energy sources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High </a:t>
            </a:r>
            <a:r>
              <a:rPr altLang="en-US" smtClean="0"/>
              <a:t>capital cost.</a:t>
            </a:r>
            <a:endParaRPr altLang="en-US" dirty="0" smtClean="0"/>
          </a:p>
          <a:p>
            <a:pPr marL="0" indent="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altLang="en-US" sz="6000" dirty="0" smtClean="0">
              <a:solidFill>
                <a:srgbClr val="E30613"/>
              </a:solidFill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 smtClean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rgbClr val="FF0000"/>
                </a:solidFill>
              </a:rPr>
              <a:t>What is renewable energy?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600"/>
              </a:spcAft>
              <a:defRPr/>
            </a:pPr>
            <a:r>
              <a:rPr dirty="0">
                <a:ea typeface="ＭＳ Ｐゴシック" charset="-128"/>
              </a:rPr>
              <a:t>Main sources of renewable energy for the home are</a:t>
            </a:r>
            <a:r>
              <a:rPr dirty="0" smtClean="0">
                <a:ea typeface="ＭＳ Ｐゴシック" charset="-128"/>
              </a:rPr>
              <a:t>:</a:t>
            </a:r>
            <a:endParaRPr lang="en-US" dirty="0">
              <a:ea typeface="ＭＳ Ｐゴシック" charset="-128"/>
            </a:endParaRPr>
          </a:p>
        </p:txBody>
      </p:sp>
      <p:pic>
        <p:nvPicPr>
          <p:cNvPr id="4" name="Picture 3" descr="01 renewable ener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947863"/>
            <a:ext cx="340042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597"/>
            <a:ext cx="4475163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defRPr lang="en-GB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marL="215900" indent="-215900" algn="l" rtl="0" eaLnBrk="0" fontAlgn="base" hangingPunct="0">
              <a:lnSpc>
                <a:spcPts val="2400"/>
              </a:lnSpc>
              <a:spcBef>
                <a:spcPts val="500"/>
              </a:spcBef>
              <a:spcAft>
                <a:spcPts val="500"/>
              </a:spcAft>
              <a:buClr>
                <a:srgbClr val="E30613"/>
              </a:buClr>
              <a:buFont typeface="Arial" panose="020B0604020202020204" pitchFamily="34" charset="0"/>
              <a:buChar char="•"/>
              <a:defRPr lang="en-GB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Font typeface="Lucida Grande" pitchFamily="-84" charset="0"/>
              <a:defRPr lang="en-GB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15900" indent="-215900" algn="l" rtl="0" eaLnBrk="0" fontAlgn="base" hangingPunct="0">
              <a:lnSpc>
                <a:spcPts val="2000"/>
              </a:lnSpc>
              <a:spcBef>
                <a:spcPts val="500"/>
              </a:spcBef>
              <a:spcAft>
                <a:spcPts val="500"/>
              </a:spcAft>
              <a:buClr>
                <a:srgbClr val="E30613"/>
              </a:buClr>
              <a:buFont typeface="Arial" panose="020B0604020202020204" pitchFamily="34" charset="0"/>
              <a:buChar char="•"/>
              <a:defRPr lang="en-GB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4pPr>
            <a:lvl5pPr marL="431800" indent="-215900" algn="l" rtl="0" eaLnBrk="0" fontAlgn="base" hangingPunct="0">
              <a:lnSpc>
                <a:spcPts val="2000"/>
              </a:lnSpc>
              <a:spcBef>
                <a:spcPct val="0"/>
              </a:spcBef>
              <a:spcAft>
                <a:spcPts val="500"/>
              </a:spcAft>
              <a:buFont typeface="Arial" panose="020B0604020202020204" pitchFamily="34" charset="0"/>
              <a:buChar char="–"/>
              <a:def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5pPr>
            <a:lvl6pPr marL="457200" indent="-457200" algn="l" defTabSz="914400" rtl="0" fontAlgn="base">
              <a:spcBef>
                <a:spcPct val="20000"/>
              </a:spcBef>
              <a:spcAft>
                <a:spcPct val="0"/>
              </a:spcAft>
              <a:buChar char="»"/>
              <a:defRPr lang="en-GB" sz="1600" kern="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6pPr>
            <a:lvl7pPr marL="2971800" indent="-228600" algn="l" defTabSz="914400" rtl="0" fontAlgn="base">
              <a:spcBef>
                <a:spcPct val="20000"/>
              </a:spcBef>
              <a:spcAft>
                <a:spcPct val="0"/>
              </a:spcAft>
              <a:buClr>
                <a:srgbClr val="E30613"/>
              </a:buClr>
              <a:buChar char="»"/>
              <a:defRPr lang="en-GB" sz="1600" kern="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7pPr>
            <a:lvl8pPr marL="3429000" indent="-228600" algn="l" defTabSz="914400" rtl="0" fontAlgn="base">
              <a:spcBef>
                <a:spcPct val="20000"/>
              </a:spcBef>
              <a:spcAft>
                <a:spcPct val="0"/>
              </a:spcAft>
              <a:buChar char="»"/>
              <a:defRPr lang="en-GB" sz="1600" kern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8pPr>
            <a:lvl9pPr marL="3886200" indent="-228600" algn="l" defTabSz="914400" rtl="0" fontAlgn="base">
              <a:spcBef>
                <a:spcPct val="20000"/>
              </a:spcBef>
              <a:spcAft>
                <a:spcPct val="0"/>
              </a:spcAft>
              <a:buChar char="»"/>
              <a:defRPr lang="en-GB" sz="1000" kern="0" baseline="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9pPr>
          </a:lstStyle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kern="0" dirty="0" smtClean="0">
                <a:ea typeface="ＭＳ Ｐゴシック" charset="-128"/>
              </a:rPr>
              <a:t>energy from sunlight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kern="0" dirty="0" smtClean="0">
                <a:ea typeface="ＭＳ Ｐゴシック" charset="-128"/>
              </a:rPr>
              <a:t>heat from the earth, the air or         water sources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kern="0" dirty="0" smtClean="0">
                <a:ea typeface="ＭＳ Ｐゴシック" charset="-128"/>
              </a:rPr>
              <a:t>plants grown for fuel         (biomass or biofuels)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kern="0" dirty="0" smtClean="0">
                <a:ea typeface="ＭＳ Ｐゴシック" charset="-128"/>
              </a:rPr>
              <a:t>waste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kern="0" dirty="0" smtClean="0">
                <a:ea typeface="ＭＳ Ｐゴシック" charset="-128"/>
              </a:rPr>
              <a:t>the movement of water         (known as hydro) and wind.</a:t>
            </a:r>
          </a:p>
          <a:p>
            <a:pPr marL="0" indent="0">
              <a:lnSpc>
                <a:spcPts val="1200"/>
              </a:lnSpc>
              <a:defRPr/>
            </a:pPr>
            <a:endParaRPr lang="en-GB" kern="0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rgbClr val="FF0000"/>
                </a:solidFill>
              </a:rPr>
              <a:t>Why use renewables?</a:t>
            </a:r>
            <a:endParaRPr lang="en-US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4475163" cy="4756150"/>
          </a:xfrm>
        </p:spPr>
        <p:txBody>
          <a:bodyPr/>
          <a:lstStyle/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making use of secure, local </a:t>
            </a:r>
            <a:r>
              <a:rPr dirty="0" smtClean="0">
                <a:ea typeface="ＭＳ Ｐゴシック" charset="-128"/>
              </a:rPr>
              <a:t>        resources</a:t>
            </a:r>
            <a:endParaRPr dirty="0">
              <a:ea typeface="ＭＳ Ｐゴシック" charset="-128"/>
            </a:endParaRP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reducing the dependence on </a:t>
            </a:r>
            <a:r>
              <a:rPr dirty="0" smtClean="0">
                <a:ea typeface="ＭＳ Ｐゴシック" charset="-128"/>
              </a:rPr>
              <a:t>        non</a:t>
            </a:r>
            <a:r>
              <a:rPr dirty="0">
                <a:ea typeface="ＭＳ Ｐゴシック" charset="-128"/>
              </a:rPr>
              <a:t>-renewable energy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helping to keep the air clean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helping to reduce the </a:t>
            </a:r>
            <a:r>
              <a:rPr dirty="0" smtClean="0">
                <a:ea typeface="ＭＳ Ｐゴシック" charset="-128"/>
              </a:rPr>
              <a:t>production         of </a:t>
            </a:r>
            <a:r>
              <a:rPr dirty="0">
                <a:ea typeface="ＭＳ Ｐゴシック" charset="-128"/>
              </a:rPr>
              <a:t>carbon dioxide and </a:t>
            </a:r>
            <a:r>
              <a:rPr dirty="0" smtClean="0">
                <a:ea typeface="ＭＳ Ｐゴシック" charset="-128"/>
              </a:rPr>
              <a:t>other         greenhouse </a:t>
            </a:r>
            <a:r>
              <a:rPr dirty="0">
                <a:ea typeface="ＭＳ Ｐゴシック" charset="-128"/>
              </a:rPr>
              <a:t>gases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creating new jobs in renewable </a:t>
            </a:r>
            <a:r>
              <a:rPr dirty="0" smtClean="0">
                <a:ea typeface="ＭＳ Ｐゴシック" charset="-128"/>
              </a:rPr>
              <a:t>        energy </a:t>
            </a:r>
            <a:r>
              <a:rPr dirty="0">
                <a:ea typeface="ＭＳ Ｐゴシック" charset="-128"/>
              </a:rPr>
              <a:t>industries</a:t>
            </a:r>
          </a:p>
          <a:p>
            <a:pPr marL="534988" indent="-534988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saving and even earning money.</a:t>
            </a:r>
          </a:p>
          <a:p>
            <a:pPr marL="0" indent="0">
              <a:defRPr/>
            </a:pPr>
            <a:endParaRPr lang="en-US" dirty="0">
              <a:ea typeface="ＭＳ Ｐゴシック" charset="-128"/>
            </a:endParaRPr>
          </a:p>
        </p:txBody>
      </p:sp>
      <p:pic>
        <p:nvPicPr>
          <p:cNvPr id="4" name="Picture 3" descr="02 renewable energ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052513"/>
            <a:ext cx="39290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rgbClr val="FF0000"/>
                </a:solidFill>
              </a:rPr>
              <a:t>Solar thermal (hot water)</a:t>
            </a:r>
            <a:endParaRPr lang="en-US" altLang="en-US" dirty="0" smtClean="0"/>
          </a:p>
        </p:txBody>
      </p:sp>
      <p:sp>
        <p:nvSpPr>
          <p:cNvPr id="7170" name="Content Placeholder 2"/>
          <p:cNvSpPr>
            <a:spLocks noGrp="1"/>
          </p:cNvSpPr>
          <p:nvPr>
            <p:ph sz="quarter" idx="10"/>
          </p:nvPr>
        </p:nvSpPr>
        <p:spPr>
          <a:xfrm>
            <a:off x="0" y="5013176"/>
            <a:ext cx="9144000" cy="1299766"/>
          </a:xfrm>
        </p:spPr>
        <p:txBody>
          <a:bodyPr lIns="360000" rIns="360000"/>
          <a:lstStyle/>
          <a:p>
            <a:pPr marL="0" indent="0"/>
            <a:r>
              <a:rPr altLang="en-US" dirty="0" smtClean="0"/>
              <a:t>Solar thermal (hot water) is a renewable energy system for generating domestic hot water using solar panels (known as ‘collectors’) fitted at an optimal angle on a south‑facing roof or other suitable surface.</a:t>
            </a:r>
          </a:p>
          <a:p>
            <a:pPr marL="0" indent="0"/>
            <a:endParaRPr lang="en-US" altLang="en-US" dirty="0" smtClean="0"/>
          </a:p>
        </p:txBody>
      </p:sp>
      <p:pic>
        <p:nvPicPr>
          <p:cNvPr id="5" name="Picture 4" descr="03 solar therma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413"/>
            <a:ext cx="61055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1200"/>
              </a:spcAft>
              <a:defRPr/>
            </a:pPr>
            <a:r>
              <a:rPr b="1" dirty="0">
                <a:ea typeface="ＭＳ Ｐゴシック" charset="-128"/>
              </a:rPr>
              <a:t>Installation location</a:t>
            </a:r>
            <a:endParaRPr dirty="0">
              <a:ea typeface="ＭＳ Ｐゴシック" charset="-128"/>
            </a:endParaRPr>
          </a:p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Is there a suitable place for the panels?</a:t>
            </a:r>
          </a:p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Face between south east and south west at an appropriate angle.</a:t>
            </a:r>
          </a:p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If fitting them to a roof, then a check will need to be made to ensure that it can support the panels' weight.</a:t>
            </a:r>
          </a:p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ea typeface="ＭＳ Ｐゴシック" charset="-128"/>
              </a:rPr>
              <a:t>Is there anything that will substantially shade the panels.</a:t>
            </a:r>
          </a:p>
          <a:p>
            <a:pPr marL="0" indent="0">
              <a:defRPr/>
            </a:pP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altLang="en-US" b="1" dirty="0" smtClean="0"/>
              <a:t>Planning requirements</a:t>
            </a:r>
            <a:endParaRPr altLang="en-US" dirty="0" smtClean="0"/>
          </a:p>
          <a:p>
            <a:pPr marL="0" indent="0">
              <a:spcAft>
                <a:spcPts val="1200"/>
              </a:spcAft>
            </a:pPr>
            <a:r>
              <a:rPr altLang="en-US" dirty="0" smtClean="0"/>
              <a:t>Classed as ‘permitted development’ provided:</a:t>
            </a:r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panel coverage less than 9m</a:t>
            </a:r>
            <a:r>
              <a:rPr altLang="en-US" baseline="30000" dirty="0" smtClean="0"/>
              <a:t>2</a:t>
            </a:r>
            <a:endParaRPr altLang="en-US" dirty="0" smtClean="0"/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panels must not extend beyond the ridgeline</a:t>
            </a:r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panels must not project more than 200mm from the roof or wall surface</a:t>
            </a:r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not fixed to a listed building</a:t>
            </a:r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not fixed to a building in a conservation area</a:t>
            </a:r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not fixed to a building in a </a:t>
            </a:r>
            <a:r>
              <a:rPr altLang="en-US" smtClean="0"/>
              <a:t>World </a:t>
            </a:r>
            <a:r>
              <a:rPr altLang="en-US" smtClean="0"/>
              <a:t>Heritage Area</a:t>
            </a:r>
            <a:endParaRPr altLang="en-US" dirty="0" smtClean="0"/>
          </a:p>
          <a:p>
            <a:pPr marL="1081088" lvl="1" indent="-623888">
              <a:spcAft>
                <a:spcPts val="600"/>
              </a:spcAft>
              <a:buClrTx/>
            </a:pPr>
            <a:r>
              <a:rPr altLang="en-US" dirty="0" smtClean="0"/>
              <a:t>not fixed to a building close to a monument. </a:t>
            </a:r>
          </a:p>
          <a:p>
            <a:pPr marL="0" indent="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sp>
        <p:nvSpPr>
          <p:cNvPr id="10242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altLang="en-US" b="1" dirty="0" smtClean="0"/>
              <a:t>Building Regulations requirements</a:t>
            </a:r>
            <a:endParaRPr altLang="en-US" dirty="0" smtClean="0"/>
          </a:p>
          <a:p>
            <a:pPr marL="0" indent="0">
              <a:spcAft>
                <a:spcPts val="1200"/>
              </a:spcAft>
            </a:pPr>
            <a:r>
              <a:rPr altLang="en-US" dirty="0" smtClean="0"/>
              <a:t>In most cases it will be necessary to give notification of the proposed works to the Council under the Building Regulations.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pic>
        <p:nvPicPr>
          <p:cNvPr id="4" name="Picture 3" descr="04 Solar thermal specifi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341438"/>
            <a:ext cx="8135938" cy="491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>
                <a:solidFill>
                  <a:srgbClr val="FF0000"/>
                </a:solidFill>
              </a:rPr>
              <a:t>Solar thermal (hot water)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6150"/>
          </a:xfrm>
        </p:spPr>
        <p:txBody>
          <a:bodyPr/>
          <a:lstStyle/>
          <a:p>
            <a:pPr marL="0" indent="0">
              <a:spcAft>
                <a:spcPts val="1200"/>
              </a:spcAft>
            </a:pPr>
            <a:r>
              <a:rPr altLang="en-US" b="1" dirty="0" smtClean="0"/>
              <a:t>Advantages of solar thermal (hot water)</a:t>
            </a:r>
            <a:endParaRPr altLang="en-US" dirty="0" smtClean="0"/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Cut carbon footprint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Cut bills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altLang="en-US" dirty="0" smtClean="0"/>
              <a:t>Hot water all year round.</a:t>
            </a:r>
          </a:p>
          <a:p>
            <a:pPr marL="0" indent="0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</TotalTime>
  <Words>298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ＭＳ Ｐゴシック</vt:lpstr>
      <vt:lpstr>Arial</vt:lpstr>
      <vt:lpstr>Lucida Grande</vt:lpstr>
      <vt:lpstr>Times New Roman</vt:lpstr>
      <vt:lpstr>Default Design</vt:lpstr>
      <vt:lpstr>Solar thermal (hot water)</vt:lpstr>
      <vt:lpstr>What is renewable energy?</vt:lpstr>
      <vt:lpstr>Why use renewables?</vt:lpstr>
      <vt:lpstr>Solar thermal (hot water)</vt:lpstr>
      <vt:lpstr>Solar thermal (hot water)</vt:lpstr>
      <vt:lpstr>Solar thermal (hot water)</vt:lpstr>
      <vt:lpstr>Solar thermal (hot water)</vt:lpstr>
      <vt:lpstr>Solar thermal (hot water)</vt:lpstr>
      <vt:lpstr>Solar thermal (hot water)</vt:lpstr>
      <vt:lpstr>Solar thermal (hot water)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102</cp:revision>
  <dcterms:created xsi:type="dcterms:W3CDTF">2013-05-28T00:38:54Z</dcterms:created>
  <dcterms:modified xsi:type="dcterms:W3CDTF">2015-05-12T10:51:46Z</dcterms:modified>
</cp:coreProperties>
</file>