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77" r:id="rId4"/>
    <p:sldId id="278" r:id="rId5"/>
    <p:sldId id="271" r:id="rId6"/>
    <p:sldId id="279" r:id="rId7"/>
    <p:sldId id="280" r:id="rId8"/>
    <p:sldId id="281" r:id="rId9"/>
    <p:sldId id="282" r:id="rId10"/>
    <p:sldId id="283" r:id="rId11"/>
    <p:sldId id="267" r:id="rId12"/>
  </p:sldIdLst>
  <p:sldSz cx="9144000" cy="6858000" type="screen4x3"/>
  <p:notesSz cx="6858000" cy="9144000"/>
  <p:custDataLst>
    <p:tags r:id="rId1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B15F7B-9412-4154-9F03-613EB18A39B4}" type="datetime1">
              <a:rPr lang="en-US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62EC02-B0E8-4C05-B700-0778E2A1A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81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F791DA-2CF4-4E45-AEBF-E1F479519EB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462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2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233363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457200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307975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400">
                <a:solidFill>
                  <a:schemeClr val="bg1"/>
                </a:solidFill>
              </a:rPr>
              <a:t>Level 3 Diploma in</a:t>
            </a:r>
            <a:r>
              <a:rPr lang="en-GB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1100" dirty="0"/>
              <a:t>© </a:t>
            </a:r>
            <a:r>
              <a:rPr lang="en-US" sz="1100" dirty="0" smtClean="0"/>
              <a:t>2015 </a:t>
            </a:r>
            <a:r>
              <a:rPr lang="en-US" sz="1100" dirty="0"/>
              <a:t>City and Guilds of London Institute. All rights reserved</a:t>
            </a:r>
            <a:r>
              <a:rPr lang="en-US" sz="900" dirty="0"/>
              <a:t>.</a:t>
            </a:r>
            <a:r>
              <a:rPr lang="en-US" sz="1100" dirty="0">
                <a:cs typeface="Arial" pitchFamily="34" charset="0"/>
              </a:rPr>
              <a:t/>
            </a:r>
            <a:br>
              <a:rPr lang="en-US" sz="1100" dirty="0">
                <a:cs typeface="Arial" pitchFamily="34" charset="0"/>
              </a:rPr>
            </a:br>
            <a:endParaRPr lang="en-US" sz="1100" dirty="0">
              <a:cs typeface="Arial" pitchFamily="34" charset="0"/>
            </a:endParaRPr>
          </a:p>
          <a:p>
            <a:pPr eaLnBrk="1" hangingPunct="1"/>
            <a:endParaRPr lang="en-US" sz="1200" dirty="0">
              <a:latin typeface="Times New Roman" pitchFamily="18" charset="0"/>
            </a:endParaRPr>
          </a:p>
          <a:p>
            <a:pPr eaLnBrk="1" hangingPunct="1"/>
            <a:endParaRPr lang="en-US" sz="1200" dirty="0">
              <a:latin typeface="Times New Roman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21906B72-54BF-4925-9064-5AAC9F4235DF}" type="slidenum">
              <a:rPr lang="en-US" sz="1100">
                <a:cs typeface="Arial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r>
              <a:rPr lang="en-US" sz="1100">
                <a:cs typeface="Arial" pitchFamily="34" charset="0"/>
              </a:rPr>
              <a:t> of 11</a:t>
            </a:r>
          </a:p>
          <a:p>
            <a:pPr eaLnBrk="1" hangingPunct="1"/>
            <a:r>
              <a:rPr lang="en-US" sz="1100">
                <a:cs typeface="Arial" pitchFamily="34" charset="0"/>
              </a:rPr>
              <a:t/>
            </a:r>
            <a:br>
              <a:rPr lang="en-US" sz="1100">
                <a:cs typeface="Arial" pitchFamily="34" charset="0"/>
              </a:rPr>
            </a:br>
            <a:endParaRPr lang="en-US" sz="1100">
              <a:cs typeface="Arial" pitchFamily="34" charset="0"/>
            </a:endParaRPr>
          </a:p>
          <a:p>
            <a:pPr eaLnBrk="1" hangingPunct="1"/>
            <a:r>
              <a:rPr lang="en-US" sz="1100">
                <a:cs typeface="Arial" pitchFamily="34" charset="0"/>
              </a:rPr>
              <a:t/>
            </a:r>
            <a:br>
              <a:rPr lang="en-US" sz="1100">
                <a:cs typeface="Arial" pitchFamily="34" charset="0"/>
              </a:rPr>
            </a:br>
            <a:endParaRPr lang="en-US" sz="1100">
              <a:cs typeface="Arial" pitchFamily="34" charset="0"/>
            </a:endParaRPr>
          </a:p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200">
              <a:latin typeface="Times New Roman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4"/>
            <a:endParaRPr lang="en-GB" smtClean="0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47638"/>
            <a:ext cx="24368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itchFamily="34" charset="0"/>
        <a:buChar char="•"/>
        <a:defRPr lang="en-GB" sz="2000" dirty="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itchFamily="34" charset="0"/>
        <a:buChar char="•"/>
        <a:defRPr lang="en-GB" sz="1600" dirty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itchFamily="34" charset="0"/>
        <a:buChar char="–"/>
        <a:defRPr lang="en-US" sz="1600" dirty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b="1" smtClean="0">
              <a:ea typeface="ＭＳ Ｐゴシック" pitchFamily="34" charset="-128"/>
            </a:endParaRPr>
          </a:p>
          <a:p>
            <a:pPr marL="0" indent="0" eaLnBrk="1" hangingPunct="1"/>
            <a:endParaRPr b="1" smtClean="0">
              <a:ea typeface="ＭＳ Ｐゴシック" pitchFamily="34" charset="-128"/>
            </a:endParaRPr>
          </a:p>
          <a:p>
            <a:pPr marL="0" indent="0" algn="ctr" eaLnBrk="1" hangingPunct="1"/>
            <a:r>
              <a:rPr sz="6600" smtClean="0">
                <a:solidFill>
                  <a:schemeClr val="bg1"/>
                </a:solidFill>
                <a:ea typeface="ＭＳ Ｐゴシック" pitchFamily="34" charset="-128"/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35255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>
                <a:solidFill>
                  <a:srgbClr val="D81E05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3400" y="340995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>
                <a:solidFill>
                  <a:srgbClr val="D81E05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762000" y="3638550"/>
            <a:ext cx="7848600" cy="2457450"/>
          </a:xfrm>
        </p:spPr>
        <p:txBody>
          <a:bodyPr anchor="t"/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Biomass</a:t>
            </a: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762000" y="22098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2400" b="1" dirty="0">
                <a:solidFill>
                  <a:srgbClr val="FFFFFF"/>
                </a:solidFill>
              </a:rPr>
              <a:t>Unit 301: Understand the fundamental principles and requirements of environmental technology systems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algn="ctr" eaLnBrk="1" hangingPunct="1">
              <a:lnSpc>
                <a:spcPct val="100000"/>
              </a:lnSpc>
            </a:pPr>
            <a:endParaRPr sz="6000" dirty="0" smtClean="0">
              <a:solidFill>
                <a:srgbClr val="E30613"/>
              </a:solidFill>
              <a:ea typeface="ＭＳ Ｐゴシック" pitchFamily="34" charset="-128"/>
            </a:endParaRPr>
          </a:p>
          <a:p>
            <a:pPr marL="0" indent="0" algn="ctr" eaLnBrk="1" hangingPunct="1">
              <a:lnSpc>
                <a:spcPct val="100000"/>
              </a:lnSpc>
            </a:pPr>
            <a:r>
              <a:rPr sz="6000" dirty="0" smtClean="0">
                <a:solidFill>
                  <a:srgbClr val="E30613"/>
                </a:solidFill>
                <a:ea typeface="ＭＳ Ｐゴシック" pitchFamily="34" charset="-128"/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8218488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Biomass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9144000" cy="4756150"/>
          </a:xfrm>
        </p:spPr>
        <p:txBody>
          <a:bodyPr lIns="360000" rIns="360000"/>
          <a:lstStyle/>
          <a:p>
            <a:pPr marL="0" indent="0">
              <a:spcAft>
                <a:spcPts val="1200"/>
              </a:spcAft>
            </a:pPr>
            <a:r>
              <a:rPr dirty="0" smtClean="0">
                <a:solidFill>
                  <a:srgbClr val="000000"/>
                </a:solidFill>
                <a:ea typeface="ＭＳ Ｐゴシック" pitchFamily="34" charset="-128"/>
              </a:rPr>
              <a:t>Biomass is biological material derived from living, or recently living organisms.</a:t>
            </a:r>
          </a:p>
          <a:p>
            <a:pPr marL="0" indent="0">
              <a:spcAft>
                <a:spcPts val="1200"/>
              </a:spcAft>
            </a:pPr>
            <a:r>
              <a:rPr dirty="0" smtClean="0">
                <a:solidFill>
                  <a:srgbClr val="000000"/>
                </a:solidFill>
                <a:ea typeface="ＭＳ Ｐゴシック" pitchFamily="34" charset="-128"/>
              </a:rPr>
              <a:t>In the context of biomass for energy this is often used to mean plant based material, but biomass can equally apply to both animal and vegetable derived material.</a:t>
            </a:r>
          </a:p>
          <a:p>
            <a:pPr marL="0" indent="0"/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" name="Picture 3" descr="01 bioma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27375"/>
            <a:ext cx="30003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8218488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Biomass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9144000" cy="4756150"/>
          </a:xfrm>
        </p:spPr>
        <p:txBody>
          <a:bodyPr lIns="360000" rIns="360000"/>
          <a:lstStyle/>
          <a:p>
            <a:pPr marL="0" indent="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Biomass is a renewable, low carbon fuel that is already widely available throughout the UK.</a:t>
            </a:r>
          </a:p>
          <a:p>
            <a:pPr marL="0" indent="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Its production and use also brings additional environmental and social benefits.</a:t>
            </a:r>
          </a:p>
          <a:p>
            <a:pPr marL="0" indent="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Correctly managed, biomass is a </a:t>
            </a: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sustainable</a:t>
            </a:r>
            <a:b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fuel 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that can deliver a significant reduction </a:t>
            </a: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in</a:t>
            </a:r>
            <a:b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net 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carbon emissions when compared </a:t>
            </a: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with</a:t>
            </a:r>
            <a:b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fossil 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fuels</a:t>
            </a: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  <a:endParaRPr lang="en-GB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4" name="Picture 3" descr="01 bioma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27375"/>
            <a:ext cx="30003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45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8218488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Biomass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9144000" cy="4756150"/>
          </a:xfrm>
        </p:spPr>
        <p:txBody>
          <a:bodyPr lIns="360000" rIns="360000"/>
          <a:lstStyle/>
          <a:p>
            <a:pPr marL="0" indent="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There is no reason why the production and use of biomass can't be sustainable.</a:t>
            </a:r>
          </a:p>
          <a:p>
            <a:pPr marL="0" indent="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main source of biomass in the UK is timber from forestry, which falls under the remit of the Forestry Act (1967).</a:t>
            </a:r>
          </a:p>
        </p:txBody>
      </p:sp>
      <p:pic>
        <p:nvPicPr>
          <p:cNvPr id="4" name="Picture 3" descr="01 bioma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27375"/>
            <a:ext cx="30003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9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sz="quarter" idx="10"/>
          </p:nvPr>
        </p:nvSpPr>
        <p:spPr>
          <a:xfrm>
            <a:off x="0" y="1371600"/>
            <a:ext cx="9144000" cy="4756150"/>
          </a:xfrm>
        </p:spPr>
        <p:txBody>
          <a:bodyPr lIns="360000" rIns="360000"/>
          <a:lstStyle/>
          <a:p>
            <a:pPr marL="0" indent="0">
              <a:spcAft>
                <a:spcPts val="600"/>
              </a:spcAft>
            </a:pPr>
            <a:r>
              <a:rPr dirty="0" smtClean="0">
                <a:solidFill>
                  <a:srgbClr val="000000"/>
                </a:solidFill>
                <a:ea typeface="ＭＳ Ｐゴシック" pitchFamily="34" charset="-128"/>
              </a:rPr>
              <a:t>The vital difference between biomass and fossil fuels is one of time scale.</a:t>
            </a:r>
          </a:p>
          <a:p>
            <a:pPr marL="0" indent="0">
              <a:spcAft>
                <a:spcPts val="600"/>
              </a:spcAft>
            </a:pPr>
            <a:r>
              <a:rPr dirty="0" smtClean="0">
                <a:solidFill>
                  <a:srgbClr val="000000"/>
                </a:solidFill>
                <a:ea typeface="ＭＳ Ｐゴシック" pitchFamily="34" charset="-128"/>
              </a:rPr>
              <a:t>Biomass takes carbon out of the atmosphere while it is growing, and returns it as it is burned.</a:t>
            </a:r>
          </a:p>
          <a:p>
            <a:pPr marL="0" indent="0">
              <a:spcAft>
                <a:spcPts val="600"/>
              </a:spcAft>
            </a:pPr>
            <a:r>
              <a:rPr dirty="0" smtClean="0">
                <a:solidFill>
                  <a:srgbClr val="000000"/>
                </a:solidFill>
                <a:ea typeface="ＭＳ Ｐゴシック" pitchFamily="34" charset="-128"/>
              </a:rPr>
              <a:t>If it is managed on a sustainable basis, biomass is harvested as part of a constantly replenished crop.</a:t>
            </a:r>
          </a:p>
          <a:p>
            <a:pPr marL="0" indent="0"/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4" name="Picture 3" descr="02 biom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29000"/>
            <a:ext cx="4152900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692696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360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Biomass vs. fossil fuels</a:t>
            </a:r>
            <a:endParaRPr lang="en-US" kern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3 Wood fuelled hea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844" y="2420888"/>
            <a:ext cx="3516312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Content Placeholder 2"/>
          <p:cNvSpPr>
            <a:spLocks noGrp="1"/>
          </p:cNvSpPr>
          <p:nvPr>
            <p:ph sz="quarter" idx="10"/>
          </p:nvPr>
        </p:nvSpPr>
        <p:spPr>
          <a:xfrm>
            <a:off x="0" y="1371600"/>
            <a:ext cx="9144000" cy="4756150"/>
          </a:xfrm>
        </p:spPr>
        <p:txBody>
          <a:bodyPr lIns="360000" rIns="360000"/>
          <a:lstStyle/>
          <a:p>
            <a:pPr marL="0" indent="0"/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Wood-fuelled domestic heating systems are also called </a:t>
            </a:r>
            <a:r>
              <a:rPr lang="en-GB" b="1" dirty="0">
                <a:solidFill>
                  <a:srgbClr val="000000"/>
                </a:solidFill>
                <a:ea typeface="ＭＳ Ｐゴシック" pitchFamily="34" charset="-128"/>
              </a:rPr>
              <a:t>biomass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 </a:t>
            </a:r>
            <a:r>
              <a:rPr lang="en-GB" b="1" dirty="0">
                <a:solidFill>
                  <a:srgbClr val="000000"/>
                </a:solidFill>
                <a:ea typeface="ＭＳ Ｐゴシック" pitchFamily="34" charset="-128"/>
              </a:rPr>
              <a:t>systems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; they burn wood pellets, chips or logs to provide warmth in a single room or to power central heating and hot water boilers</a:t>
            </a: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  <a:endParaRPr lang="en-GB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692696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360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Biomass systems</a:t>
            </a:r>
            <a:endParaRPr lang="en-US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94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sz="quarter" idx="10"/>
          </p:nvPr>
        </p:nvSpPr>
        <p:spPr>
          <a:xfrm>
            <a:off x="0" y="1371600"/>
            <a:ext cx="9144000" cy="4756150"/>
          </a:xfrm>
        </p:spPr>
        <p:txBody>
          <a:bodyPr lIns="360000" rIns="360000"/>
          <a:lstStyle/>
          <a:p>
            <a:pPr marL="0" indent="0"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In England and Wales installation work relating to domestic solid fuel, wood and biomass and the associated systems for heating, controls, hot water, </a:t>
            </a:r>
            <a:r>
              <a:rPr lang="en-GB" dirty="0" err="1">
                <a:solidFill>
                  <a:srgbClr val="000000"/>
                </a:solidFill>
                <a:ea typeface="ＭＳ Ｐゴシック" pitchFamily="34" charset="-128"/>
              </a:rPr>
              <a:t>etc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 are subject to Building Regulations.</a:t>
            </a:r>
          </a:p>
          <a:p>
            <a:pPr marL="0" indent="0">
              <a:spcAft>
                <a:spcPts val="600"/>
              </a:spcAft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Approved Documents F, J, L, G, P are applicable and most work is notifiable to the relevant Local Authority.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692696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360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Building Regulations requirements</a:t>
            </a:r>
            <a:endParaRPr lang="en-US" kern="0" dirty="0" smtClean="0">
              <a:ea typeface="ＭＳ Ｐゴシック" pitchFamily="34" charset="-128"/>
            </a:endParaRPr>
          </a:p>
        </p:txBody>
      </p:sp>
      <p:pic>
        <p:nvPicPr>
          <p:cNvPr id="7" name="Picture 6" descr="04 biomass boil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06750"/>
            <a:ext cx="267335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62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sz="quarter" idx="10"/>
          </p:nvPr>
        </p:nvSpPr>
        <p:spPr>
          <a:xfrm>
            <a:off x="0" y="1371600"/>
            <a:ext cx="9144000" cy="4756150"/>
          </a:xfrm>
        </p:spPr>
        <p:txBody>
          <a:bodyPr lIns="360000" rIns="360000"/>
          <a:lstStyle/>
          <a:p>
            <a:pPr marL="534988" indent="-534988">
              <a:spcAft>
                <a:spcPts val="6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Biomass is a sustainable fuel source if managed </a:t>
            </a:r>
            <a:br>
              <a:rPr lang="en-GB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correctly, </a:t>
            </a:r>
            <a:r>
              <a:rPr lang="en-GB" dirty="0" err="1">
                <a:solidFill>
                  <a:srgbClr val="000000"/>
                </a:solidFill>
                <a:ea typeface="ＭＳ Ｐゴシック" pitchFamily="34" charset="-128"/>
              </a:rPr>
              <a:t>ie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 trees need to be planted to replace</a:t>
            </a:r>
            <a:br>
              <a:rPr lang="en-GB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those used.</a:t>
            </a:r>
          </a:p>
          <a:p>
            <a:pPr marL="534988" indent="-534988">
              <a:spcAft>
                <a:spcPts val="6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It's virtually carbon neutral.</a:t>
            </a:r>
          </a:p>
          <a:p>
            <a:pPr marL="534988" indent="-534988">
              <a:spcAft>
                <a:spcPts val="6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If biomass boilers are well maintained and</a:t>
            </a:r>
            <a:br>
              <a:rPr lang="en-GB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run they will produce very little smoke.</a:t>
            </a:r>
          </a:p>
          <a:p>
            <a:pPr marL="534988" indent="-534988">
              <a:spcAft>
                <a:spcPts val="6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Biomass is a good way of using up waste wood.</a:t>
            </a:r>
          </a:p>
          <a:p>
            <a:pPr marL="534988" indent="-534988">
              <a:spcAft>
                <a:spcPts val="6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Biomass fuels are less susceptible to price increases than traditional fuels such as oil and gas.</a:t>
            </a:r>
          </a:p>
          <a:p>
            <a:pPr marL="534988" indent="-534988">
              <a:spcAft>
                <a:spcPts val="6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If you replace a coal or electric heating system with biomass you can reduce your carbon dioxide output by around 9.5 tonnes per annum.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692696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360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Advantages of biomass</a:t>
            </a:r>
            <a:endParaRPr lang="en-US" kern="0" dirty="0" smtClean="0">
              <a:ea typeface="ＭＳ Ｐゴシック" pitchFamily="34" charset="-128"/>
            </a:endParaRPr>
          </a:p>
        </p:txBody>
      </p:sp>
      <p:pic>
        <p:nvPicPr>
          <p:cNvPr id="6" name="Picture 5" descr="05 bioma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700213"/>
            <a:ext cx="2000250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8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381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Lucida Grande</vt:lpstr>
      <vt:lpstr>Times New Roman</vt:lpstr>
      <vt:lpstr>Default Design</vt:lpstr>
      <vt:lpstr>Biomass</vt:lpstr>
      <vt:lpstr>Biomass</vt:lpstr>
      <vt:lpstr>Biomass</vt:lpstr>
      <vt:lpstr>Biomass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Lauren Cubbage</cp:lastModifiedBy>
  <cp:revision>106</cp:revision>
  <dcterms:created xsi:type="dcterms:W3CDTF">2013-05-28T00:38:54Z</dcterms:created>
  <dcterms:modified xsi:type="dcterms:W3CDTF">2015-05-12T10:55:19Z</dcterms:modified>
</cp:coreProperties>
</file>