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18"/>
  </p:notesMasterIdLst>
  <p:handoutMasterIdLst>
    <p:handoutMasterId r:id="rId19"/>
  </p:handoutMasterIdLst>
  <p:sldIdLst>
    <p:sldId id="256" r:id="rId2"/>
    <p:sldId id="268" r:id="rId3"/>
    <p:sldId id="282" r:id="rId4"/>
    <p:sldId id="283" r:id="rId5"/>
    <p:sldId id="284" r:id="rId6"/>
    <p:sldId id="285" r:id="rId7"/>
    <p:sldId id="286" r:id="rId8"/>
    <p:sldId id="287" r:id="rId9"/>
    <p:sldId id="275" r:id="rId10"/>
    <p:sldId id="288" r:id="rId11"/>
    <p:sldId id="289" r:id="rId12"/>
    <p:sldId id="290" r:id="rId13"/>
    <p:sldId id="291" r:id="rId14"/>
    <p:sldId id="280" r:id="rId15"/>
    <p:sldId id="292" r:id="rId16"/>
    <p:sldId id="267" r:id="rId17"/>
  </p:sldIdLst>
  <p:sldSz cx="9144000" cy="6858000" type="screen4x3"/>
  <p:notesSz cx="6858000" cy="9144000"/>
  <p:custDataLst>
    <p:tags r:id="rId20"/>
  </p:custDataLst>
  <p:defaultTextStyle>
    <a:defPPr>
      <a:defRPr lang="en-GB"/>
    </a:defPPr>
    <a:lvl1pPr algn="l" rtl="0" fontAlgn="base">
      <a:spcBef>
        <a:spcPct val="0"/>
      </a:spcBef>
      <a:spcAft>
        <a:spcPct val="0"/>
      </a:spcAft>
      <a:defRPr sz="2000"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000"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000"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000"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000"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30613"/>
    <a:srgbClr val="D9D9D9"/>
    <a:srgbClr val="D81E05"/>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08" y="7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1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128"/>
                <a:cs typeface="ＭＳ Ｐゴシック"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83F31EF-FD2D-4CCE-819D-A19483EBFD11}" type="datetime1">
              <a:rPr lang="en-US"/>
              <a:pPr/>
              <a:t>5/12/2015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128"/>
                <a:cs typeface="ＭＳ Ｐゴシック"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A1D8191-0A68-48FD-B0F1-F0BA49867482}" type="slidenum">
              <a:rPr lang="en-US"/>
              <a:pPr/>
              <a:t>‹#›</a:t>
            </a:fld>
            <a:endParaRPr lang="en-US"/>
          </a:p>
        </p:txBody>
      </p:sp>
    </p:spTree>
    <p:extLst>
      <p:ext uri="{BB962C8B-B14F-4D97-AF65-F5344CB8AC3E}">
        <p14:creationId xmlns:p14="http://schemas.microsoft.com/office/powerpoint/2010/main" val="29390270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GB"/>
          </a:p>
        </p:txBody>
      </p:sp>
      <p:sp>
        <p:nvSpPr>
          <p:cNvPr id="450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GB"/>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GB"/>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C6A02E3-02D6-4196-B305-DC6EFBAD1919}" type="slidenum">
              <a:rPr lang="en-GB"/>
              <a:pPr/>
              <a:t>‹#›</a:t>
            </a:fld>
            <a:endParaRPr lang="en-GB"/>
          </a:p>
        </p:txBody>
      </p:sp>
    </p:spTree>
    <p:extLst>
      <p:ext uri="{BB962C8B-B14F-4D97-AF65-F5344CB8AC3E}">
        <p14:creationId xmlns:p14="http://schemas.microsoft.com/office/powerpoint/2010/main" val="62229698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sz="2000"/>
            </a:lvl1pPr>
          </a:lstStyle>
          <a:p>
            <a:r>
              <a:rPr lang="en-GB" smtClean="0"/>
              <a:t>Click to edit Master title style</a:t>
            </a:r>
            <a:endParaRPr lang="en-GB" dirty="0"/>
          </a:p>
        </p:txBody>
      </p:sp>
      <p:sp>
        <p:nvSpPr>
          <p:cNvPr id="5" name="Content Placeholder 4"/>
          <p:cNvSpPr>
            <a:spLocks noGrp="1"/>
          </p:cNvSpPr>
          <p:nvPr>
            <p:ph sz="quarter" idx="10"/>
          </p:nvPr>
        </p:nvSpPr>
        <p:spPr>
          <a:xfrm>
            <a:off x="457200" y="1371600"/>
            <a:ext cx="8229600" cy="4755600"/>
          </a:xfrm>
        </p:spPr>
        <p:txBody>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extLst>
      <p:ext uri="{BB962C8B-B14F-4D97-AF65-F5344CB8AC3E}">
        <p14:creationId xmlns:p14="http://schemas.microsoft.com/office/powerpoint/2010/main" val="267013151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10"/>
          <p:cNvSpPr txBox="1">
            <a:spLocks noChangeArrowheads="1"/>
          </p:cNvSpPr>
          <p:nvPr userDrawn="1"/>
        </p:nvSpPr>
        <p:spPr bwMode="white">
          <a:xfrm>
            <a:off x="0" y="233363"/>
            <a:ext cx="7010400" cy="457200"/>
          </a:xfrm>
          <a:prstGeom prst="rect">
            <a:avLst/>
          </a:prstGeom>
          <a:solidFill>
            <a:srgbClr val="E30613"/>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dirty="0" smtClean="0">
                <a:solidFill>
                  <a:srgbClr val="D81E05"/>
                </a:solidFill>
                <a:cs typeface="Arial" charset="0"/>
              </a:rPr>
              <a:t> </a:t>
            </a:r>
          </a:p>
        </p:txBody>
      </p:sp>
      <p:sp>
        <p:nvSpPr>
          <p:cNvPr id="1027" name="Text Box 10"/>
          <p:cNvSpPr txBox="1">
            <a:spLocks noChangeArrowheads="1"/>
          </p:cNvSpPr>
          <p:nvPr userDrawn="1"/>
        </p:nvSpPr>
        <p:spPr bwMode="white">
          <a:xfrm>
            <a:off x="0" y="457200"/>
            <a:ext cx="9144000" cy="152400"/>
          </a:xfrm>
          <a:prstGeom prst="rect">
            <a:avLst/>
          </a:prstGeom>
          <a:solidFill>
            <a:srgbClr val="D9D9D9">
              <a:alpha val="0"/>
            </a:srgbClr>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smtClean="0">
                <a:solidFill>
                  <a:srgbClr val="D9D9D9"/>
                </a:solidFill>
                <a:cs typeface="Arial" charset="0"/>
              </a:rPr>
              <a:t> </a:t>
            </a:r>
          </a:p>
        </p:txBody>
      </p:sp>
      <p:sp>
        <p:nvSpPr>
          <p:cNvPr id="1028" name="Rectangle 14"/>
          <p:cNvSpPr>
            <a:spLocks noChangeArrowheads="1"/>
          </p:cNvSpPr>
          <p:nvPr userDrawn="1"/>
        </p:nvSpPr>
        <p:spPr bwMode="auto">
          <a:xfrm>
            <a:off x="457200" y="307975"/>
            <a:ext cx="6092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GB" sz="1400">
                <a:solidFill>
                  <a:schemeClr val="bg1"/>
                </a:solidFill>
              </a:rPr>
              <a:t>Level 3 Diploma in</a:t>
            </a:r>
            <a:r>
              <a:rPr lang="en-GB" sz="1400" b="1">
                <a:solidFill>
                  <a:schemeClr val="bg1"/>
                </a:solidFill>
              </a:rPr>
              <a:t> Electrical Installations (Buildings and Structures)</a:t>
            </a:r>
            <a:endParaRPr lang="en-US" sz="1400">
              <a:solidFill>
                <a:schemeClr val="bg1"/>
              </a:solidFill>
            </a:endParaRPr>
          </a:p>
        </p:txBody>
      </p:sp>
      <p:sp>
        <p:nvSpPr>
          <p:cNvPr id="1030" name="Text Box 10"/>
          <p:cNvSpPr txBox="1">
            <a:spLocks noChangeArrowheads="1"/>
          </p:cNvSpPr>
          <p:nvPr userDrawn="1"/>
        </p:nvSpPr>
        <p:spPr bwMode="white">
          <a:xfrm>
            <a:off x="0" y="6324600"/>
            <a:ext cx="9144000" cy="381000"/>
          </a:xfrm>
          <a:prstGeom prst="rect">
            <a:avLst/>
          </a:prstGeom>
          <a:solidFill>
            <a:srgbClr val="D9D9D9"/>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smtClean="0">
                <a:solidFill>
                  <a:srgbClr val="D81E05"/>
                </a:solidFill>
                <a:cs typeface="Arial" charset="0"/>
              </a:rPr>
              <a:t> </a:t>
            </a:r>
          </a:p>
        </p:txBody>
      </p:sp>
      <p:sp>
        <p:nvSpPr>
          <p:cNvPr id="1031" name="Text Box 10"/>
          <p:cNvSpPr txBox="1">
            <a:spLocks noChangeArrowheads="1"/>
          </p:cNvSpPr>
          <p:nvPr userDrawn="1"/>
        </p:nvSpPr>
        <p:spPr bwMode="white">
          <a:xfrm>
            <a:off x="0" y="6705600"/>
            <a:ext cx="9144000" cy="152400"/>
          </a:xfrm>
          <a:prstGeom prst="rect">
            <a:avLst/>
          </a:prstGeom>
          <a:solidFill>
            <a:srgbClr val="E30613"/>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smtClean="0">
                <a:solidFill>
                  <a:srgbClr val="D81E05"/>
                </a:solidFill>
                <a:cs typeface="Arial" charset="0"/>
              </a:rPr>
              <a:t> </a:t>
            </a:r>
          </a:p>
        </p:txBody>
      </p:sp>
      <p:sp>
        <p:nvSpPr>
          <p:cNvPr id="2" name="Text Box 11"/>
          <p:cNvSpPr txBox="1">
            <a:spLocks noChangeArrowheads="1"/>
          </p:cNvSpPr>
          <p:nvPr userDrawn="1"/>
        </p:nvSpPr>
        <p:spPr bwMode="auto">
          <a:xfrm>
            <a:off x="457200" y="6400800"/>
            <a:ext cx="64770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9pPr>
          </a:lstStyle>
          <a:p>
            <a:pPr eaLnBrk="1" hangingPunct="1">
              <a:spcBef>
                <a:spcPts val="600"/>
              </a:spcBef>
            </a:pPr>
            <a:r>
              <a:rPr lang="en-US" sz="1100" dirty="0"/>
              <a:t>© </a:t>
            </a:r>
            <a:r>
              <a:rPr lang="en-US" sz="1100" dirty="0" smtClean="0"/>
              <a:t>2015 </a:t>
            </a:r>
            <a:r>
              <a:rPr lang="en-US" sz="1100" dirty="0"/>
              <a:t>City and Guilds of London Institute. All rights reserved</a:t>
            </a:r>
            <a:r>
              <a:rPr lang="en-US" sz="900" dirty="0"/>
              <a:t>.</a:t>
            </a:r>
            <a:r>
              <a:rPr lang="en-US" sz="1100" dirty="0">
                <a:cs typeface="Arial" pitchFamily="34" charset="0"/>
              </a:rPr>
              <a:t/>
            </a:r>
            <a:br>
              <a:rPr lang="en-US" sz="1100" dirty="0">
                <a:cs typeface="Arial" pitchFamily="34" charset="0"/>
              </a:rPr>
            </a:br>
            <a:endParaRPr lang="en-US" sz="1100" dirty="0">
              <a:cs typeface="Arial" pitchFamily="34" charset="0"/>
            </a:endParaRPr>
          </a:p>
          <a:p>
            <a:pPr eaLnBrk="1" hangingPunct="1"/>
            <a:endParaRPr lang="en-US" sz="1200" dirty="0">
              <a:latin typeface="Times New Roman" pitchFamily="18" charset="0"/>
            </a:endParaRPr>
          </a:p>
          <a:p>
            <a:pPr eaLnBrk="1" hangingPunct="1"/>
            <a:endParaRPr lang="en-US" sz="1200" dirty="0">
              <a:latin typeface="Times New Roman" pitchFamily="18" charset="0"/>
            </a:endParaRPr>
          </a:p>
        </p:txBody>
      </p:sp>
      <p:sp>
        <p:nvSpPr>
          <p:cNvPr id="1032" name="Text Box 11"/>
          <p:cNvSpPr txBox="1">
            <a:spLocks noChangeArrowheads="1"/>
          </p:cNvSpPr>
          <p:nvPr userDrawn="1"/>
        </p:nvSpPr>
        <p:spPr bwMode="auto">
          <a:xfrm>
            <a:off x="7239000" y="6400800"/>
            <a:ext cx="14478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9pPr>
          </a:lstStyle>
          <a:p>
            <a:pPr algn="r" eaLnBrk="1" hangingPunct="1">
              <a:spcBef>
                <a:spcPts val="600"/>
              </a:spcBef>
            </a:pPr>
            <a:fld id="{552FD7B6-D71E-4B50-836D-844A03E49A03}" type="slidenum">
              <a:rPr lang="en-US" sz="1100">
                <a:cs typeface="Arial" pitchFamily="34" charset="0"/>
              </a:rPr>
              <a:pPr algn="r" eaLnBrk="1" hangingPunct="1">
                <a:spcBef>
                  <a:spcPts val="600"/>
                </a:spcBef>
              </a:pPr>
              <a:t>‹#›</a:t>
            </a:fld>
            <a:r>
              <a:rPr lang="en-US" sz="1100">
                <a:cs typeface="Arial" pitchFamily="34" charset="0"/>
              </a:rPr>
              <a:t> of 16</a:t>
            </a:r>
          </a:p>
          <a:p>
            <a:pPr eaLnBrk="1" hangingPunct="1"/>
            <a:r>
              <a:rPr lang="en-US" sz="1100">
                <a:cs typeface="Arial" pitchFamily="34" charset="0"/>
              </a:rPr>
              <a:t/>
            </a:r>
            <a:br>
              <a:rPr lang="en-US" sz="1100">
                <a:cs typeface="Arial" pitchFamily="34" charset="0"/>
              </a:rPr>
            </a:br>
            <a:endParaRPr lang="en-US" sz="1100">
              <a:cs typeface="Arial" pitchFamily="34" charset="0"/>
            </a:endParaRPr>
          </a:p>
          <a:p>
            <a:pPr eaLnBrk="1" hangingPunct="1"/>
            <a:r>
              <a:rPr lang="en-US" sz="1100">
                <a:cs typeface="Arial" pitchFamily="34" charset="0"/>
              </a:rPr>
              <a:t/>
            </a:r>
            <a:br>
              <a:rPr lang="en-US" sz="1100">
                <a:cs typeface="Arial" pitchFamily="34" charset="0"/>
              </a:rPr>
            </a:br>
            <a:endParaRPr lang="en-US" sz="1100">
              <a:cs typeface="Arial" pitchFamily="34" charset="0"/>
            </a:endParaRPr>
          </a:p>
          <a:p>
            <a:pPr eaLnBrk="1" hangingPunct="1"/>
            <a:endParaRPr lang="en-US" sz="1200">
              <a:latin typeface="Times New Roman" pitchFamily="18" charset="0"/>
            </a:endParaRPr>
          </a:p>
          <a:p>
            <a:pPr eaLnBrk="1" hangingPunct="1"/>
            <a:endParaRPr lang="en-US" sz="1200">
              <a:latin typeface="Times New Roman" pitchFamily="18" charset="0"/>
            </a:endParaRPr>
          </a:p>
        </p:txBody>
      </p:sp>
      <p:sp>
        <p:nvSpPr>
          <p:cNvPr id="1033" name="Title Placeholder 10"/>
          <p:cNvSpPr>
            <a:spLocks noGrp="1"/>
          </p:cNvSpPr>
          <p:nvPr>
            <p:ph type="title"/>
          </p:nvPr>
        </p:nvSpPr>
        <p:spPr bwMode="auto">
          <a:xfrm>
            <a:off x="457200" y="838200"/>
            <a:ext cx="821848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smtClean="0"/>
          </a:p>
        </p:txBody>
      </p:sp>
      <p:sp>
        <p:nvSpPr>
          <p:cNvPr id="1034" name="Text Placeholder 13"/>
          <p:cNvSpPr>
            <a:spLocks noGrp="1"/>
          </p:cNvSpPr>
          <p:nvPr>
            <p:ph type="body" idx="1"/>
          </p:nvPr>
        </p:nvSpPr>
        <p:spPr bwMode="auto">
          <a:xfrm>
            <a:off x="457200" y="1371600"/>
            <a:ext cx="8229600" cy="475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a:p>
            <a:pPr lvl="4"/>
            <a:endParaRPr lang="en-GB" smtClean="0"/>
          </a:p>
        </p:txBody>
      </p:sp>
      <p:pic>
        <p:nvPicPr>
          <p:cNvPr id="1035"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372225" y="147638"/>
            <a:ext cx="2436813"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hf hdr="0" ftr="0" dt="0"/>
  <p:txStyles>
    <p:titleStyle>
      <a:lvl1pPr algn="l" rtl="0" eaLnBrk="0" fontAlgn="base" hangingPunct="0">
        <a:spcBef>
          <a:spcPct val="0"/>
        </a:spcBef>
        <a:spcAft>
          <a:spcPct val="0"/>
        </a:spcAft>
        <a:defRPr sz="2000" b="1">
          <a:solidFill>
            <a:srgbClr val="E30613"/>
          </a:solidFill>
          <a:latin typeface="+mj-lt"/>
          <a:ea typeface="ＭＳ Ｐゴシック" charset="-128"/>
          <a:cs typeface="ＭＳ Ｐゴシック" charset="-128"/>
        </a:defRPr>
      </a:lvl1pPr>
      <a:lvl2pPr algn="l" rtl="0" eaLnBrk="0" fontAlgn="base" hangingPunct="0">
        <a:spcBef>
          <a:spcPct val="0"/>
        </a:spcBef>
        <a:spcAft>
          <a:spcPct val="0"/>
        </a:spcAft>
        <a:defRPr sz="2000" b="1">
          <a:solidFill>
            <a:srgbClr val="E30613"/>
          </a:solidFill>
          <a:latin typeface="Arial" charset="0"/>
          <a:ea typeface="ＭＳ Ｐゴシック" charset="-128"/>
          <a:cs typeface="ＭＳ Ｐゴシック" charset="-128"/>
        </a:defRPr>
      </a:lvl2pPr>
      <a:lvl3pPr algn="l" rtl="0" eaLnBrk="0" fontAlgn="base" hangingPunct="0">
        <a:spcBef>
          <a:spcPct val="0"/>
        </a:spcBef>
        <a:spcAft>
          <a:spcPct val="0"/>
        </a:spcAft>
        <a:defRPr sz="2000" b="1">
          <a:solidFill>
            <a:srgbClr val="E30613"/>
          </a:solidFill>
          <a:latin typeface="Arial" charset="0"/>
          <a:ea typeface="ＭＳ Ｐゴシック" charset="-128"/>
          <a:cs typeface="ＭＳ Ｐゴシック" charset="-128"/>
        </a:defRPr>
      </a:lvl3pPr>
      <a:lvl4pPr algn="l" rtl="0" eaLnBrk="0" fontAlgn="base" hangingPunct="0">
        <a:spcBef>
          <a:spcPct val="0"/>
        </a:spcBef>
        <a:spcAft>
          <a:spcPct val="0"/>
        </a:spcAft>
        <a:defRPr sz="2000" b="1">
          <a:solidFill>
            <a:srgbClr val="E30613"/>
          </a:solidFill>
          <a:latin typeface="Arial" charset="0"/>
          <a:ea typeface="ＭＳ Ｐゴシック" charset="-128"/>
          <a:cs typeface="ＭＳ Ｐゴシック" charset="-128"/>
        </a:defRPr>
      </a:lvl4pPr>
      <a:lvl5pPr algn="l" rtl="0" eaLnBrk="0" fontAlgn="base" hangingPunct="0">
        <a:spcBef>
          <a:spcPct val="0"/>
        </a:spcBef>
        <a:spcAft>
          <a:spcPct val="0"/>
        </a:spcAft>
        <a:defRPr sz="2000" b="1">
          <a:solidFill>
            <a:srgbClr val="E30613"/>
          </a:solidFill>
          <a:latin typeface="Arial" charset="0"/>
          <a:ea typeface="ＭＳ Ｐゴシック" charset="-128"/>
          <a:cs typeface="ＭＳ Ｐゴシック" charset="-128"/>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lnSpc>
          <a:spcPts val="2400"/>
        </a:lnSpc>
        <a:spcBef>
          <a:spcPts val="1000"/>
        </a:spcBef>
        <a:spcAft>
          <a:spcPts val="1000"/>
        </a:spcAft>
        <a:defRPr lang="en-GB" sz="2000" dirty="0">
          <a:solidFill>
            <a:schemeClr val="tx1"/>
          </a:solidFill>
          <a:latin typeface="+mn-lt"/>
          <a:ea typeface="ＭＳ Ｐゴシック" charset="-128"/>
          <a:cs typeface="ＭＳ Ｐゴシック" charset="-128"/>
        </a:defRPr>
      </a:lvl1pPr>
      <a:lvl2pPr marL="215900" indent="-215900" algn="l" rtl="0" eaLnBrk="0" fontAlgn="base" hangingPunct="0">
        <a:lnSpc>
          <a:spcPts val="2400"/>
        </a:lnSpc>
        <a:spcBef>
          <a:spcPts val="500"/>
        </a:spcBef>
        <a:spcAft>
          <a:spcPts val="500"/>
        </a:spcAft>
        <a:buClr>
          <a:srgbClr val="E30613"/>
        </a:buClr>
        <a:buFont typeface="Arial" pitchFamily="34" charset="0"/>
        <a:buChar char="•"/>
        <a:defRPr lang="en-GB" sz="2000" dirty="0">
          <a:solidFill>
            <a:schemeClr val="tx1"/>
          </a:solidFill>
          <a:latin typeface="+mn-lt"/>
          <a:ea typeface="ＭＳ Ｐゴシック" charset="-128"/>
          <a:cs typeface="+mn-cs"/>
        </a:defRPr>
      </a:lvl2pPr>
      <a:lvl3pPr marL="1143000" indent="-228600" algn="l" rtl="0" eaLnBrk="0" fontAlgn="base" hangingPunct="0">
        <a:lnSpc>
          <a:spcPts val="2000"/>
        </a:lnSpc>
        <a:spcBef>
          <a:spcPts val="500"/>
        </a:spcBef>
        <a:spcAft>
          <a:spcPts val="500"/>
        </a:spcAft>
        <a:buFont typeface="Lucida Grande" pitchFamily="-84" charset="0"/>
        <a:defRPr lang="en-GB" sz="1600" dirty="0">
          <a:solidFill>
            <a:schemeClr val="tx1"/>
          </a:solidFill>
          <a:latin typeface="+mn-lt"/>
          <a:ea typeface="ＭＳ Ｐゴシック" charset="-128"/>
          <a:cs typeface="+mn-cs"/>
        </a:defRPr>
      </a:lvl3pPr>
      <a:lvl4pPr marL="215900" indent="-215900" algn="l" rtl="0" eaLnBrk="0" fontAlgn="base" hangingPunct="0">
        <a:lnSpc>
          <a:spcPts val="2000"/>
        </a:lnSpc>
        <a:spcBef>
          <a:spcPts val="500"/>
        </a:spcBef>
        <a:spcAft>
          <a:spcPts val="500"/>
        </a:spcAft>
        <a:buClr>
          <a:srgbClr val="E30613"/>
        </a:buClr>
        <a:buFont typeface="Arial" pitchFamily="34" charset="0"/>
        <a:buChar char="•"/>
        <a:defRPr lang="en-GB" sz="1600" dirty="0">
          <a:solidFill>
            <a:schemeClr val="tx1"/>
          </a:solidFill>
          <a:latin typeface="+mn-lt"/>
          <a:ea typeface="ＭＳ Ｐゴシック" charset="-128"/>
          <a:cs typeface="ＭＳ Ｐゴシック" charset="-128"/>
        </a:defRPr>
      </a:lvl4pPr>
      <a:lvl5pPr marL="431800" indent="-215900" algn="l" rtl="0" eaLnBrk="0" fontAlgn="base" hangingPunct="0">
        <a:lnSpc>
          <a:spcPts val="2000"/>
        </a:lnSpc>
        <a:spcBef>
          <a:spcPct val="0"/>
        </a:spcBef>
        <a:spcAft>
          <a:spcPts val="500"/>
        </a:spcAft>
        <a:buFont typeface="Arial" pitchFamily="34" charset="0"/>
        <a:buChar char="–"/>
        <a:defRPr lang="en-US" sz="1600" dirty="0">
          <a:solidFill>
            <a:schemeClr val="tx1"/>
          </a:solidFill>
          <a:latin typeface="+mn-lt"/>
          <a:ea typeface="ＭＳ Ｐゴシック" charset="-128"/>
          <a:cs typeface="ＭＳ Ｐゴシック" charset="-128"/>
        </a:defRPr>
      </a:lvl5pPr>
      <a:lvl6pPr marL="457200" indent="-457200" algn="l" defTabSz="914400" rtl="0" fontAlgn="base">
        <a:spcBef>
          <a:spcPct val="20000"/>
        </a:spcBef>
        <a:spcAft>
          <a:spcPct val="0"/>
        </a:spcAft>
        <a:buChar char="»"/>
        <a:defRPr lang="en-GB" sz="1600" kern="0" baseline="0" dirty="0" smtClean="0">
          <a:solidFill>
            <a:schemeClr val="tx1"/>
          </a:solidFill>
          <a:latin typeface="+mn-lt"/>
          <a:ea typeface="ＭＳ Ｐゴシック" charset="-128"/>
          <a:cs typeface="ＭＳ Ｐゴシック" charset="-128"/>
        </a:defRPr>
      </a:lvl6pPr>
      <a:lvl7pPr marL="2971800" indent="-228600" algn="l" defTabSz="914400" rtl="0" fontAlgn="base">
        <a:spcBef>
          <a:spcPct val="20000"/>
        </a:spcBef>
        <a:spcAft>
          <a:spcPct val="0"/>
        </a:spcAft>
        <a:buClr>
          <a:srgbClr val="E30613"/>
        </a:buClr>
        <a:buChar char="»"/>
        <a:defRPr lang="en-GB" sz="1600" kern="0" baseline="0" dirty="0" smtClean="0">
          <a:solidFill>
            <a:schemeClr val="tx1"/>
          </a:solidFill>
          <a:latin typeface="+mn-lt"/>
          <a:ea typeface="ＭＳ Ｐゴシック" charset="-128"/>
          <a:cs typeface="ＭＳ Ｐゴシック" charset="-128"/>
        </a:defRPr>
      </a:lvl7pPr>
      <a:lvl8pPr marL="3429000" indent="-228600" algn="l" defTabSz="914400" rtl="0" fontAlgn="base">
        <a:spcBef>
          <a:spcPct val="20000"/>
        </a:spcBef>
        <a:spcAft>
          <a:spcPct val="0"/>
        </a:spcAft>
        <a:buChar char="»"/>
        <a:defRPr lang="en-GB" sz="1600" kern="0" dirty="0" smtClean="0">
          <a:solidFill>
            <a:schemeClr val="tx1"/>
          </a:solidFill>
          <a:latin typeface="+mn-lt"/>
          <a:ea typeface="ＭＳ Ｐゴシック" charset="-128"/>
          <a:cs typeface="ＭＳ Ｐゴシック" charset="-128"/>
        </a:defRPr>
      </a:lvl8pPr>
      <a:lvl9pPr marL="3886200" indent="-228600" algn="l" defTabSz="914400" rtl="0" fontAlgn="base">
        <a:spcBef>
          <a:spcPct val="20000"/>
        </a:spcBef>
        <a:spcAft>
          <a:spcPct val="0"/>
        </a:spcAft>
        <a:buChar char="»"/>
        <a:defRPr lang="en-GB" sz="1000" kern="0" baseline="0" dirty="0" smtClean="0">
          <a:solidFill>
            <a:schemeClr val="tx1"/>
          </a:solidFill>
          <a:latin typeface="+mn-lt"/>
          <a:ea typeface="ＭＳ Ｐゴシック" charset="-128"/>
          <a:cs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4"/>
          <p:cNvSpPr>
            <a:spLocks noGrp="1" noChangeArrowheads="1"/>
          </p:cNvSpPr>
          <p:nvPr>
            <p:ph type="body" idx="4294967295"/>
          </p:nvPr>
        </p:nvSpPr>
        <p:spPr>
          <a:xfrm>
            <a:off x="457200" y="1371600"/>
            <a:ext cx="8229600" cy="4754563"/>
          </a:xfrm>
        </p:spPr>
        <p:txBody>
          <a:bodyPr/>
          <a:lstStyle/>
          <a:p>
            <a:pPr marL="0" indent="0" eaLnBrk="1" hangingPunct="1"/>
            <a:endParaRPr b="1" dirty="0" smtClean="0">
              <a:ea typeface="ＭＳ Ｐゴシック" pitchFamily="34" charset="-128"/>
            </a:endParaRPr>
          </a:p>
          <a:p>
            <a:pPr marL="0" indent="0" eaLnBrk="1" hangingPunct="1"/>
            <a:endParaRPr b="1" dirty="0" smtClean="0">
              <a:ea typeface="ＭＳ Ｐゴシック" pitchFamily="34" charset="-128"/>
            </a:endParaRPr>
          </a:p>
          <a:p>
            <a:pPr marL="0" indent="0" algn="ctr" eaLnBrk="1" hangingPunct="1"/>
            <a:r>
              <a:rPr sz="6600" dirty="0" smtClean="0">
                <a:solidFill>
                  <a:schemeClr val="bg1"/>
                </a:solidFill>
                <a:ea typeface="ＭＳ Ｐゴシック" pitchFamily="34" charset="-128"/>
              </a:rPr>
              <a:t>PowerPoint presentation</a:t>
            </a:r>
          </a:p>
        </p:txBody>
      </p:sp>
      <p:sp>
        <p:nvSpPr>
          <p:cNvPr id="4098" name="Text Box 10"/>
          <p:cNvSpPr txBox="1">
            <a:spLocks noChangeArrowheads="1"/>
          </p:cNvSpPr>
          <p:nvPr/>
        </p:nvSpPr>
        <p:spPr bwMode="white">
          <a:xfrm>
            <a:off x="533400" y="2057400"/>
            <a:ext cx="8077200" cy="1352550"/>
          </a:xfrm>
          <a:prstGeom prst="rect">
            <a:avLst/>
          </a:prstGeom>
          <a:solidFill>
            <a:srgbClr val="E3061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9pPr>
          </a:lstStyle>
          <a:p>
            <a:pPr eaLnBrk="1" hangingPunct="1"/>
            <a:r>
              <a:rPr lang="en-GB" sz="1800">
                <a:solidFill>
                  <a:srgbClr val="D81E05"/>
                </a:solidFill>
                <a:cs typeface="Arial" pitchFamily="34" charset="0"/>
              </a:rPr>
              <a:t> </a:t>
            </a:r>
          </a:p>
        </p:txBody>
      </p:sp>
      <p:sp>
        <p:nvSpPr>
          <p:cNvPr id="4099" name="Text Box 10"/>
          <p:cNvSpPr txBox="1">
            <a:spLocks noChangeArrowheads="1"/>
          </p:cNvSpPr>
          <p:nvPr/>
        </p:nvSpPr>
        <p:spPr bwMode="white">
          <a:xfrm>
            <a:off x="533400" y="3409950"/>
            <a:ext cx="8077200" cy="228600"/>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9pPr>
          </a:lstStyle>
          <a:p>
            <a:pPr eaLnBrk="1" hangingPunct="1"/>
            <a:r>
              <a:rPr lang="en-GB" sz="1800">
                <a:solidFill>
                  <a:srgbClr val="D81E05"/>
                </a:solidFill>
                <a:cs typeface="Arial" pitchFamily="34" charset="0"/>
              </a:rPr>
              <a:t> </a:t>
            </a:r>
          </a:p>
        </p:txBody>
      </p:sp>
      <p:sp>
        <p:nvSpPr>
          <p:cNvPr id="4100" name="Rectangle 15"/>
          <p:cNvSpPr>
            <a:spLocks noGrp="1" noChangeArrowheads="1"/>
          </p:cNvSpPr>
          <p:nvPr>
            <p:ph type="title"/>
          </p:nvPr>
        </p:nvSpPr>
        <p:spPr>
          <a:xfrm>
            <a:off x="762000" y="3638550"/>
            <a:ext cx="7848600" cy="2457450"/>
          </a:xfrm>
        </p:spPr>
        <p:txBody>
          <a:bodyPr anchor="t"/>
          <a:lstStyle/>
          <a:p>
            <a:pPr eaLnBrk="1" hangingPunct="1"/>
            <a:r>
              <a:rPr lang="en-GB" dirty="0" smtClean="0">
                <a:solidFill>
                  <a:srgbClr val="FF0000"/>
                </a:solidFill>
                <a:ea typeface="ＭＳ Ｐゴシック" pitchFamily="34" charset="-128"/>
              </a:rPr>
              <a:t>Solar photovoltaic (PV)</a:t>
            </a:r>
            <a:endParaRPr lang="en-GB" dirty="0" smtClean="0">
              <a:ea typeface="ＭＳ Ｐゴシック" pitchFamily="34" charset="-128"/>
            </a:endParaRPr>
          </a:p>
        </p:txBody>
      </p:sp>
      <p:sp>
        <p:nvSpPr>
          <p:cNvPr id="4101" name="TextBox 9"/>
          <p:cNvSpPr txBox="1">
            <a:spLocks noChangeArrowheads="1"/>
          </p:cNvSpPr>
          <p:nvPr/>
        </p:nvSpPr>
        <p:spPr bwMode="auto">
          <a:xfrm>
            <a:off x="762000" y="2209800"/>
            <a:ext cx="76962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itchFamily="34" charset="0"/>
                <a:ea typeface="ＭＳ Ｐゴシック" pitchFamily="34" charset="-128"/>
              </a:defRPr>
            </a:lvl1pPr>
            <a:lvl2pPr marL="742950" indent="-285750" eaLnBrk="0" hangingPunct="0">
              <a:defRPr sz="2000">
                <a:solidFill>
                  <a:schemeClr val="tx1"/>
                </a:solidFill>
                <a:latin typeface="Arial" pitchFamily="34" charset="0"/>
                <a:ea typeface="ＭＳ Ｐゴシック" pitchFamily="34" charset="-128"/>
              </a:defRPr>
            </a:lvl2pPr>
            <a:lvl3pPr marL="1143000" indent="-228600" eaLnBrk="0" hangingPunct="0">
              <a:defRPr sz="2000">
                <a:solidFill>
                  <a:schemeClr val="tx1"/>
                </a:solidFill>
                <a:latin typeface="Arial" pitchFamily="34" charset="0"/>
                <a:ea typeface="ＭＳ Ｐゴシック" pitchFamily="34" charset="-128"/>
              </a:defRPr>
            </a:lvl3pPr>
            <a:lvl4pPr marL="1600200" indent="-228600" eaLnBrk="0" hangingPunct="0">
              <a:defRPr sz="2000">
                <a:solidFill>
                  <a:schemeClr val="tx1"/>
                </a:solidFill>
                <a:latin typeface="Arial" pitchFamily="34" charset="0"/>
                <a:ea typeface="ＭＳ Ｐゴシック" pitchFamily="34" charset="-128"/>
              </a:defRPr>
            </a:lvl4pPr>
            <a:lvl5pPr marL="2057400" indent="-228600" eaLnBrk="0" hangingPunct="0">
              <a:defRPr sz="20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pitchFamily="34" charset="0"/>
                <a:ea typeface="ＭＳ Ｐゴシック" pitchFamily="34" charset="-128"/>
              </a:defRPr>
            </a:lvl9pPr>
          </a:lstStyle>
          <a:p>
            <a:pPr eaLnBrk="1" hangingPunct="1"/>
            <a:r>
              <a:rPr lang="en-GB" sz="2400" b="1" dirty="0">
                <a:solidFill>
                  <a:srgbClr val="FFFFFF"/>
                </a:solidFill>
              </a:rPr>
              <a:t>Unit 301: Understand the fundamental principles and requirements of environmental technology systems</a:t>
            </a:r>
            <a:endParaRPr lang="en-US" sz="2400" dirty="0">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692696"/>
            <a:ext cx="9144000" cy="382588"/>
          </a:xfrm>
        </p:spPr>
        <p:txBody>
          <a:bodyPr lIns="360000" rIns="360000"/>
          <a:lstStyle/>
          <a:p>
            <a:pPr>
              <a:spcAft>
                <a:spcPts val="600"/>
              </a:spcAft>
            </a:pPr>
            <a:r>
              <a:rPr lang="en-US" dirty="0" smtClean="0">
                <a:solidFill>
                  <a:srgbClr val="FF0000"/>
                </a:solidFill>
                <a:ea typeface="ＭＳ Ｐゴシック" pitchFamily="34" charset="-128"/>
              </a:rPr>
              <a:t>Installation considerations</a:t>
            </a:r>
          </a:p>
        </p:txBody>
      </p:sp>
      <p:sp>
        <p:nvSpPr>
          <p:cNvPr id="3" name="Content Placeholder 2"/>
          <p:cNvSpPr>
            <a:spLocks noGrp="1"/>
          </p:cNvSpPr>
          <p:nvPr>
            <p:ph sz="quarter" idx="10"/>
          </p:nvPr>
        </p:nvSpPr>
        <p:spPr>
          <a:xfrm>
            <a:off x="251520" y="1371600"/>
            <a:ext cx="8892480" cy="4756150"/>
          </a:xfrm>
        </p:spPr>
        <p:txBody>
          <a:bodyPr/>
          <a:lstStyle/>
          <a:p>
            <a:pPr marL="534988" indent="-534988">
              <a:spcAft>
                <a:spcPts val="600"/>
              </a:spcAft>
              <a:buFontTx/>
              <a:buChar char="•"/>
            </a:pPr>
            <a:r>
              <a:rPr lang="en-GB" dirty="0">
                <a:solidFill>
                  <a:srgbClr val="000000"/>
                </a:solidFill>
                <a:ea typeface="ＭＳ Ｐゴシック" pitchFamily="34" charset="-128"/>
              </a:rPr>
              <a:t>The roof should ideally face due south at a pitched angle of around 30° from the horizontal to give the best overall annual performance.</a:t>
            </a:r>
          </a:p>
          <a:p>
            <a:pPr marL="534988" indent="-534988">
              <a:spcAft>
                <a:spcPts val="600"/>
              </a:spcAft>
              <a:buFontTx/>
              <a:buChar char="•"/>
            </a:pPr>
            <a:r>
              <a:rPr lang="en-GB" dirty="0">
                <a:solidFill>
                  <a:srgbClr val="000000"/>
                </a:solidFill>
                <a:ea typeface="ＭＳ Ｐゴシック" pitchFamily="34" charset="-128"/>
              </a:rPr>
              <a:t>Installations at any pitch and facing anywhere to the south of due east and due west are feasible, although output and income will </a:t>
            </a:r>
            <a:br>
              <a:rPr lang="en-GB" dirty="0">
                <a:solidFill>
                  <a:srgbClr val="000000"/>
                </a:solidFill>
                <a:ea typeface="ＭＳ Ｐゴシック" pitchFamily="34" charset="-128"/>
              </a:rPr>
            </a:br>
            <a:r>
              <a:rPr lang="en-GB" dirty="0">
                <a:solidFill>
                  <a:srgbClr val="000000"/>
                </a:solidFill>
                <a:ea typeface="ＭＳ Ｐゴシック" pitchFamily="34" charset="-128"/>
              </a:rPr>
              <a:t>be reduced.</a:t>
            </a:r>
          </a:p>
          <a:p>
            <a:pPr marL="534988" indent="-534988">
              <a:spcAft>
                <a:spcPts val="600"/>
              </a:spcAft>
              <a:buFontTx/>
              <a:buChar char="•"/>
            </a:pPr>
            <a:r>
              <a:rPr lang="en-GB" dirty="0">
                <a:solidFill>
                  <a:srgbClr val="000000"/>
                </a:solidFill>
                <a:ea typeface="ＭＳ Ｐゴシック" pitchFamily="34" charset="-128"/>
              </a:rPr>
              <a:t>Installation is not recommended on roofs facing north</a:t>
            </a:r>
            <a:r>
              <a:rPr lang="en-GB" dirty="0" smtClean="0">
                <a:solidFill>
                  <a:srgbClr val="000000"/>
                </a:solidFill>
                <a:ea typeface="ＭＳ Ｐゴシック" pitchFamily="34" charset="-128"/>
              </a:rPr>
              <a:t>.</a:t>
            </a:r>
            <a:endParaRPr lang="en-GB" dirty="0">
              <a:solidFill>
                <a:srgbClr val="000000"/>
              </a:solidFill>
              <a:ea typeface="ＭＳ Ｐゴシック" pitchFamily="34" charset="-128"/>
            </a:endParaRPr>
          </a:p>
        </p:txBody>
      </p:sp>
    </p:spTree>
    <p:extLst>
      <p:ext uri="{BB962C8B-B14F-4D97-AF65-F5344CB8AC3E}">
        <p14:creationId xmlns:p14="http://schemas.microsoft.com/office/powerpoint/2010/main" val="64280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692696"/>
            <a:ext cx="9144000" cy="382588"/>
          </a:xfrm>
        </p:spPr>
        <p:txBody>
          <a:bodyPr lIns="360000" rIns="360000"/>
          <a:lstStyle/>
          <a:p>
            <a:pPr>
              <a:spcAft>
                <a:spcPts val="600"/>
              </a:spcAft>
            </a:pPr>
            <a:r>
              <a:rPr lang="en-US" dirty="0" smtClean="0">
                <a:solidFill>
                  <a:srgbClr val="FF0000"/>
                </a:solidFill>
                <a:ea typeface="ＭＳ Ｐゴシック" pitchFamily="34" charset="-128"/>
              </a:rPr>
              <a:t>Installation considerations</a:t>
            </a:r>
          </a:p>
        </p:txBody>
      </p:sp>
      <p:sp>
        <p:nvSpPr>
          <p:cNvPr id="3" name="Content Placeholder 2"/>
          <p:cNvSpPr>
            <a:spLocks noGrp="1"/>
          </p:cNvSpPr>
          <p:nvPr>
            <p:ph sz="quarter" idx="10"/>
          </p:nvPr>
        </p:nvSpPr>
        <p:spPr>
          <a:xfrm>
            <a:off x="323528" y="1371600"/>
            <a:ext cx="8424936" cy="4756150"/>
          </a:xfrm>
        </p:spPr>
        <p:txBody>
          <a:bodyPr/>
          <a:lstStyle/>
          <a:p>
            <a:pPr marL="0" indent="0"/>
            <a:r>
              <a:rPr lang="en-GB" dirty="0">
                <a:solidFill>
                  <a:srgbClr val="000000"/>
                </a:solidFill>
                <a:ea typeface="ＭＳ Ｐゴシック" pitchFamily="34" charset="-128"/>
              </a:rPr>
              <a:t>This table shows the percentage of the ideal annual output you will get for a system with a different orientation and tilt:</a:t>
            </a:r>
          </a:p>
        </p:txBody>
      </p:sp>
      <p:pic>
        <p:nvPicPr>
          <p:cNvPr id="4" name="Picture 3" descr="04 solar pv.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23169" y="2276872"/>
            <a:ext cx="6697662" cy="356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97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0" end="0"/>
                                            </p:txEl>
                                          </p:spTgt>
                                        </p:tgtEl>
                                      </p:cBhvr>
                                    </p:animEffect>
                                  </p:childTnLst>
                                </p:cTn>
                              </p:par>
                            </p:childTnLst>
                          </p:cTn>
                        </p:par>
                        <p:par>
                          <p:cTn id="15" fill="hold">
                            <p:stCondLst>
                              <p:cond delay="1000"/>
                            </p:stCondLst>
                            <p:childTnLst>
                              <p:par>
                                <p:cTn id="16" presetID="35" presetClass="entr" presetSubtype="0"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2000"/>
                                        <p:tgtEl>
                                          <p:spTgt spid="4"/>
                                        </p:tgtEl>
                                      </p:cBhvr>
                                    </p:animEffect>
                                    <p:anim calcmode="lin" valueType="num">
                                      <p:cBhvr>
                                        <p:cTn id="19" dur="2000" fill="hold"/>
                                        <p:tgtEl>
                                          <p:spTgt spid="4"/>
                                        </p:tgtEl>
                                        <p:attrNameLst>
                                          <p:attrName>style.rotation</p:attrName>
                                        </p:attrNameLst>
                                      </p:cBhvr>
                                      <p:tavLst>
                                        <p:tav tm="0">
                                          <p:val>
                                            <p:fltVal val="720"/>
                                          </p:val>
                                        </p:tav>
                                        <p:tav tm="100000">
                                          <p:val>
                                            <p:fltVal val="0"/>
                                          </p:val>
                                        </p:tav>
                                      </p:tavLst>
                                    </p:anim>
                                    <p:anim calcmode="lin" valueType="num">
                                      <p:cBhvr>
                                        <p:cTn id="20" dur="2000" fill="hold"/>
                                        <p:tgtEl>
                                          <p:spTgt spid="4"/>
                                        </p:tgtEl>
                                        <p:attrNameLst>
                                          <p:attrName>ppt_h</p:attrName>
                                        </p:attrNameLst>
                                      </p:cBhvr>
                                      <p:tavLst>
                                        <p:tav tm="0">
                                          <p:val>
                                            <p:fltVal val="0"/>
                                          </p:val>
                                        </p:tav>
                                        <p:tav tm="100000">
                                          <p:val>
                                            <p:strVal val="#ppt_h"/>
                                          </p:val>
                                        </p:tav>
                                      </p:tavLst>
                                    </p:anim>
                                    <p:anim calcmode="lin" valueType="num">
                                      <p:cBhvr>
                                        <p:cTn id="21" dur="2000" fill="hold"/>
                                        <p:tgtEl>
                                          <p:spTgt spid="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692696"/>
            <a:ext cx="9144000" cy="382588"/>
          </a:xfrm>
        </p:spPr>
        <p:txBody>
          <a:bodyPr lIns="360000" rIns="360000"/>
          <a:lstStyle/>
          <a:p>
            <a:pPr>
              <a:spcAft>
                <a:spcPts val="600"/>
              </a:spcAft>
            </a:pPr>
            <a:r>
              <a:rPr lang="en-US" dirty="0">
                <a:solidFill>
                  <a:srgbClr val="FF0000"/>
                </a:solidFill>
                <a:ea typeface="ＭＳ Ｐゴシック" pitchFamily="34" charset="-128"/>
              </a:rPr>
              <a:t>Planning permission</a:t>
            </a:r>
            <a:endParaRPr lang="en-US" dirty="0" smtClean="0">
              <a:solidFill>
                <a:srgbClr val="FF0000"/>
              </a:solidFill>
              <a:ea typeface="ＭＳ Ｐゴシック" pitchFamily="34" charset="-128"/>
            </a:endParaRPr>
          </a:p>
        </p:txBody>
      </p:sp>
      <p:sp>
        <p:nvSpPr>
          <p:cNvPr id="3" name="Content Placeholder 2"/>
          <p:cNvSpPr>
            <a:spLocks noGrp="1"/>
          </p:cNvSpPr>
          <p:nvPr>
            <p:ph sz="quarter" idx="10"/>
          </p:nvPr>
        </p:nvSpPr>
        <p:spPr>
          <a:xfrm>
            <a:off x="251520" y="1371600"/>
            <a:ext cx="8892480" cy="4756150"/>
          </a:xfrm>
        </p:spPr>
        <p:txBody>
          <a:bodyPr/>
          <a:lstStyle/>
          <a:p>
            <a:pPr marL="534988" indent="-534988">
              <a:spcAft>
                <a:spcPts val="1200"/>
              </a:spcAft>
              <a:buFontTx/>
              <a:buChar char="•"/>
            </a:pPr>
            <a:r>
              <a:rPr lang="en-GB" dirty="0">
                <a:solidFill>
                  <a:srgbClr val="000000"/>
                </a:solidFill>
                <a:ea typeface="ＭＳ Ｐゴシック" pitchFamily="34" charset="-128"/>
              </a:rPr>
              <a:t>In England, Wales and Scotland, you don't need planning permission for most home solar electricity systems.</a:t>
            </a:r>
          </a:p>
          <a:p>
            <a:pPr marL="534988" indent="-534988">
              <a:spcAft>
                <a:spcPts val="600"/>
              </a:spcAft>
              <a:buFontTx/>
              <a:buChar char="•"/>
            </a:pPr>
            <a:r>
              <a:rPr lang="en-GB" dirty="0">
                <a:solidFill>
                  <a:srgbClr val="000000"/>
                </a:solidFill>
                <a:ea typeface="ＭＳ Ｐゴシック" pitchFamily="34" charset="-128"/>
              </a:rPr>
              <a:t>Permitted development rights for solar PV (roof mounted). </a:t>
            </a:r>
          </a:p>
          <a:p>
            <a:pPr marL="534988" indent="-534988">
              <a:spcAft>
                <a:spcPts val="600"/>
              </a:spcAft>
              <a:buFontTx/>
              <a:buChar char="•"/>
            </a:pPr>
            <a:r>
              <a:rPr lang="en-GB" dirty="0">
                <a:solidFill>
                  <a:srgbClr val="000000"/>
                </a:solidFill>
                <a:ea typeface="ＭＳ Ｐゴシック" pitchFamily="34" charset="-128"/>
              </a:rPr>
              <a:t>Permitted unless:</a:t>
            </a:r>
          </a:p>
          <a:p>
            <a:pPr marL="1169988" lvl="1" indent="-630238">
              <a:spcAft>
                <a:spcPts val="600"/>
              </a:spcAft>
              <a:buFont typeface="Wingdings" panose="05000000000000000000" pitchFamily="2" charset="2"/>
              <a:buChar char="q"/>
              <a:tabLst>
                <a:tab pos="1169988" algn="l"/>
              </a:tabLst>
            </a:pPr>
            <a:r>
              <a:rPr lang="en-GB" dirty="0">
                <a:solidFill>
                  <a:srgbClr val="000000"/>
                </a:solidFill>
                <a:ea typeface="ＭＳ Ｐゴシック" pitchFamily="34" charset="-128"/>
              </a:rPr>
              <a:t>panels protrude more than 200mm when installed</a:t>
            </a:r>
          </a:p>
          <a:p>
            <a:pPr marL="1169988" lvl="1" indent="-630238">
              <a:spcAft>
                <a:spcPts val="1200"/>
              </a:spcAft>
              <a:buFont typeface="Wingdings" panose="05000000000000000000" pitchFamily="2" charset="2"/>
              <a:buChar char="q"/>
              <a:tabLst>
                <a:tab pos="1169988" algn="l"/>
              </a:tabLst>
            </a:pPr>
            <a:r>
              <a:rPr lang="en-GB" dirty="0">
                <a:solidFill>
                  <a:srgbClr val="000000"/>
                </a:solidFill>
                <a:ea typeface="ＭＳ Ｐゴシック" pitchFamily="34" charset="-128"/>
              </a:rPr>
              <a:t>your local Building Control Office may want to check that your roof structure is suitable.</a:t>
            </a:r>
          </a:p>
        </p:txBody>
      </p:sp>
    </p:spTree>
    <p:extLst>
      <p:ext uri="{BB962C8B-B14F-4D97-AF65-F5344CB8AC3E}">
        <p14:creationId xmlns:p14="http://schemas.microsoft.com/office/powerpoint/2010/main" val="111237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12289"/>
                                        </p:tgtEl>
                                        <p:attrNameLst>
                                          <p:attrName>style.visibility</p:attrName>
                                        </p:attrNameLst>
                                      </p:cBhvr>
                                      <p:to>
                                        <p:strVal val="visible"/>
                                      </p:to>
                                    </p:set>
                                    <p:anim calcmode="lin" valueType="num">
                                      <p:cBhvr>
                                        <p:cTn id="7" dur="500" decel="50000" fill="hold">
                                          <p:stCondLst>
                                            <p:cond delay="0"/>
                                          </p:stCondLst>
                                        </p:cTn>
                                        <p:tgtEl>
                                          <p:spTgt spid="12289"/>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2289"/>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2289"/>
                                        </p:tgtEl>
                                        <p:attrNameLst>
                                          <p:attrName>ppt_w</p:attrName>
                                        </p:attrNameLst>
                                      </p:cBhvr>
                                      <p:tavLst>
                                        <p:tav tm="0">
                                          <p:val>
                                            <p:strVal val="#ppt_w*.05"/>
                                          </p:val>
                                        </p:tav>
                                        <p:tav tm="100000">
                                          <p:val>
                                            <p:strVal val="#ppt_w"/>
                                          </p:val>
                                        </p:tav>
                                      </p:tavLst>
                                    </p:anim>
                                    <p:anim calcmode="lin" valueType="num">
                                      <p:cBhvr>
                                        <p:cTn id="10" dur="1000" fill="hold"/>
                                        <p:tgtEl>
                                          <p:spTgt spid="12289"/>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2289"/>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2289"/>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2289"/>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2289"/>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p:cTn id="31"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 calcmode="lin" valueType="num">
                                      <p:cBhvr>
                                        <p:cTn id="43"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 calcmode="lin" valueType="num">
                                      <p:cBhvr>
                                        <p:cTn id="55"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58"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3">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nodeType="clickEffect">
                                  <p:stCondLst>
                                    <p:cond delay="0"/>
                                  </p:stCondLst>
                                  <p:childTnLst>
                                    <p:set>
                                      <p:cBhvr>
                                        <p:cTn id="66" dur="1" fill="hold">
                                          <p:stCondLst>
                                            <p:cond delay="0"/>
                                          </p:stCondLst>
                                        </p:cTn>
                                        <p:tgtEl>
                                          <p:spTgt spid="3">
                                            <p:txEl>
                                              <p:pRg st="4" end="4"/>
                                            </p:txEl>
                                          </p:spTgt>
                                        </p:tgtEl>
                                        <p:attrNameLst>
                                          <p:attrName>style.visibility</p:attrName>
                                        </p:attrNameLst>
                                      </p:cBhvr>
                                      <p:to>
                                        <p:strVal val="visible"/>
                                      </p:to>
                                    </p:set>
                                    <p:anim calcmode="lin" valueType="num">
                                      <p:cBhvr>
                                        <p:cTn id="67"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70"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692696"/>
            <a:ext cx="9144000" cy="382588"/>
          </a:xfrm>
        </p:spPr>
        <p:txBody>
          <a:bodyPr lIns="360000" rIns="360000"/>
          <a:lstStyle/>
          <a:p>
            <a:pPr>
              <a:spcAft>
                <a:spcPts val="600"/>
              </a:spcAft>
            </a:pPr>
            <a:r>
              <a:rPr lang="en-US" dirty="0">
                <a:solidFill>
                  <a:srgbClr val="FF0000"/>
                </a:solidFill>
                <a:ea typeface="ＭＳ Ｐゴシック" pitchFamily="34" charset="-128"/>
              </a:rPr>
              <a:t>Building Regulations requirements</a:t>
            </a:r>
            <a:endParaRPr lang="en-US" dirty="0" smtClean="0">
              <a:solidFill>
                <a:srgbClr val="FF0000"/>
              </a:solidFill>
              <a:ea typeface="ＭＳ Ｐゴシック" pitchFamily="34" charset="-128"/>
            </a:endParaRPr>
          </a:p>
        </p:txBody>
      </p:sp>
      <p:sp>
        <p:nvSpPr>
          <p:cNvPr id="3" name="Content Placeholder 2"/>
          <p:cNvSpPr>
            <a:spLocks noGrp="1"/>
          </p:cNvSpPr>
          <p:nvPr>
            <p:ph sz="quarter" idx="10"/>
          </p:nvPr>
        </p:nvSpPr>
        <p:spPr>
          <a:xfrm>
            <a:off x="251520" y="1371600"/>
            <a:ext cx="8892480" cy="4756150"/>
          </a:xfrm>
        </p:spPr>
        <p:txBody>
          <a:bodyPr/>
          <a:lstStyle/>
          <a:p>
            <a:pPr marL="534988" indent="-534988">
              <a:spcAft>
                <a:spcPts val="1200"/>
              </a:spcAft>
              <a:buFontTx/>
              <a:buChar char="•"/>
            </a:pPr>
            <a:r>
              <a:rPr lang="en-GB" dirty="0">
                <a:solidFill>
                  <a:srgbClr val="000000"/>
                </a:solidFill>
                <a:ea typeface="ＭＳ Ｐゴシック" pitchFamily="34" charset="-128"/>
              </a:rPr>
              <a:t>The installation of solar PV panels on the roof on a house needs to comply with Building Regulations including Part A on Structural Safety.</a:t>
            </a:r>
          </a:p>
          <a:p>
            <a:pPr marL="534988" indent="-534988">
              <a:spcAft>
                <a:spcPts val="1200"/>
              </a:spcAft>
              <a:buFontTx/>
              <a:buChar char="•"/>
            </a:pPr>
            <a:r>
              <a:rPr lang="en-GB" dirty="0">
                <a:solidFill>
                  <a:srgbClr val="000000"/>
                </a:solidFill>
                <a:ea typeface="ＭＳ Ｐゴシック" pitchFamily="34" charset="-128"/>
              </a:rPr>
              <a:t>If the loading to the roof is increased by 15% or more, this is a material alteration, so a formal Building Regulation approval is required.</a:t>
            </a:r>
          </a:p>
        </p:txBody>
      </p:sp>
    </p:spTree>
    <p:extLst>
      <p:ext uri="{BB962C8B-B14F-4D97-AF65-F5344CB8AC3E}">
        <p14:creationId xmlns:p14="http://schemas.microsoft.com/office/powerpoint/2010/main" val="40638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12289"/>
                                        </p:tgtEl>
                                        <p:attrNameLst>
                                          <p:attrName>style.visibility</p:attrName>
                                        </p:attrNameLst>
                                      </p:cBhvr>
                                      <p:to>
                                        <p:strVal val="visible"/>
                                      </p:to>
                                    </p:set>
                                    <p:anim calcmode="lin" valueType="num">
                                      <p:cBhvr>
                                        <p:cTn id="7" dur="500" decel="50000" fill="hold">
                                          <p:stCondLst>
                                            <p:cond delay="0"/>
                                          </p:stCondLst>
                                        </p:cTn>
                                        <p:tgtEl>
                                          <p:spTgt spid="12289"/>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2289"/>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2289"/>
                                        </p:tgtEl>
                                        <p:attrNameLst>
                                          <p:attrName>ppt_w</p:attrName>
                                        </p:attrNameLst>
                                      </p:cBhvr>
                                      <p:tavLst>
                                        <p:tav tm="0">
                                          <p:val>
                                            <p:strVal val="#ppt_w*.05"/>
                                          </p:val>
                                        </p:tav>
                                        <p:tav tm="100000">
                                          <p:val>
                                            <p:strVal val="#ppt_w"/>
                                          </p:val>
                                        </p:tav>
                                      </p:tavLst>
                                    </p:anim>
                                    <p:anim calcmode="lin" valueType="num">
                                      <p:cBhvr>
                                        <p:cTn id="10" dur="1000" fill="hold"/>
                                        <p:tgtEl>
                                          <p:spTgt spid="12289"/>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2289"/>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2289"/>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2289"/>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2289"/>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p:cTn id="31"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4614" y="692696"/>
            <a:ext cx="9139386" cy="382588"/>
          </a:xfrm>
        </p:spPr>
        <p:txBody>
          <a:bodyPr/>
          <a:lstStyle/>
          <a:p>
            <a:pPr>
              <a:spcAft>
                <a:spcPts val="1200"/>
              </a:spcAft>
            </a:pPr>
            <a:r>
              <a:rPr lang="en-US" dirty="0" smtClean="0">
                <a:solidFill>
                  <a:srgbClr val="FF0000"/>
                </a:solidFill>
                <a:ea typeface="ＭＳ Ｐゴシック" pitchFamily="34" charset="-128"/>
              </a:rPr>
              <a:t>Advantages of solar photovoltaic (PV)</a:t>
            </a:r>
          </a:p>
        </p:txBody>
      </p:sp>
      <p:sp>
        <p:nvSpPr>
          <p:cNvPr id="3" name="Content Placeholder 2"/>
          <p:cNvSpPr>
            <a:spLocks noGrp="1"/>
          </p:cNvSpPr>
          <p:nvPr>
            <p:ph sz="quarter" idx="10"/>
          </p:nvPr>
        </p:nvSpPr>
        <p:spPr>
          <a:xfrm>
            <a:off x="0" y="1371600"/>
            <a:ext cx="9144000" cy="4756150"/>
          </a:xfrm>
        </p:spPr>
        <p:txBody>
          <a:bodyPr lIns="360000" rIns="360000"/>
          <a:lstStyle/>
          <a:p>
            <a:pPr marL="534988" indent="-534988">
              <a:spcBef>
                <a:spcPct val="0"/>
              </a:spcBef>
              <a:spcAft>
                <a:spcPts val="1200"/>
              </a:spcAft>
              <a:buFontTx/>
              <a:buChar char="•"/>
            </a:pPr>
            <a:r>
              <a:rPr dirty="0" smtClean="0">
                <a:solidFill>
                  <a:srgbClr val="000000"/>
                </a:solidFill>
                <a:ea typeface="ＭＳ Ｐゴシック" pitchFamily="34" charset="-128"/>
              </a:rPr>
              <a:t>Benefit from the Governments feed‑in tariff.</a:t>
            </a:r>
          </a:p>
          <a:p>
            <a:pPr marL="534988" indent="-534988">
              <a:spcBef>
                <a:spcPct val="0"/>
              </a:spcBef>
              <a:spcAft>
                <a:spcPts val="1200"/>
              </a:spcAft>
              <a:buFontTx/>
              <a:buChar char="•"/>
            </a:pPr>
            <a:r>
              <a:rPr dirty="0" smtClean="0">
                <a:solidFill>
                  <a:srgbClr val="000000"/>
                </a:solidFill>
                <a:ea typeface="ＭＳ Ｐゴシック" pitchFamily="34" charset="-128"/>
              </a:rPr>
              <a:t>The feed-in tariff is guaranteed by the Government for 20 years.</a:t>
            </a:r>
          </a:p>
          <a:p>
            <a:pPr marL="534988" indent="-534988">
              <a:spcBef>
                <a:spcPct val="0"/>
              </a:spcBef>
              <a:spcAft>
                <a:spcPts val="1200"/>
              </a:spcAft>
              <a:buFontTx/>
              <a:buChar char="•"/>
            </a:pPr>
            <a:r>
              <a:rPr dirty="0" smtClean="0">
                <a:solidFill>
                  <a:srgbClr val="000000"/>
                </a:solidFill>
                <a:ea typeface="ＭＳ Ｐゴシック" pitchFamily="34" charset="-128"/>
              </a:rPr>
              <a:t>Panels designed for European countries generate power even on cloudy days.</a:t>
            </a:r>
          </a:p>
          <a:p>
            <a:pPr marL="534988" indent="-534988">
              <a:spcBef>
                <a:spcPct val="0"/>
              </a:spcBef>
              <a:spcAft>
                <a:spcPts val="1200"/>
              </a:spcAft>
              <a:buFontTx/>
              <a:buChar char="•"/>
            </a:pPr>
            <a:r>
              <a:rPr dirty="0" smtClean="0">
                <a:solidFill>
                  <a:srgbClr val="000000"/>
                </a:solidFill>
                <a:ea typeface="ＭＳ Ｐゴシック" pitchFamily="34" charset="-128"/>
              </a:rPr>
              <a:t>Clean energy means carbon emissions can be reduced.</a:t>
            </a:r>
          </a:p>
          <a:p>
            <a:pPr marL="534988" indent="-534988">
              <a:spcBef>
                <a:spcPct val="0"/>
              </a:spcBef>
              <a:spcAft>
                <a:spcPts val="1200"/>
              </a:spcAft>
              <a:buFontTx/>
              <a:buChar char="•"/>
            </a:pPr>
            <a:r>
              <a:rPr dirty="0" smtClean="0">
                <a:solidFill>
                  <a:srgbClr val="000000"/>
                </a:solidFill>
                <a:ea typeface="ＭＳ Ｐゴシック" pitchFamily="34" charset="-128"/>
              </a:rPr>
              <a:t>Producing your own power protects against rising energy prices.</a:t>
            </a:r>
          </a:p>
          <a:p>
            <a:pPr marL="534988" indent="-534988">
              <a:spcBef>
                <a:spcPct val="0"/>
              </a:spcBef>
              <a:spcAft>
                <a:spcPts val="1200"/>
              </a:spcAft>
              <a:buFontTx/>
              <a:buChar char="•"/>
            </a:pPr>
            <a:r>
              <a:rPr dirty="0" smtClean="0">
                <a:solidFill>
                  <a:srgbClr val="000000"/>
                </a:solidFill>
                <a:ea typeface="ＭＳ Ｐゴシック" pitchFamily="34" charset="-128"/>
              </a:rPr>
              <a:t>Once installed requires very little maintenance.</a:t>
            </a:r>
          </a:p>
          <a:p>
            <a:pPr marL="534988" indent="-534988"/>
            <a:endParaRPr lang="en-US" dirty="0" smtClean="0">
              <a:ea typeface="ＭＳ Ｐゴシック" pitchFamily="34" charset="-128"/>
            </a:endParaRPr>
          </a:p>
        </p:txBody>
      </p:sp>
      <p:pic>
        <p:nvPicPr>
          <p:cNvPr id="4" name="Picture 3" descr="05 solar pv.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4437112"/>
            <a:ext cx="2266950"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grpId="0" nodeType="withEffect">
                                  <p:stCondLst>
                                    <p:cond delay="0"/>
                                  </p:stCondLst>
                                  <p:childTnLst>
                                    <p:set>
                                      <p:cBhvr>
                                        <p:cTn id="6" dur="1" fill="hold">
                                          <p:stCondLst>
                                            <p:cond delay="0"/>
                                          </p:stCondLst>
                                        </p:cTn>
                                        <p:tgtEl>
                                          <p:spTgt spid="17409"/>
                                        </p:tgtEl>
                                        <p:attrNameLst>
                                          <p:attrName>style.visibility</p:attrName>
                                        </p:attrNameLst>
                                      </p:cBhvr>
                                      <p:to>
                                        <p:strVal val="visible"/>
                                      </p:to>
                                    </p:set>
                                    <p:anim calcmode="lin" valueType="num">
                                      <p:cBhvr>
                                        <p:cTn id="7" dur="500" decel="50000" fill="hold">
                                          <p:stCondLst>
                                            <p:cond delay="0"/>
                                          </p:stCondLst>
                                        </p:cTn>
                                        <p:tgtEl>
                                          <p:spTgt spid="17409"/>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7409"/>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7409"/>
                                        </p:tgtEl>
                                        <p:attrNameLst>
                                          <p:attrName>ppt_w</p:attrName>
                                        </p:attrNameLst>
                                      </p:cBhvr>
                                      <p:tavLst>
                                        <p:tav tm="0">
                                          <p:val>
                                            <p:strVal val="#ppt_w*.05"/>
                                          </p:val>
                                        </p:tav>
                                        <p:tav tm="100000">
                                          <p:val>
                                            <p:strVal val="#ppt_w"/>
                                          </p:val>
                                        </p:tav>
                                      </p:tavLst>
                                    </p:anim>
                                    <p:anim calcmode="lin" valueType="num">
                                      <p:cBhvr>
                                        <p:cTn id="10" dur="1000" fill="hold"/>
                                        <p:tgtEl>
                                          <p:spTgt spid="17409"/>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7409"/>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7409"/>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7409"/>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7409"/>
                                        </p:tgtEl>
                                      </p:cBhvr>
                                    </p:animEffect>
                                  </p:childTnLst>
                                </p:cTn>
                              </p:par>
                              <p:par>
                                <p:cTn id="15" presetID="35"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anim calcmode="lin" valueType="num">
                                      <p:cBhvr>
                                        <p:cTn id="18" dur="2000" fill="hold"/>
                                        <p:tgtEl>
                                          <p:spTgt spid="4"/>
                                        </p:tgtEl>
                                        <p:attrNameLst>
                                          <p:attrName>style.rotation</p:attrName>
                                        </p:attrNameLst>
                                      </p:cBhvr>
                                      <p:tavLst>
                                        <p:tav tm="0">
                                          <p:val>
                                            <p:fltVal val="720"/>
                                          </p:val>
                                        </p:tav>
                                        <p:tav tm="100000">
                                          <p:val>
                                            <p:fltVal val="0"/>
                                          </p:val>
                                        </p:tav>
                                      </p:tavLst>
                                    </p:anim>
                                    <p:anim calcmode="lin" valueType="num">
                                      <p:cBhvr>
                                        <p:cTn id="19" dur="2000" fill="hold"/>
                                        <p:tgtEl>
                                          <p:spTgt spid="4"/>
                                        </p:tgtEl>
                                        <p:attrNameLst>
                                          <p:attrName>ppt_h</p:attrName>
                                        </p:attrNameLst>
                                      </p:cBhvr>
                                      <p:tavLst>
                                        <p:tav tm="0">
                                          <p:val>
                                            <p:fltVal val="0"/>
                                          </p:val>
                                        </p:tav>
                                        <p:tav tm="100000">
                                          <p:val>
                                            <p:strVal val="#ppt_h"/>
                                          </p:val>
                                        </p:tav>
                                      </p:tavLst>
                                    </p:anim>
                                    <p:anim calcmode="lin" valueType="num">
                                      <p:cBhvr>
                                        <p:cTn id="20" dur="2000" fill="hold"/>
                                        <p:tgtEl>
                                          <p:spTgt spid="4"/>
                                        </p:tgtEl>
                                        <p:attrNameLst>
                                          <p:attrName>ppt_w</p:attrName>
                                        </p:attrNameLst>
                                      </p:cBhvr>
                                      <p:tavLst>
                                        <p:tav tm="0">
                                          <p:val>
                                            <p:fltVal val="0"/>
                                          </p:val>
                                        </p:tav>
                                        <p:tav tm="100000">
                                          <p:val>
                                            <p:strVal val="#ppt_w"/>
                                          </p:val>
                                        </p:tav>
                                      </p:tavLst>
                                    </p:anim>
                                  </p:childTnLst>
                                </p:cTn>
                              </p:par>
                            </p:childTnLst>
                          </p:cTn>
                        </p:par>
                      </p:childTnLst>
                    </p:cTn>
                  </p:par>
                  <p:par>
                    <p:cTn id="21" fill="hold">
                      <p:stCondLst>
                        <p:cond delay="indefinite"/>
                      </p:stCondLst>
                      <p:childTnLst>
                        <p:par>
                          <p:cTn id="22" fill="hold">
                            <p:stCondLst>
                              <p:cond delay="0"/>
                            </p:stCondLst>
                            <p:childTnLst>
                              <p:par>
                                <p:cTn id="23" presetID="25"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p:cTn id="25"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8"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5" presetClass="entr" presetSubtype="0"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 calcmode="lin" valueType="num">
                                      <p:cBhvr>
                                        <p:cTn id="37"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40"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3">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5" presetClass="entr" presetSubtype="0" fill="hold"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anim calcmode="lin" valueType="num">
                                      <p:cBhvr>
                                        <p:cTn id="49"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50"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52"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3">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5" presetClass="entr" presetSubtype="0" fill="hold"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 calcmode="lin" valueType="num">
                                      <p:cBhvr>
                                        <p:cTn id="61"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62"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63"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64"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65"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66"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67"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68" dur="1000" decel="50000">
                                          <p:stCondLst>
                                            <p:cond delay="0"/>
                                          </p:stCondLst>
                                        </p:cTn>
                                        <p:tgtEl>
                                          <p:spTgt spid="3">
                                            <p:txEl>
                                              <p:pRg st="3" end="3"/>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5" presetClass="entr" presetSubtype="0" fill="hold" nodeType="clickEffect">
                                  <p:stCondLst>
                                    <p:cond delay="0"/>
                                  </p:stCondLst>
                                  <p:childTnLst>
                                    <p:set>
                                      <p:cBhvr>
                                        <p:cTn id="72" dur="1" fill="hold">
                                          <p:stCondLst>
                                            <p:cond delay="0"/>
                                          </p:stCondLst>
                                        </p:cTn>
                                        <p:tgtEl>
                                          <p:spTgt spid="3">
                                            <p:txEl>
                                              <p:pRg st="4" end="4"/>
                                            </p:txEl>
                                          </p:spTgt>
                                        </p:tgtEl>
                                        <p:attrNameLst>
                                          <p:attrName>style.visibility</p:attrName>
                                        </p:attrNameLst>
                                      </p:cBhvr>
                                      <p:to>
                                        <p:strVal val="visible"/>
                                      </p:to>
                                    </p:set>
                                    <p:anim calcmode="lin" valueType="num">
                                      <p:cBhvr>
                                        <p:cTn id="73"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76"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3">
                                            <p:txEl>
                                              <p:pRg st="4" end="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5" presetClass="entr" presetSubtype="0" fill="hold" nodeType="clickEffect">
                                  <p:stCondLst>
                                    <p:cond delay="0"/>
                                  </p:stCondLst>
                                  <p:childTnLst>
                                    <p:set>
                                      <p:cBhvr>
                                        <p:cTn id="84" dur="1" fill="hold">
                                          <p:stCondLst>
                                            <p:cond delay="0"/>
                                          </p:stCondLst>
                                        </p:cTn>
                                        <p:tgtEl>
                                          <p:spTgt spid="3">
                                            <p:txEl>
                                              <p:pRg st="5" end="5"/>
                                            </p:txEl>
                                          </p:spTgt>
                                        </p:tgtEl>
                                        <p:attrNameLst>
                                          <p:attrName>style.visibility</p:attrName>
                                        </p:attrNameLst>
                                      </p:cBhvr>
                                      <p:to>
                                        <p:strVal val="visible"/>
                                      </p:to>
                                    </p:set>
                                    <p:anim calcmode="lin" valueType="num">
                                      <p:cBhvr>
                                        <p:cTn id="85" dur="500" decel="50000" fill="hold">
                                          <p:stCondLst>
                                            <p:cond delay="0"/>
                                          </p:stCondLst>
                                        </p:cTn>
                                        <p:tgtEl>
                                          <p:spTgt spid="3">
                                            <p:txEl>
                                              <p:pRg st="5" end="5"/>
                                            </p:txEl>
                                          </p:spTgt>
                                        </p:tgtEl>
                                        <p:attrNameLst>
                                          <p:attrName>style.rotation</p:attrName>
                                        </p:attrNameLst>
                                      </p:cBhvr>
                                      <p:tavLst>
                                        <p:tav tm="0">
                                          <p:val>
                                            <p:fltVal val="-90"/>
                                          </p:val>
                                        </p:tav>
                                        <p:tav tm="100000">
                                          <p:val>
                                            <p:fltVal val="0"/>
                                          </p:val>
                                        </p:tav>
                                      </p:tavLst>
                                    </p:anim>
                                    <p:anim calcmode="lin" valueType="num">
                                      <p:cBhvr>
                                        <p:cTn id="86" dur="500" decel="50000" fill="hold">
                                          <p:stCondLst>
                                            <p:cond delay="0"/>
                                          </p:stCondLst>
                                        </p:cTn>
                                        <p:tgtEl>
                                          <p:spTgt spid="3">
                                            <p:txEl>
                                              <p:pRg st="5" end="5"/>
                                            </p:txEl>
                                          </p:spTgt>
                                        </p:tgtEl>
                                        <p:attrNameLst>
                                          <p:attrName>ppt_w</p:attrName>
                                        </p:attrNameLst>
                                      </p:cBhvr>
                                      <p:tavLst>
                                        <p:tav tm="0">
                                          <p:val>
                                            <p:strVal val="#ppt_w"/>
                                          </p:val>
                                        </p:tav>
                                        <p:tav tm="100000">
                                          <p:val>
                                            <p:strVal val="#ppt_w*.05"/>
                                          </p:val>
                                        </p:tav>
                                      </p:tavLst>
                                    </p:anim>
                                    <p:anim calcmode="lin" valueType="num">
                                      <p:cBhvr>
                                        <p:cTn id="87" dur="500" accel="50000" fill="hold">
                                          <p:stCondLst>
                                            <p:cond delay="500"/>
                                          </p:stCondLst>
                                        </p:cTn>
                                        <p:tgtEl>
                                          <p:spTgt spid="3">
                                            <p:txEl>
                                              <p:pRg st="5" end="5"/>
                                            </p:txEl>
                                          </p:spTgt>
                                        </p:tgtEl>
                                        <p:attrNameLst>
                                          <p:attrName>ppt_w</p:attrName>
                                        </p:attrNameLst>
                                      </p:cBhvr>
                                      <p:tavLst>
                                        <p:tav tm="0">
                                          <p:val>
                                            <p:strVal val="#ppt_w*.05"/>
                                          </p:val>
                                        </p:tav>
                                        <p:tav tm="100000">
                                          <p:val>
                                            <p:strVal val="#ppt_w"/>
                                          </p:val>
                                        </p:tav>
                                      </p:tavLst>
                                    </p:anim>
                                    <p:anim calcmode="lin" valueType="num">
                                      <p:cBhvr>
                                        <p:cTn id="88" dur="1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89" dur="500" decel="50000" fill="hold">
                                          <p:stCondLst>
                                            <p:cond delay="0"/>
                                          </p:stCondLst>
                                        </p:cTn>
                                        <p:tgtEl>
                                          <p:spTgt spid="3">
                                            <p:txEl>
                                              <p:pRg st="5" end="5"/>
                                            </p:txEl>
                                          </p:spTgt>
                                        </p:tgtEl>
                                        <p:attrNameLst>
                                          <p:attrName>ppt_x</p:attrName>
                                        </p:attrNameLst>
                                      </p:cBhvr>
                                      <p:tavLst>
                                        <p:tav tm="0">
                                          <p:val>
                                            <p:strVal val="#ppt_x+.4"/>
                                          </p:val>
                                        </p:tav>
                                        <p:tav tm="100000">
                                          <p:val>
                                            <p:strVal val="#ppt_x"/>
                                          </p:val>
                                        </p:tav>
                                      </p:tavLst>
                                    </p:anim>
                                    <p:anim calcmode="lin" valueType="num">
                                      <p:cBhvr>
                                        <p:cTn id="90" dur="500" decel="50000" fill="hold">
                                          <p:stCondLst>
                                            <p:cond delay="0"/>
                                          </p:stCondLst>
                                        </p:cTn>
                                        <p:tgtEl>
                                          <p:spTgt spid="3">
                                            <p:txEl>
                                              <p:pRg st="5" end="5"/>
                                            </p:txEl>
                                          </p:spTgt>
                                        </p:tgtEl>
                                        <p:attrNameLst>
                                          <p:attrName>ppt_y</p:attrName>
                                        </p:attrNameLst>
                                      </p:cBhvr>
                                      <p:tavLst>
                                        <p:tav tm="0">
                                          <p:val>
                                            <p:strVal val="#ppt_y-.2"/>
                                          </p:val>
                                        </p:tav>
                                        <p:tav tm="100000">
                                          <p:val>
                                            <p:strVal val="#ppt_y+.1"/>
                                          </p:val>
                                        </p:tav>
                                      </p:tavLst>
                                    </p:anim>
                                    <p:anim calcmode="lin" valueType="num">
                                      <p:cBhvr>
                                        <p:cTn id="91" dur="500" accel="50000" fill="hold">
                                          <p:stCondLst>
                                            <p:cond delay="500"/>
                                          </p:stCondLst>
                                        </p:cTn>
                                        <p:tgtEl>
                                          <p:spTgt spid="3">
                                            <p:txEl>
                                              <p:pRg st="5" end="5"/>
                                            </p:txEl>
                                          </p:spTgt>
                                        </p:tgtEl>
                                        <p:attrNameLst>
                                          <p:attrName>ppt_y</p:attrName>
                                        </p:attrNameLst>
                                      </p:cBhvr>
                                      <p:tavLst>
                                        <p:tav tm="0">
                                          <p:val>
                                            <p:strVal val="#ppt_y+.1"/>
                                          </p:val>
                                        </p:tav>
                                        <p:tav tm="100000">
                                          <p:val>
                                            <p:strVal val="#ppt_y"/>
                                          </p:val>
                                        </p:tav>
                                      </p:tavLst>
                                    </p:anim>
                                    <p:animEffect transition="in" filter="fade">
                                      <p:cBhvr>
                                        <p:cTn id="92" dur="1000" decel="50000">
                                          <p:stCondLst>
                                            <p:cond delay="0"/>
                                          </p:stCondLst>
                                        </p:cTn>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4614" y="692696"/>
            <a:ext cx="9139386" cy="382588"/>
          </a:xfrm>
        </p:spPr>
        <p:txBody>
          <a:bodyPr/>
          <a:lstStyle/>
          <a:p>
            <a:pPr>
              <a:spcAft>
                <a:spcPts val="1200"/>
              </a:spcAft>
            </a:pPr>
            <a:r>
              <a:rPr lang="en-US" dirty="0" smtClean="0">
                <a:solidFill>
                  <a:srgbClr val="FF0000"/>
                </a:solidFill>
                <a:ea typeface="ＭＳ Ｐゴシック" pitchFamily="34" charset="-128"/>
              </a:rPr>
              <a:t>Disadvantages of solar photovoltaic (PV)</a:t>
            </a:r>
          </a:p>
        </p:txBody>
      </p:sp>
      <p:sp>
        <p:nvSpPr>
          <p:cNvPr id="3" name="Content Placeholder 2"/>
          <p:cNvSpPr>
            <a:spLocks noGrp="1"/>
          </p:cNvSpPr>
          <p:nvPr>
            <p:ph sz="quarter" idx="10"/>
          </p:nvPr>
        </p:nvSpPr>
        <p:spPr>
          <a:xfrm>
            <a:off x="0" y="1371600"/>
            <a:ext cx="9144000" cy="4756150"/>
          </a:xfrm>
        </p:spPr>
        <p:txBody>
          <a:bodyPr lIns="360000" rIns="360000"/>
          <a:lstStyle/>
          <a:p>
            <a:pPr marL="534988" indent="-534988">
              <a:spcAft>
                <a:spcPts val="1200"/>
              </a:spcAft>
              <a:buFontTx/>
              <a:buChar char="•"/>
            </a:pPr>
            <a:r>
              <a:rPr lang="en-GB" dirty="0">
                <a:solidFill>
                  <a:srgbClr val="000000"/>
                </a:solidFill>
                <a:ea typeface="ＭＳ Ｐゴシック" pitchFamily="34" charset="-128"/>
              </a:rPr>
              <a:t>A large area of unshaded south, south-west or south-east facing roof is required to maximise payback. Smaller systems can be installed but payback will be longer.</a:t>
            </a:r>
          </a:p>
          <a:p>
            <a:pPr marL="534988" indent="-534988">
              <a:spcAft>
                <a:spcPts val="1200"/>
              </a:spcAft>
              <a:buFontTx/>
              <a:buChar char="•"/>
            </a:pPr>
            <a:r>
              <a:rPr lang="en-GB" dirty="0">
                <a:solidFill>
                  <a:srgbClr val="000000"/>
                </a:solidFill>
                <a:ea typeface="ＭＳ Ｐゴシック" pitchFamily="34" charset="-128"/>
              </a:rPr>
              <a:t>Panels degrade over time by approximately 20% over 25 years; this however is taken into account in most reputable suppliers calculations.</a:t>
            </a:r>
          </a:p>
          <a:p>
            <a:pPr marL="534988" indent="-534988">
              <a:spcAft>
                <a:spcPts val="1200"/>
              </a:spcAft>
              <a:buFontTx/>
              <a:buChar char="•"/>
            </a:pPr>
            <a:r>
              <a:rPr lang="en-GB" dirty="0">
                <a:solidFill>
                  <a:srgbClr val="000000"/>
                </a:solidFill>
                <a:ea typeface="ＭＳ Ｐゴシック" pitchFamily="34" charset="-128"/>
              </a:rPr>
              <a:t>It may be beneficial to replace the inverter after </a:t>
            </a:r>
            <a:br>
              <a:rPr lang="en-GB" dirty="0">
                <a:solidFill>
                  <a:srgbClr val="000000"/>
                </a:solidFill>
                <a:ea typeface="ＭＳ Ｐゴシック" pitchFamily="34" charset="-128"/>
              </a:rPr>
            </a:br>
            <a:r>
              <a:rPr lang="en-GB" dirty="0">
                <a:solidFill>
                  <a:srgbClr val="000000"/>
                </a:solidFill>
                <a:ea typeface="ＭＳ Ｐゴシック" pitchFamily="34" charset="-128"/>
              </a:rPr>
              <a:t>10 years to optimise power generation,</a:t>
            </a:r>
            <a:br>
              <a:rPr lang="en-GB" dirty="0">
                <a:solidFill>
                  <a:srgbClr val="000000"/>
                </a:solidFill>
                <a:ea typeface="ＭＳ Ｐゴシック" pitchFamily="34" charset="-128"/>
              </a:rPr>
            </a:br>
            <a:r>
              <a:rPr lang="en-GB" dirty="0">
                <a:solidFill>
                  <a:srgbClr val="000000"/>
                </a:solidFill>
                <a:ea typeface="ＭＳ Ｐゴシック" pitchFamily="34" charset="-128"/>
              </a:rPr>
              <a:t>although this is not essential</a:t>
            </a:r>
            <a:r>
              <a:rPr lang="en-GB" dirty="0" smtClean="0">
                <a:solidFill>
                  <a:srgbClr val="000000"/>
                </a:solidFill>
                <a:ea typeface="ＭＳ Ｐゴシック" pitchFamily="34" charset="-128"/>
              </a:rPr>
              <a:t>.</a:t>
            </a:r>
            <a:endParaRPr lang="en-GB" dirty="0">
              <a:solidFill>
                <a:srgbClr val="000000"/>
              </a:solidFill>
              <a:ea typeface="ＭＳ Ｐゴシック" pitchFamily="34" charset="-128"/>
            </a:endParaRPr>
          </a:p>
        </p:txBody>
      </p:sp>
      <p:pic>
        <p:nvPicPr>
          <p:cNvPr id="5" name="Picture 4" descr="06 solar pv.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32240" y="4163233"/>
            <a:ext cx="2195512"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3380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grpId="0" nodeType="withEffect">
                                  <p:stCondLst>
                                    <p:cond delay="0"/>
                                  </p:stCondLst>
                                  <p:childTnLst>
                                    <p:set>
                                      <p:cBhvr>
                                        <p:cTn id="6" dur="1" fill="hold">
                                          <p:stCondLst>
                                            <p:cond delay="0"/>
                                          </p:stCondLst>
                                        </p:cTn>
                                        <p:tgtEl>
                                          <p:spTgt spid="17409"/>
                                        </p:tgtEl>
                                        <p:attrNameLst>
                                          <p:attrName>style.visibility</p:attrName>
                                        </p:attrNameLst>
                                      </p:cBhvr>
                                      <p:to>
                                        <p:strVal val="visible"/>
                                      </p:to>
                                    </p:set>
                                    <p:anim calcmode="lin" valueType="num">
                                      <p:cBhvr>
                                        <p:cTn id="7" dur="500" decel="50000" fill="hold">
                                          <p:stCondLst>
                                            <p:cond delay="0"/>
                                          </p:stCondLst>
                                        </p:cTn>
                                        <p:tgtEl>
                                          <p:spTgt spid="17409"/>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7409"/>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7409"/>
                                        </p:tgtEl>
                                        <p:attrNameLst>
                                          <p:attrName>ppt_w</p:attrName>
                                        </p:attrNameLst>
                                      </p:cBhvr>
                                      <p:tavLst>
                                        <p:tav tm="0">
                                          <p:val>
                                            <p:strVal val="#ppt_w*.05"/>
                                          </p:val>
                                        </p:tav>
                                        <p:tav tm="100000">
                                          <p:val>
                                            <p:strVal val="#ppt_w"/>
                                          </p:val>
                                        </p:tav>
                                      </p:tavLst>
                                    </p:anim>
                                    <p:anim calcmode="lin" valueType="num">
                                      <p:cBhvr>
                                        <p:cTn id="10" dur="1000" fill="hold"/>
                                        <p:tgtEl>
                                          <p:spTgt spid="17409"/>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7409"/>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7409"/>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7409"/>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7409"/>
                                        </p:tgtEl>
                                      </p:cBhvr>
                                    </p:animEffect>
                                  </p:childTnLst>
                                </p:cTn>
                              </p:par>
                              <p:par>
                                <p:cTn id="15" presetID="35"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anim calcmode="lin" valueType="num">
                                      <p:cBhvr>
                                        <p:cTn id="18" dur="2000" fill="hold"/>
                                        <p:tgtEl>
                                          <p:spTgt spid="5"/>
                                        </p:tgtEl>
                                        <p:attrNameLst>
                                          <p:attrName>style.rotation</p:attrName>
                                        </p:attrNameLst>
                                      </p:cBhvr>
                                      <p:tavLst>
                                        <p:tav tm="0">
                                          <p:val>
                                            <p:fltVal val="720"/>
                                          </p:val>
                                        </p:tav>
                                        <p:tav tm="100000">
                                          <p:val>
                                            <p:fltVal val="0"/>
                                          </p:val>
                                        </p:tav>
                                      </p:tavLst>
                                    </p:anim>
                                    <p:anim calcmode="lin" valueType="num">
                                      <p:cBhvr>
                                        <p:cTn id="19" dur="2000" fill="hold"/>
                                        <p:tgtEl>
                                          <p:spTgt spid="5"/>
                                        </p:tgtEl>
                                        <p:attrNameLst>
                                          <p:attrName>ppt_h</p:attrName>
                                        </p:attrNameLst>
                                      </p:cBhvr>
                                      <p:tavLst>
                                        <p:tav tm="0">
                                          <p:val>
                                            <p:fltVal val="0"/>
                                          </p:val>
                                        </p:tav>
                                        <p:tav tm="100000">
                                          <p:val>
                                            <p:strVal val="#ppt_h"/>
                                          </p:val>
                                        </p:tav>
                                      </p:tavLst>
                                    </p:anim>
                                    <p:anim calcmode="lin" valueType="num">
                                      <p:cBhvr>
                                        <p:cTn id="20" dur="2000" fill="hold"/>
                                        <p:tgtEl>
                                          <p:spTgt spid="5"/>
                                        </p:tgtEl>
                                        <p:attrNameLst>
                                          <p:attrName>ppt_w</p:attrName>
                                        </p:attrNameLst>
                                      </p:cBhvr>
                                      <p:tavLst>
                                        <p:tav tm="0">
                                          <p:val>
                                            <p:fltVal val="0"/>
                                          </p:val>
                                        </p:tav>
                                        <p:tav tm="100000">
                                          <p:val>
                                            <p:strVal val="#ppt_w"/>
                                          </p:val>
                                        </p:tav>
                                      </p:tavLst>
                                    </p:anim>
                                  </p:childTnLst>
                                </p:cTn>
                              </p:par>
                            </p:childTnLst>
                          </p:cTn>
                        </p:par>
                      </p:childTnLst>
                    </p:cTn>
                  </p:par>
                  <p:par>
                    <p:cTn id="21" fill="hold">
                      <p:stCondLst>
                        <p:cond delay="indefinite"/>
                      </p:stCondLst>
                      <p:childTnLst>
                        <p:par>
                          <p:cTn id="22" fill="hold">
                            <p:stCondLst>
                              <p:cond delay="0"/>
                            </p:stCondLst>
                            <p:childTnLst>
                              <p:par>
                                <p:cTn id="23" presetID="25"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p:cTn id="25"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8"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5" presetClass="entr" presetSubtype="0"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 calcmode="lin" valueType="num">
                                      <p:cBhvr>
                                        <p:cTn id="37"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40"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3">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5" presetClass="entr" presetSubtype="0" fill="hold"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anim calcmode="lin" valueType="num">
                                      <p:cBhvr>
                                        <p:cTn id="49"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50"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52"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3"/>
          <p:cNvSpPr>
            <a:spLocks noGrp="1" noChangeArrowheads="1"/>
          </p:cNvSpPr>
          <p:nvPr>
            <p:ph type="body" idx="4294967295"/>
          </p:nvPr>
        </p:nvSpPr>
        <p:spPr>
          <a:xfrm>
            <a:off x="457200" y="1371600"/>
            <a:ext cx="8229600" cy="4754563"/>
          </a:xfrm>
        </p:spPr>
        <p:txBody>
          <a:bodyPr/>
          <a:lstStyle/>
          <a:p>
            <a:pPr marL="0" indent="0" algn="ctr" eaLnBrk="1" hangingPunct="1">
              <a:lnSpc>
                <a:spcPct val="100000"/>
              </a:lnSpc>
            </a:pPr>
            <a:endParaRPr sz="6000" dirty="0" smtClean="0">
              <a:solidFill>
                <a:srgbClr val="E30613"/>
              </a:solidFill>
              <a:ea typeface="ＭＳ Ｐゴシック" pitchFamily="34" charset="-128"/>
            </a:endParaRPr>
          </a:p>
          <a:p>
            <a:pPr marL="0" indent="0" algn="ctr" eaLnBrk="1" hangingPunct="1">
              <a:lnSpc>
                <a:spcPct val="100000"/>
              </a:lnSpc>
            </a:pPr>
            <a:r>
              <a:rPr sz="6000" dirty="0" smtClean="0">
                <a:solidFill>
                  <a:srgbClr val="E30613"/>
                </a:solidFill>
                <a:ea typeface="ＭＳ Ｐゴシック" pitchFamily="34" charset="-128"/>
              </a:rPr>
              <a:t>Any questions?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19457">
                                            <p:txEl>
                                              <p:pRg st="1" end="1"/>
                                            </p:txEl>
                                          </p:spTgt>
                                        </p:tgtEl>
                                        <p:attrNameLst>
                                          <p:attrName>style.visibility</p:attrName>
                                        </p:attrNameLst>
                                      </p:cBhvr>
                                      <p:to>
                                        <p:strVal val="visible"/>
                                      </p:to>
                                    </p:set>
                                    <p:anim calcmode="lin" valueType="num">
                                      <p:cBhvr>
                                        <p:cTn id="7" dur="500" decel="50000" fill="hold">
                                          <p:stCondLst>
                                            <p:cond delay="0"/>
                                          </p:stCondLst>
                                        </p:cTn>
                                        <p:tgtEl>
                                          <p:spTgt spid="19457">
                                            <p:txEl>
                                              <p:pRg st="1" end="1"/>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9457">
                                            <p:txEl>
                                              <p:pRg st="1" end="1"/>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9457">
                                            <p:txEl>
                                              <p:pRg st="1" end="1"/>
                                            </p:txEl>
                                          </p:spTgt>
                                        </p:tgtEl>
                                        <p:attrNameLst>
                                          <p:attrName>ppt_w</p:attrName>
                                        </p:attrNameLst>
                                      </p:cBhvr>
                                      <p:tavLst>
                                        <p:tav tm="0">
                                          <p:val>
                                            <p:strVal val="#ppt_w*.05"/>
                                          </p:val>
                                        </p:tav>
                                        <p:tav tm="100000">
                                          <p:val>
                                            <p:strVal val="#ppt_w"/>
                                          </p:val>
                                        </p:tav>
                                      </p:tavLst>
                                    </p:anim>
                                    <p:anim calcmode="lin" valueType="num">
                                      <p:cBhvr>
                                        <p:cTn id="10" dur="1000" fill="hold"/>
                                        <p:tgtEl>
                                          <p:spTgt spid="19457">
                                            <p:txEl>
                                              <p:pRg st="1" end="1"/>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9457">
                                            <p:txEl>
                                              <p:pRg st="1" end="1"/>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9457">
                                            <p:txEl>
                                              <p:pRg st="1" end="1"/>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9457">
                                            <p:txEl>
                                              <p:pRg st="1" end="1"/>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945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0" y="692696"/>
            <a:ext cx="9144000" cy="382588"/>
          </a:xfrm>
        </p:spPr>
        <p:txBody>
          <a:bodyPr/>
          <a:lstStyle/>
          <a:p>
            <a:r>
              <a:rPr lang="en-GB" dirty="0" smtClean="0">
                <a:solidFill>
                  <a:srgbClr val="FF0000"/>
                </a:solidFill>
                <a:ea typeface="ＭＳ Ｐゴシック" pitchFamily="34" charset="-128"/>
              </a:rPr>
              <a:t>Solar photovoltaic (PV)</a:t>
            </a:r>
            <a:endParaRPr lang="en-US" dirty="0" smtClean="0">
              <a:ea typeface="ＭＳ Ｐゴシック" pitchFamily="34" charset="-128"/>
            </a:endParaRPr>
          </a:p>
        </p:txBody>
      </p:sp>
      <p:sp>
        <p:nvSpPr>
          <p:cNvPr id="5122" name="Content Placeholder 2"/>
          <p:cNvSpPr>
            <a:spLocks noGrp="1"/>
          </p:cNvSpPr>
          <p:nvPr>
            <p:ph sz="quarter" idx="10"/>
          </p:nvPr>
        </p:nvSpPr>
        <p:spPr>
          <a:xfrm>
            <a:off x="0" y="1196752"/>
            <a:ext cx="9144000" cy="4756150"/>
          </a:xfrm>
        </p:spPr>
        <p:txBody>
          <a:bodyPr lIns="360000" rIns="360000"/>
          <a:lstStyle/>
          <a:p>
            <a:pPr marL="534988" indent="-534988">
              <a:spcAft>
                <a:spcPts val="600"/>
              </a:spcAft>
              <a:buFontTx/>
              <a:buChar char="•"/>
            </a:pPr>
            <a:r>
              <a:rPr dirty="0" smtClean="0">
                <a:solidFill>
                  <a:srgbClr val="000000"/>
                </a:solidFill>
                <a:ea typeface="ＭＳ Ｐゴシック" pitchFamily="34" charset="-128"/>
              </a:rPr>
              <a:t>PV cells are made from layers of semi-conducting material, usually silicon.</a:t>
            </a:r>
          </a:p>
          <a:p>
            <a:pPr marL="534988" indent="-534988">
              <a:spcAft>
                <a:spcPts val="600"/>
              </a:spcAft>
              <a:buFontTx/>
              <a:buChar char="•"/>
            </a:pPr>
            <a:r>
              <a:rPr dirty="0" smtClean="0">
                <a:solidFill>
                  <a:srgbClr val="000000"/>
                </a:solidFill>
                <a:ea typeface="ＭＳ Ｐゴシック" pitchFamily="34" charset="-128"/>
              </a:rPr>
              <a:t>When light shines on the cell it creates an electric field across the layers.</a:t>
            </a:r>
          </a:p>
          <a:p>
            <a:pPr marL="534988" indent="-534988">
              <a:spcAft>
                <a:spcPts val="600"/>
              </a:spcAft>
              <a:buFontTx/>
              <a:buChar char="•"/>
            </a:pPr>
            <a:r>
              <a:rPr dirty="0" smtClean="0">
                <a:solidFill>
                  <a:srgbClr val="000000"/>
                </a:solidFill>
                <a:ea typeface="ＭＳ Ｐゴシック" pitchFamily="34" charset="-128"/>
              </a:rPr>
              <a:t>The stronger the sunshine, the more electricity is produced.</a:t>
            </a:r>
          </a:p>
          <a:p>
            <a:pPr marL="534988" indent="-534988">
              <a:spcAft>
                <a:spcPts val="600"/>
              </a:spcAft>
              <a:buFontTx/>
              <a:buChar char="•"/>
            </a:pPr>
            <a:r>
              <a:rPr dirty="0" smtClean="0">
                <a:solidFill>
                  <a:srgbClr val="000000"/>
                </a:solidFill>
                <a:ea typeface="ＭＳ Ｐゴシック" pitchFamily="34" charset="-128"/>
              </a:rPr>
              <a:t>Groups of cells are mounted together in panels or modules that can be mounted on your roof.</a:t>
            </a:r>
            <a:endParaRPr lang="en-US" dirty="0" smtClean="0">
              <a:solidFill>
                <a:srgbClr val="000000"/>
              </a:solidFill>
              <a:ea typeface="ＭＳ Ｐゴシック" pitchFamily="34" charset="-128"/>
            </a:endParaRPr>
          </a:p>
        </p:txBody>
      </p:sp>
      <p:pic>
        <p:nvPicPr>
          <p:cNvPr id="4" name="Picture 3" descr="01 solar pv.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3841750"/>
            <a:ext cx="3048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grpId="0" nodeType="withEffect">
                                  <p:stCondLst>
                                    <p:cond delay="0"/>
                                  </p:stCondLst>
                                  <p:childTnLst>
                                    <p:set>
                                      <p:cBhvr>
                                        <p:cTn id="6" dur="1" fill="hold">
                                          <p:stCondLst>
                                            <p:cond delay="0"/>
                                          </p:stCondLst>
                                        </p:cTn>
                                        <p:tgtEl>
                                          <p:spTgt spid="5121"/>
                                        </p:tgtEl>
                                        <p:attrNameLst>
                                          <p:attrName>style.visibility</p:attrName>
                                        </p:attrNameLst>
                                      </p:cBhvr>
                                      <p:to>
                                        <p:strVal val="visible"/>
                                      </p:to>
                                    </p:set>
                                    <p:anim calcmode="lin" valueType="num">
                                      <p:cBhvr>
                                        <p:cTn id="7" dur="500" decel="50000" fill="hold">
                                          <p:stCondLst>
                                            <p:cond delay="0"/>
                                          </p:stCondLst>
                                        </p:cTn>
                                        <p:tgtEl>
                                          <p:spTgt spid="5121"/>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21"/>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21"/>
                                        </p:tgtEl>
                                        <p:attrNameLst>
                                          <p:attrName>ppt_w</p:attrName>
                                        </p:attrNameLst>
                                      </p:cBhvr>
                                      <p:tavLst>
                                        <p:tav tm="0">
                                          <p:val>
                                            <p:strVal val="#ppt_w*.05"/>
                                          </p:val>
                                        </p:tav>
                                        <p:tav tm="100000">
                                          <p:val>
                                            <p:strVal val="#ppt_w"/>
                                          </p:val>
                                        </p:tav>
                                      </p:tavLst>
                                    </p:anim>
                                    <p:anim calcmode="lin" valueType="num">
                                      <p:cBhvr>
                                        <p:cTn id="10" dur="1000" fill="hold"/>
                                        <p:tgtEl>
                                          <p:spTgt spid="5121"/>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21"/>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21"/>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21"/>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21"/>
                                        </p:tgtEl>
                                      </p:cBhvr>
                                    </p:animEffect>
                                  </p:childTnLst>
                                </p:cTn>
                              </p:par>
                              <p:par>
                                <p:cTn id="15" presetID="35"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anim calcmode="lin" valueType="num">
                                      <p:cBhvr>
                                        <p:cTn id="18" dur="2000" fill="hold"/>
                                        <p:tgtEl>
                                          <p:spTgt spid="4"/>
                                        </p:tgtEl>
                                        <p:attrNameLst>
                                          <p:attrName>style.rotation</p:attrName>
                                        </p:attrNameLst>
                                      </p:cBhvr>
                                      <p:tavLst>
                                        <p:tav tm="0">
                                          <p:val>
                                            <p:fltVal val="720"/>
                                          </p:val>
                                        </p:tav>
                                        <p:tav tm="100000">
                                          <p:val>
                                            <p:fltVal val="0"/>
                                          </p:val>
                                        </p:tav>
                                      </p:tavLst>
                                    </p:anim>
                                    <p:anim calcmode="lin" valueType="num">
                                      <p:cBhvr>
                                        <p:cTn id="19" dur="2000" fill="hold"/>
                                        <p:tgtEl>
                                          <p:spTgt spid="4"/>
                                        </p:tgtEl>
                                        <p:attrNameLst>
                                          <p:attrName>ppt_h</p:attrName>
                                        </p:attrNameLst>
                                      </p:cBhvr>
                                      <p:tavLst>
                                        <p:tav tm="0">
                                          <p:val>
                                            <p:fltVal val="0"/>
                                          </p:val>
                                        </p:tav>
                                        <p:tav tm="100000">
                                          <p:val>
                                            <p:strVal val="#ppt_h"/>
                                          </p:val>
                                        </p:tav>
                                      </p:tavLst>
                                    </p:anim>
                                    <p:anim calcmode="lin" valueType="num">
                                      <p:cBhvr>
                                        <p:cTn id="20" dur="2000" fill="hold"/>
                                        <p:tgtEl>
                                          <p:spTgt spid="4"/>
                                        </p:tgtEl>
                                        <p:attrNameLst>
                                          <p:attrName>ppt_w</p:attrName>
                                        </p:attrNameLst>
                                      </p:cBhvr>
                                      <p:tavLst>
                                        <p:tav tm="0">
                                          <p:val>
                                            <p:fltVal val="0"/>
                                          </p:val>
                                        </p:tav>
                                        <p:tav tm="100000">
                                          <p:val>
                                            <p:strVal val="#ppt_w"/>
                                          </p:val>
                                        </p:tav>
                                      </p:tavLst>
                                    </p:anim>
                                  </p:childTnLst>
                                </p:cTn>
                              </p:par>
                            </p:childTnLst>
                          </p:cTn>
                        </p:par>
                      </p:childTnLst>
                    </p:cTn>
                  </p:par>
                  <p:par>
                    <p:cTn id="21" fill="hold">
                      <p:stCondLst>
                        <p:cond delay="indefinite"/>
                      </p:stCondLst>
                      <p:childTnLst>
                        <p:par>
                          <p:cTn id="22" fill="hold">
                            <p:stCondLst>
                              <p:cond delay="0"/>
                            </p:stCondLst>
                            <p:childTnLst>
                              <p:par>
                                <p:cTn id="23" presetID="25" presetClass="entr" presetSubtype="0" fill="hold" nodeType="clickEffect">
                                  <p:stCondLst>
                                    <p:cond delay="0"/>
                                  </p:stCondLst>
                                  <p:childTnLst>
                                    <p:set>
                                      <p:cBhvr>
                                        <p:cTn id="24" dur="1" fill="hold">
                                          <p:stCondLst>
                                            <p:cond delay="0"/>
                                          </p:stCondLst>
                                        </p:cTn>
                                        <p:tgtEl>
                                          <p:spTgt spid="5122">
                                            <p:txEl>
                                              <p:pRg st="0" end="0"/>
                                            </p:txEl>
                                          </p:spTgt>
                                        </p:tgtEl>
                                        <p:attrNameLst>
                                          <p:attrName>style.visibility</p:attrName>
                                        </p:attrNameLst>
                                      </p:cBhvr>
                                      <p:to>
                                        <p:strVal val="visible"/>
                                      </p:to>
                                    </p:set>
                                    <p:anim calcmode="lin" valueType="num">
                                      <p:cBhvr>
                                        <p:cTn id="25" dur="500" decel="50000" fill="hold">
                                          <p:stCondLst>
                                            <p:cond delay="0"/>
                                          </p:stCondLst>
                                        </p:cTn>
                                        <p:tgtEl>
                                          <p:spTgt spid="5122">
                                            <p:txEl>
                                              <p:pRg st="0" end="0"/>
                                            </p:txEl>
                                          </p:spTgt>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5122">
                                            <p:txEl>
                                              <p:pRg st="0" end="0"/>
                                            </p:txEl>
                                          </p:spTgt>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5122">
                                            <p:txEl>
                                              <p:pRg st="0" end="0"/>
                                            </p:txEl>
                                          </p:spTgt>
                                        </p:tgtEl>
                                        <p:attrNameLst>
                                          <p:attrName>ppt_w</p:attrName>
                                        </p:attrNameLst>
                                      </p:cBhvr>
                                      <p:tavLst>
                                        <p:tav tm="0">
                                          <p:val>
                                            <p:strVal val="#ppt_w*.05"/>
                                          </p:val>
                                        </p:tav>
                                        <p:tav tm="100000">
                                          <p:val>
                                            <p:strVal val="#ppt_w"/>
                                          </p:val>
                                        </p:tav>
                                      </p:tavLst>
                                    </p:anim>
                                    <p:anim calcmode="lin" valueType="num">
                                      <p:cBhvr>
                                        <p:cTn id="28" dur="1000" fill="hold"/>
                                        <p:tgtEl>
                                          <p:spTgt spid="5122">
                                            <p:txEl>
                                              <p:pRg st="0" end="0"/>
                                            </p:txEl>
                                          </p:spTgt>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5122">
                                            <p:txEl>
                                              <p:pRg st="0" end="0"/>
                                            </p:txEl>
                                          </p:spTgt>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5122">
                                            <p:txEl>
                                              <p:pRg st="0" end="0"/>
                                            </p:txEl>
                                          </p:spTgt>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5122">
                                            <p:txEl>
                                              <p:pRg st="0" end="0"/>
                                            </p:txEl>
                                          </p:spTgt>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512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5" presetClass="entr" presetSubtype="0" fill="hold" nodeType="clickEffect">
                                  <p:stCondLst>
                                    <p:cond delay="0"/>
                                  </p:stCondLst>
                                  <p:childTnLst>
                                    <p:set>
                                      <p:cBhvr>
                                        <p:cTn id="36" dur="1" fill="hold">
                                          <p:stCondLst>
                                            <p:cond delay="0"/>
                                          </p:stCondLst>
                                        </p:cTn>
                                        <p:tgtEl>
                                          <p:spTgt spid="5122">
                                            <p:txEl>
                                              <p:pRg st="1" end="1"/>
                                            </p:txEl>
                                          </p:spTgt>
                                        </p:tgtEl>
                                        <p:attrNameLst>
                                          <p:attrName>style.visibility</p:attrName>
                                        </p:attrNameLst>
                                      </p:cBhvr>
                                      <p:to>
                                        <p:strVal val="visible"/>
                                      </p:to>
                                    </p:set>
                                    <p:anim calcmode="lin" valueType="num">
                                      <p:cBhvr>
                                        <p:cTn id="37" dur="500" decel="50000" fill="hold">
                                          <p:stCondLst>
                                            <p:cond delay="0"/>
                                          </p:stCondLst>
                                        </p:cTn>
                                        <p:tgtEl>
                                          <p:spTgt spid="5122">
                                            <p:txEl>
                                              <p:pRg st="1" end="1"/>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5122">
                                            <p:txEl>
                                              <p:pRg st="1" end="1"/>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5122">
                                            <p:txEl>
                                              <p:pRg st="1" end="1"/>
                                            </p:txEl>
                                          </p:spTgt>
                                        </p:tgtEl>
                                        <p:attrNameLst>
                                          <p:attrName>ppt_w</p:attrName>
                                        </p:attrNameLst>
                                      </p:cBhvr>
                                      <p:tavLst>
                                        <p:tav tm="0">
                                          <p:val>
                                            <p:strVal val="#ppt_w*.05"/>
                                          </p:val>
                                        </p:tav>
                                        <p:tav tm="100000">
                                          <p:val>
                                            <p:strVal val="#ppt_w"/>
                                          </p:val>
                                        </p:tav>
                                      </p:tavLst>
                                    </p:anim>
                                    <p:anim calcmode="lin" valueType="num">
                                      <p:cBhvr>
                                        <p:cTn id="40" dur="1000" fill="hold"/>
                                        <p:tgtEl>
                                          <p:spTgt spid="5122">
                                            <p:txEl>
                                              <p:pRg st="1" end="1"/>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5122">
                                            <p:txEl>
                                              <p:pRg st="1" end="1"/>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5122">
                                            <p:txEl>
                                              <p:pRg st="1" end="1"/>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5122">
                                            <p:txEl>
                                              <p:pRg st="1" end="1"/>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5122">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5" presetClass="entr" presetSubtype="0" fill="hold" nodeType="clickEffect">
                                  <p:stCondLst>
                                    <p:cond delay="0"/>
                                  </p:stCondLst>
                                  <p:childTnLst>
                                    <p:set>
                                      <p:cBhvr>
                                        <p:cTn id="48" dur="1" fill="hold">
                                          <p:stCondLst>
                                            <p:cond delay="0"/>
                                          </p:stCondLst>
                                        </p:cTn>
                                        <p:tgtEl>
                                          <p:spTgt spid="5122">
                                            <p:txEl>
                                              <p:pRg st="2" end="2"/>
                                            </p:txEl>
                                          </p:spTgt>
                                        </p:tgtEl>
                                        <p:attrNameLst>
                                          <p:attrName>style.visibility</p:attrName>
                                        </p:attrNameLst>
                                      </p:cBhvr>
                                      <p:to>
                                        <p:strVal val="visible"/>
                                      </p:to>
                                    </p:set>
                                    <p:anim calcmode="lin" valueType="num">
                                      <p:cBhvr>
                                        <p:cTn id="49" dur="500" decel="50000" fill="hold">
                                          <p:stCondLst>
                                            <p:cond delay="0"/>
                                          </p:stCondLst>
                                        </p:cTn>
                                        <p:tgtEl>
                                          <p:spTgt spid="5122">
                                            <p:txEl>
                                              <p:pRg st="2" end="2"/>
                                            </p:txEl>
                                          </p:spTgt>
                                        </p:tgtEl>
                                        <p:attrNameLst>
                                          <p:attrName>style.rotation</p:attrName>
                                        </p:attrNameLst>
                                      </p:cBhvr>
                                      <p:tavLst>
                                        <p:tav tm="0">
                                          <p:val>
                                            <p:fltVal val="-90"/>
                                          </p:val>
                                        </p:tav>
                                        <p:tav tm="100000">
                                          <p:val>
                                            <p:fltVal val="0"/>
                                          </p:val>
                                        </p:tav>
                                      </p:tavLst>
                                    </p:anim>
                                    <p:anim calcmode="lin" valueType="num">
                                      <p:cBhvr>
                                        <p:cTn id="50" dur="500" decel="50000" fill="hold">
                                          <p:stCondLst>
                                            <p:cond delay="0"/>
                                          </p:stCondLst>
                                        </p:cTn>
                                        <p:tgtEl>
                                          <p:spTgt spid="5122">
                                            <p:txEl>
                                              <p:pRg st="2" end="2"/>
                                            </p:txEl>
                                          </p:spTgt>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5122">
                                            <p:txEl>
                                              <p:pRg st="2" end="2"/>
                                            </p:txEl>
                                          </p:spTgt>
                                        </p:tgtEl>
                                        <p:attrNameLst>
                                          <p:attrName>ppt_w</p:attrName>
                                        </p:attrNameLst>
                                      </p:cBhvr>
                                      <p:tavLst>
                                        <p:tav tm="0">
                                          <p:val>
                                            <p:strVal val="#ppt_w*.05"/>
                                          </p:val>
                                        </p:tav>
                                        <p:tav tm="100000">
                                          <p:val>
                                            <p:strVal val="#ppt_w"/>
                                          </p:val>
                                        </p:tav>
                                      </p:tavLst>
                                    </p:anim>
                                    <p:anim calcmode="lin" valueType="num">
                                      <p:cBhvr>
                                        <p:cTn id="52" dur="1000" fill="hold"/>
                                        <p:tgtEl>
                                          <p:spTgt spid="5122">
                                            <p:txEl>
                                              <p:pRg st="2" end="2"/>
                                            </p:txEl>
                                          </p:spTgt>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5122">
                                            <p:txEl>
                                              <p:pRg st="2" end="2"/>
                                            </p:txEl>
                                          </p:spTgt>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5122">
                                            <p:txEl>
                                              <p:pRg st="2" end="2"/>
                                            </p:txEl>
                                          </p:spTgt>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5122">
                                            <p:txEl>
                                              <p:pRg st="2" end="2"/>
                                            </p:txEl>
                                          </p:spTgt>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5122">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5" presetClass="entr" presetSubtype="0" fill="hold" nodeType="clickEffect">
                                  <p:stCondLst>
                                    <p:cond delay="0"/>
                                  </p:stCondLst>
                                  <p:childTnLst>
                                    <p:set>
                                      <p:cBhvr>
                                        <p:cTn id="60" dur="1" fill="hold">
                                          <p:stCondLst>
                                            <p:cond delay="0"/>
                                          </p:stCondLst>
                                        </p:cTn>
                                        <p:tgtEl>
                                          <p:spTgt spid="5122">
                                            <p:txEl>
                                              <p:pRg st="3" end="3"/>
                                            </p:txEl>
                                          </p:spTgt>
                                        </p:tgtEl>
                                        <p:attrNameLst>
                                          <p:attrName>style.visibility</p:attrName>
                                        </p:attrNameLst>
                                      </p:cBhvr>
                                      <p:to>
                                        <p:strVal val="visible"/>
                                      </p:to>
                                    </p:set>
                                    <p:anim calcmode="lin" valueType="num">
                                      <p:cBhvr>
                                        <p:cTn id="61" dur="500" decel="50000" fill="hold">
                                          <p:stCondLst>
                                            <p:cond delay="0"/>
                                          </p:stCondLst>
                                        </p:cTn>
                                        <p:tgtEl>
                                          <p:spTgt spid="5122">
                                            <p:txEl>
                                              <p:pRg st="3" end="3"/>
                                            </p:txEl>
                                          </p:spTgt>
                                        </p:tgtEl>
                                        <p:attrNameLst>
                                          <p:attrName>style.rotation</p:attrName>
                                        </p:attrNameLst>
                                      </p:cBhvr>
                                      <p:tavLst>
                                        <p:tav tm="0">
                                          <p:val>
                                            <p:fltVal val="-90"/>
                                          </p:val>
                                        </p:tav>
                                        <p:tav tm="100000">
                                          <p:val>
                                            <p:fltVal val="0"/>
                                          </p:val>
                                        </p:tav>
                                      </p:tavLst>
                                    </p:anim>
                                    <p:anim calcmode="lin" valueType="num">
                                      <p:cBhvr>
                                        <p:cTn id="62" dur="500" decel="50000" fill="hold">
                                          <p:stCondLst>
                                            <p:cond delay="0"/>
                                          </p:stCondLst>
                                        </p:cTn>
                                        <p:tgtEl>
                                          <p:spTgt spid="5122">
                                            <p:txEl>
                                              <p:pRg st="3" end="3"/>
                                            </p:txEl>
                                          </p:spTgt>
                                        </p:tgtEl>
                                        <p:attrNameLst>
                                          <p:attrName>ppt_w</p:attrName>
                                        </p:attrNameLst>
                                      </p:cBhvr>
                                      <p:tavLst>
                                        <p:tav tm="0">
                                          <p:val>
                                            <p:strVal val="#ppt_w"/>
                                          </p:val>
                                        </p:tav>
                                        <p:tav tm="100000">
                                          <p:val>
                                            <p:strVal val="#ppt_w*.05"/>
                                          </p:val>
                                        </p:tav>
                                      </p:tavLst>
                                    </p:anim>
                                    <p:anim calcmode="lin" valueType="num">
                                      <p:cBhvr>
                                        <p:cTn id="63" dur="500" accel="50000" fill="hold">
                                          <p:stCondLst>
                                            <p:cond delay="500"/>
                                          </p:stCondLst>
                                        </p:cTn>
                                        <p:tgtEl>
                                          <p:spTgt spid="5122">
                                            <p:txEl>
                                              <p:pRg st="3" end="3"/>
                                            </p:txEl>
                                          </p:spTgt>
                                        </p:tgtEl>
                                        <p:attrNameLst>
                                          <p:attrName>ppt_w</p:attrName>
                                        </p:attrNameLst>
                                      </p:cBhvr>
                                      <p:tavLst>
                                        <p:tav tm="0">
                                          <p:val>
                                            <p:strVal val="#ppt_w*.05"/>
                                          </p:val>
                                        </p:tav>
                                        <p:tav tm="100000">
                                          <p:val>
                                            <p:strVal val="#ppt_w"/>
                                          </p:val>
                                        </p:tav>
                                      </p:tavLst>
                                    </p:anim>
                                    <p:anim calcmode="lin" valueType="num">
                                      <p:cBhvr>
                                        <p:cTn id="64" dur="1000" fill="hold"/>
                                        <p:tgtEl>
                                          <p:spTgt spid="5122">
                                            <p:txEl>
                                              <p:pRg st="3" end="3"/>
                                            </p:txEl>
                                          </p:spTgt>
                                        </p:tgtEl>
                                        <p:attrNameLst>
                                          <p:attrName>ppt_h</p:attrName>
                                        </p:attrNameLst>
                                      </p:cBhvr>
                                      <p:tavLst>
                                        <p:tav tm="0">
                                          <p:val>
                                            <p:strVal val="#ppt_h"/>
                                          </p:val>
                                        </p:tav>
                                        <p:tav tm="100000">
                                          <p:val>
                                            <p:strVal val="#ppt_h"/>
                                          </p:val>
                                        </p:tav>
                                      </p:tavLst>
                                    </p:anim>
                                    <p:anim calcmode="lin" valueType="num">
                                      <p:cBhvr>
                                        <p:cTn id="65" dur="500" decel="50000" fill="hold">
                                          <p:stCondLst>
                                            <p:cond delay="0"/>
                                          </p:stCondLst>
                                        </p:cTn>
                                        <p:tgtEl>
                                          <p:spTgt spid="5122">
                                            <p:txEl>
                                              <p:pRg st="3" end="3"/>
                                            </p:txEl>
                                          </p:spTgt>
                                        </p:tgtEl>
                                        <p:attrNameLst>
                                          <p:attrName>ppt_x</p:attrName>
                                        </p:attrNameLst>
                                      </p:cBhvr>
                                      <p:tavLst>
                                        <p:tav tm="0">
                                          <p:val>
                                            <p:strVal val="#ppt_x+.4"/>
                                          </p:val>
                                        </p:tav>
                                        <p:tav tm="100000">
                                          <p:val>
                                            <p:strVal val="#ppt_x"/>
                                          </p:val>
                                        </p:tav>
                                      </p:tavLst>
                                    </p:anim>
                                    <p:anim calcmode="lin" valueType="num">
                                      <p:cBhvr>
                                        <p:cTn id="66" dur="500" decel="50000" fill="hold">
                                          <p:stCondLst>
                                            <p:cond delay="0"/>
                                          </p:stCondLst>
                                        </p:cTn>
                                        <p:tgtEl>
                                          <p:spTgt spid="5122">
                                            <p:txEl>
                                              <p:pRg st="3" end="3"/>
                                            </p:txEl>
                                          </p:spTgt>
                                        </p:tgtEl>
                                        <p:attrNameLst>
                                          <p:attrName>ppt_y</p:attrName>
                                        </p:attrNameLst>
                                      </p:cBhvr>
                                      <p:tavLst>
                                        <p:tav tm="0">
                                          <p:val>
                                            <p:strVal val="#ppt_y-.2"/>
                                          </p:val>
                                        </p:tav>
                                        <p:tav tm="100000">
                                          <p:val>
                                            <p:strVal val="#ppt_y+.1"/>
                                          </p:val>
                                        </p:tav>
                                      </p:tavLst>
                                    </p:anim>
                                    <p:anim calcmode="lin" valueType="num">
                                      <p:cBhvr>
                                        <p:cTn id="67" dur="500" accel="50000" fill="hold">
                                          <p:stCondLst>
                                            <p:cond delay="500"/>
                                          </p:stCondLst>
                                        </p:cTn>
                                        <p:tgtEl>
                                          <p:spTgt spid="5122">
                                            <p:txEl>
                                              <p:pRg st="3" end="3"/>
                                            </p:txEl>
                                          </p:spTgt>
                                        </p:tgtEl>
                                        <p:attrNameLst>
                                          <p:attrName>ppt_y</p:attrName>
                                        </p:attrNameLst>
                                      </p:cBhvr>
                                      <p:tavLst>
                                        <p:tav tm="0">
                                          <p:val>
                                            <p:strVal val="#ppt_y+.1"/>
                                          </p:val>
                                        </p:tav>
                                        <p:tav tm="100000">
                                          <p:val>
                                            <p:strVal val="#ppt_y"/>
                                          </p:val>
                                        </p:tav>
                                      </p:tavLst>
                                    </p:anim>
                                    <p:animEffect transition="in" filter="fade">
                                      <p:cBhvr>
                                        <p:cTn id="68" dur="1000" decel="50000">
                                          <p:stCondLst>
                                            <p:cond delay="0"/>
                                          </p:stCondLst>
                                        </p:cTn>
                                        <p:tgtEl>
                                          <p:spTgt spid="51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0" y="692696"/>
            <a:ext cx="9144000" cy="382588"/>
          </a:xfrm>
        </p:spPr>
        <p:txBody>
          <a:bodyPr/>
          <a:lstStyle/>
          <a:p>
            <a:r>
              <a:rPr lang="en-GB" dirty="0" smtClean="0">
                <a:solidFill>
                  <a:srgbClr val="FF0000"/>
                </a:solidFill>
                <a:ea typeface="ＭＳ Ｐゴシック" pitchFamily="34" charset="-128"/>
              </a:rPr>
              <a:t>Solar photovoltaic (PV)</a:t>
            </a:r>
            <a:endParaRPr lang="en-US" dirty="0" smtClean="0">
              <a:ea typeface="ＭＳ Ｐゴシック" pitchFamily="34" charset="-128"/>
            </a:endParaRPr>
          </a:p>
        </p:txBody>
      </p:sp>
      <p:sp>
        <p:nvSpPr>
          <p:cNvPr id="5122" name="Content Placeholder 2"/>
          <p:cNvSpPr>
            <a:spLocks noGrp="1"/>
          </p:cNvSpPr>
          <p:nvPr>
            <p:ph sz="quarter" idx="10"/>
          </p:nvPr>
        </p:nvSpPr>
        <p:spPr>
          <a:xfrm>
            <a:off x="0" y="1196752"/>
            <a:ext cx="9144000" cy="4756150"/>
          </a:xfrm>
        </p:spPr>
        <p:txBody>
          <a:bodyPr lIns="360000" rIns="360000"/>
          <a:lstStyle/>
          <a:p>
            <a:pPr marL="534988" indent="-534988">
              <a:spcAft>
                <a:spcPts val="600"/>
              </a:spcAft>
              <a:buFont typeface="Arial" pitchFamily="34" charset="0"/>
              <a:buChar char="•"/>
              <a:defRPr/>
            </a:pPr>
            <a:r>
              <a:rPr lang="en-GB" dirty="0">
                <a:solidFill>
                  <a:srgbClr val="000000"/>
                </a:solidFill>
              </a:rPr>
              <a:t>The power of a PV cell is measured in kilowatts peak (</a:t>
            </a:r>
            <a:r>
              <a:rPr lang="en-GB" dirty="0" err="1">
                <a:solidFill>
                  <a:srgbClr val="000000"/>
                </a:solidFill>
              </a:rPr>
              <a:t>kWp</a:t>
            </a:r>
            <a:r>
              <a:rPr lang="en-GB" dirty="0">
                <a:solidFill>
                  <a:srgbClr val="000000"/>
                </a:solidFill>
              </a:rPr>
              <a:t>).</a:t>
            </a:r>
          </a:p>
          <a:p>
            <a:pPr marL="534988" indent="-534988">
              <a:spcAft>
                <a:spcPts val="600"/>
              </a:spcAft>
              <a:buFont typeface="Arial" pitchFamily="34" charset="0"/>
              <a:buChar char="•"/>
              <a:defRPr/>
            </a:pPr>
            <a:r>
              <a:rPr lang="en-GB" dirty="0">
                <a:solidFill>
                  <a:srgbClr val="000000"/>
                </a:solidFill>
              </a:rPr>
              <a:t>That's the rate at which it generates energy at peak performance in full direct sunlight during the summer.</a:t>
            </a:r>
          </a:p>
          <a:p>
            <a:pPr marL="534988" indent="-534988">
              <a:spcAft>
                <a:spcPts val="600"/>
              </a:spcAft>
              <a:buFont typeface="Arial" pitchFamily="34" charset="0"/>
              <a:buChar char="•"/>
              <a:defRPr/>
            </a:pPr>
            <a:r>
              <a:rPr lang="en-GB" dirty="0">
                <a:solidFill>
                  <a:srgbClr val="000000"/>
                </a:solidFill>
              </a:rPr>
              <a:t>PV cells come in a variety of shapes and sizes.</a:t>
            </a:r>
          </a:p>
          <a:p>
            <a:pPr marL="534988" indent="-534988">
              <a:spcAft>
                <a:spcPts val="600"/>
              </a:spcAft>
              <a:buFont typeface="Arial" pitchFamily="34" charset="0"/>
              <a:buChar char="•"/>
              <a:defRPr/>
            </a:pPr>
            <a:r>
              <a:rPr lang="en-GB" dirty="0">
                <a:solidFill>
                  <a:srgbClr val="000000"/>
                </a:solidFill>
              </a:rPr>
              <a:t>Most PV systems are made up of panels that fit on top of an existing roof, but you can also fit solar tiles.</a:t>
            </a:r>
          </a:p>
        </p:txBody>
      </p:sp>
      <p:pic>
        <p:nvPicPr>
          <p:cNvPr id="4" name="Picture 3" descr="01 solar pv.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3841750"/>
            <a:ext cx="3048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44485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 calcmode="lin" valueType="num">
                                      <p:cBhvr>
                                        <p:cTn id="7" dur="500" decel="50000" fill="hold">
                                          <p:stCondLst>
                                            <p:cond delay="0"/>
                                          </p:stCondLst>
                                        </p:cTn>
                                        <p:tgtEl>
                                          <p:spTgt spid="5122">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22">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22">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5122">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22">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22">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22">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2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5122">
                                            <p:txEl>
                                              <p:pRg st="1" end="1"/>
                                            </p:txEl>
                                          </p:spTgt>
                                        </p:tgtEl>
                                        <p:attrNameLst>
                                          <p:attrName>style.visibility</p:attrName>
                                        </p:attrNameLst>
                                      </p:cBhvr>
                                      <p:to>
                                        <p:strVal val="visible"/>
                                      </p:to>
                                    </p:set>
                                    <p:anim calcmode="lin" valueType="num">
                                      <p:cBhvr>
                                        <p:cTn id="19" dur="500" decel="50000" fill="hold">
                                          <p:stCondLst>
                                            <p:cond delay="0"/>
                                          </p:stCondLst>
                                        </p:cTn>
                                        <p:tgtEl>
                                          <p:spTgt spid="5122">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5122">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5122">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5122">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5122">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5122">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5122">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512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5122">
                                            <p:txEl>
                                              <p:pRg st="2" end="2"/>
                                            </p:txEl>
                                          </p:spTgt>
                                        </p:tgtEl>
                                        <p:attrNameLst>
                                          <p:attrName>style.visibility</p:attrName>
                                        </p:attrNameLst>
                                      </p:cBhvr>
                                      <p:to>
                                        <p:strVal val="visible"/>
                                      </p:to>
                                    </p:set>
                                    <p:anim calcmode="lin" valueType="num">
                                      <p:cBhvr>
                                        <p:cTn id="31" dur="500" decel="50000" fill="hold">
                                          <p:stCondLst>
                                            <p:cond delay="0"/>
                                          </p:stCondLst>
                                        </p:cTn>
                                        <p:tgtEl>
                                          <p:spTgt spid="5122">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5122">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5122">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5122">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5122">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5122">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5122">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5122">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5122">
                                            <p:txEl>
                                              <p:pRg st="3" end="3"/>
                                            </p:txEl>
                                          </p:spTgt>
                                        </p:tgtEl>
                                        <p:attrNameLst>
                                          <p:attrName>style.visibility</p:attrName>
                                        </p:attrNameLst>
                                      </p:cBhvr>
                                      <p:to>
                                        <p:strVal val="visible"/>
                                      </p:to>
                                    </p:set>
                                    <p:anim calcmode="lin" valueType="num">
                                      <p:cBhvr>
                                        <p:cTn id="43" dur="500" decel="50000" fill="hold">
                                          <p:stCondLst>
                                            <p:cond delay="0"/>
                                          </p:stCondLst>
                                        </p:cTn>
                                        <p:tgtEl>
                                          <p:spTgt spid="5122">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5122">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5122">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5122">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5122">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5122">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5122">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51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0" y="692696"/>
            <a:ext cx="9144000" cy="382588"/>
          </a:xfrm>
        </p:spPr>
        <p:txBody>
          <a:bodyPr/>
          <a:lstStyle/>
          <a:p>
            <a:r>
              <a:rPr lang="en-GB" dirty="0" smtClean="0">
                <a:solidFill>
                  <a:srgbClr val="FF0000"/>
                </a:solidFill>
                <a:ea typeface="ＭＳ Ｐゴシック" pitchFamily="34" charset="-128"/>
              </a:rPr>
              <a:t>Solar photovoltaic (PV)</a:t>
            </a:r>
            <a:endParaRPr lang="en-US" dirty="0" smtClean="0">
              <a:ea typeface="ＭＳ Ｐゴシック" pitchFamily="34" charset="-128"/>
            </a:endParaRPr>
          </a:p>
        </p:txBody>
      </p:sp>
      <p:sp>
        <p:nvSpPr>
          <p:cNvPr id="5122" name="Content Placeholder 2"/>
          <p:cNvSpPr>
            <a:spLocks noGrp="1"/>
          </p:cNvSpPr>
          <p:nvPr>
            <p:ph sz="quarter" idx="10"/>
          </p:nvPr>
        </p:nvSpPr>
        <p:spPr>
          <a:xfrm>
            <a:off x="0" y="1196752"/>
            <a:ext cx="9144000" cy="4756150"/>
          </a:xfrm>
        </p:spPr>
        <p:txBody>
          <a:bodyPr lIns="360000" rIns="360000"/>
          <a:lstStyle/>
          <a:p>
            <a:pPr marL="0" indent="0"/>
            <a:r>
              <a:rPr lang="en-GB" dirty="0">
                <a:solidFill>
                  <a:srgbClr val="000000"/>
                </a:solidFill>
                <a:ea typeface="ＭＳ Ｐゴシック" pitchFamily="34" charset="-128"/>
              </a:rPr>
              <a:t>The solar PV cell operation is based on the ability of specifically engineered semiconductors to convert the absorbed energy from sunlight d.c. (direct current) electricity.</a:t>
            </a:r>
          </a:p>
        </p:txBody>
      </p:sp>
      <p:pic>
        <p:nvPicPr>
          <p:cNvPr id="5" name="Picture 4" descr="02 solar pv.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2060848"/>
            <a:ext cx="3305175"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6404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style.rotation</p:attrName>
                                        </p:attrNameLst>
                                      </p:cBhvr>
                                      <p:tavLst>
                                        <p:tav tm="0">
                                          <p:val>
                                            <p:fltVal val="720"/>
                                          </p:val>
                                        </p:tav>
                                        <p:tav tm="100000">
                                          <p:val>
                                            <p:fltVal val="0"/>
                                          </p:val>
                                        </p:tav>
                                      </p:tavLst>
                                    </p:anim>
                                    <p:anim calcmode="lin" valueType="num">
                                      <p:cBhvr>
                                        <p:cTn id="9" dur="2000" fill="hold"/>
                                        <p:tgtEl>
                                          <p:spTgt spid="5"/>
                                        </p:tgtEl>
                                        <p:attrNameLst>
                                          <p:attrName>ppt_h</p:attrName>
                                        </p:attrNameLst>
                                      </p:cBhvr>
                                      <p:tavLst>
                                        <p:tav tm="0">
                                          <p:val>
                                            <p:fltVal val="0"/>
                                          </p:val>
                                        </p:tav>
                                        <p:tav tm="100000">
                                          <p:val>
                                            <p:strVal val="#ppt_h"/>
                                          </p:val>
                                        </p:tav>
                                      </p:tavLst>
                                    </p:anim>
                                    <p:anim calcmode="lin" valueType="num">
                                      <p:cBhvr>
                                        <p:cTn id="10" dur="2000" fill="hold"/>
                                        <p:tgtEl>
                                          <p:spTgt spid="5"/>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nodeType="clickEffect">
                                  <p:stCondLst>
                                    <p:cond delay="0"/>
                                  </p:stCondLst>
                                  <p:childTnLst>
                                    <p:set>
                                      <p:cBhvr>
                                        <p:cTn id="14" dur="1" fill="hold">
                                          <p:stCondLst>
                                            <p:cond delay="0"/>
                                          </p:stCondLst>
                                        </p:cTn>
                                        <p:tgtEl>
                                          <p:spTgt spid="5122">
                                            <p:txEl>
                                              <p:pRg st="0" end="0"/>
                                            </p:txEl>
                                          </p:spTgt>
                                        </p:tgtEl>
                                        <p:attrNameLst>
                                          <p:attrName>style.visibility</p:attrName>
                                        </p:attrNameLst>
                                      </p:cBhvr>
                                      <p:to>
                                        <p:strVal val="visible"/>
                                      </p:to>
                                    </p:set>
                                    <p:anim calcmode="lin" valueType="num">
                                      <p:cBhvr>
                                        <p:cTn id="15" dur="500" decel="50000" fill="hold">
                                          <p:stCondLst>
                                            <p:cond delay="0"/>
                                          </p:stCondLst>
                                        </p:cTn>
                                        <p:tgtEl>
                                          <p:spTgt spid="5122">
                                            <p:txEl>
                                              <p:pRg st="0" end="0"/>
                                            </p:txEl>
                                          </p:spTgt>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5122">
                                            <p:txEl>
                                              <p:pRg st="0" end="0"/>
                                            </p:txEl>
                                          </p:spTgt>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5122">
                                            <p:txEl>
                                              <p:pRg st="0" end="0"/>
                                            </p:txEl>
                                          </p:spTgt>
                                        </p:tgtEl>
                                        <p:attrNameLst>
                                          <p:attrName>ppt_w</p:attrName>
                                        </p:attrNameLst>
                                      </p:cBhvr>
                                      <p:tavLst>
                                        <p:tav tm="0">
                                          <p:val>
                                            <p:strVal val="#ppt_w*.05"/>
                                          </p:val>
                                        </p:tav>
                                        <p:tav tm="100000">
                                          <p:val>
                                            <p:strVal val="#ppt_w"/>
                                          </p:val>
                                        </p:tav>
                                      </p:tavLst>
                                    </p:anim>
                                    <p:anim calcmode="lin" valueType="num">
                                      <p:cBhvr>
                                        <p:cTn id="18" dur="1000" fill="hold"/>
                                        <p:tgtEl>
                                          <p:spTgt spid="5122">
                                            <p:txEl>
                                              <p:pRg st="0" end="0"/>
                                            </p:txEl>
                                          </p:spTgt>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5122">
                                            <p:txEl>
                                              <p:pRg st="0" end="0"/>
                                            </p:txEl>
                                          </p:spTgt>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5122">
                                            <p:txEl>
                                              <p:pRg st="0" end="0"/>
                                            </p:txEl>
                                          </p:spTgt>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5122">
                                            <p:txEl>
                                              <p:pRg st="0" end="0"/>
                                            </p:txEl>
                                          </p:spTgt>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5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0" y="692696"/>
            <a:ext cx="9144000" cy="382588"/>
          </a:xfrm>
        </p:spPr>
        <p:txBody>
          <a:bodyPr/>
          <a:lstStyle/>
          <a:p>
            <a:r>
              <a:rPr lang="en-GB" dirty="0" smtClean="0">
                <a:solidFill>
                  <a:srgbClr val="FF0000"/>
                </a:solidFill>
                <a:ea typeface="ＭＳ Ｐゴシック" pitchFamily="34" charset="-128"/>
              </a:rPr>
              <a:t>Solar photovoltaic (PV)</a:t>
            </a:r>
            <a:endParaRPr lang="en-US" dirty="0" smtClean="0">
              <a:ea typeface="ＭＳ Ｐゴシック" pitchFamily="34" charset="-128"/>
            </a:endParaRPr>
          </a:p>
        </p:txBody>
      </p:sp>
      <p:sp>
        <p:nvSpPr>
          <p:cNvPr id="5122" name="Content Placeholder 2"/>
          <p:cNvSpPr>
            <a:spLocks noGrp="1"/>
          </p:cNvSpPr>
          <p:nvPr>
            <p:ph sz="quarter" idx="10"/>
          </p:nvPr>
        </p:nvSpPr>
        <p:spPr>
          <a:xfrm>
            <a:off x="0" y="1196752"/>
            <a:ext cx="5508104" cy="4756150"/>
          </a:xfrm>
        </p:spPr>
        <p:txBody>
          <a:bodyPr lIns="360000" rIns="360000"/>
          <a:lstStyle/>
          <a:p>
            <a:pPr marL="0" indent="0"/>
            <a:r>
              <a:rPr lang="en-GB" dirty="0">
                <a:solidFill>
                  <a:srgbClr val="000000"/>
                </a:solidFill>
                <a:ea typeface="ＭＳ Ｐゴシック" pitchFamily="34" charset="-128"/>
              </a:rPr>
              <a:t>In the conversion process, the incident energy of the sun</a:t>
            </a:r>
            <a:r>
              <a:rPr lang="en-GB" altLang="en-US" dirty="0">
                <a:solidFill>
                  <a:srgbClr val="000000"/>
                </a:solidFill>
                <a:ea typeface="ＭＳ Ｐゴシック" pitchFamily="34" charset="-128"/>
              </a:rPr>
              <a:t>’</a:t>
            </a:r>
            <a:r>
              <a:rPr lang="en-GB" dirty="0">
                <a:solidFill>
                  <a:srgbClr val="000000"/>
                </a:solidFill>
                <a:ea typeface="ＭＳ Ｐゴシック" pitchFamily="34" charset="-128"/>
              </a:rPr>
              <a:t>s light creates electrically charged, free electrons in the solar cell, which are then separated by the engineered semiconductor</a:t>
            </a:r>
            <a:r>
              <a:rPr lang="en-GB" altLang="en-US" dirty="0">
                <a:solidFill>
                  <a:srgbClr val="000000"/>
                </a:solidFill>
                <a:ea typeface="ＭＳ Ｐゴシック" pitchFamily="34" charset="-128"/>
              </a:rPr>
              <a:t>’</a:t>
            </a:r>
            <a:r>
              <a:rPr lang="en-GB" dirty="0">
                <a:solidFill>
                  <a:srgbClr val="000000"/>
                </a:solidFill>
                <a:ea typeface="ＭＳ Ｐゴシック" pitchFamily="34" charset="-128"/>
              </a:rPr>
              <a:t>s (solar cell</a:t>
            </a:r>
            <a:r>
              <a:rPr lang="en-GB" altLang="en-US" dirty="0">
                <a:solidFill>
                  <a:srgbClr val="000000"/>
                </a:solidFill>
                <a:ea typeface="ＭＳ Ｐゴシック" pitchFamily="34" charset="-128"/>
              </a:rPr>
              <a:t>’</a:t>
            </a:r>
            <a:r>
              <a:rPr lang="en-GB" dirty="0">
                <a:solidFill>
                  <a:srgbClr val="000000"/>
                </a:solidFill>
                <a:ea typeface="ＭＳ Ｐゴシック" pitchFamily="34" charset="-128"/>
              </a:rPr>
              <a:t>s) internal structure to produce electrical current which is collected to an external electrical load.</a:t>
            </a:r>
          </a:p>
        </p:txBody>
      </p:sp>
      <p:pic>
        <p:nvPicPr>
          <p:cNvPr id="5" name="Picture 4" descr="02 solar pv.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2060848"/>
            <a:ext cx="3305175"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123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 calcmode="lin" valueType="num">
                                      <p:cBhvr>
                                        <p:cTn id="7" dur="500" decel="50000" fill="hold">
                                          <p:stCondLst>
                                            <p:cond delay="0"/>
                                          </p:stCondLst>
                                        </p:cTn>
                                        <p:tgtEl>
                                          <p:spTgt spid="5122">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22">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22">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5122">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22">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22">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22">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0" y="692696"/>
            <a:ext cx="9144000" cy="382588"/>
          </a:xfrm>
        </p:spPr>
        <p:txBody>
          <a:bodyPr/>
          <a:lstStyle/>
          <a:p>
            <a:r>
              <a:rPr lang="en-GB" dirty="0" smtClean="0">
                <a:solidFill>
                  <a:srgbClr val="FF0000"/>
                </a:solidFill>
                <a:ea typeface="ＭＳ Ｐゴシック" pitchFamily="34" charset="-128"/>
              </a:rPr>
              <a:t>Solar photovoltaic (PV)</a:t>
            </a:r>
            <a:endParaRPr lang="en-US" dirty="0" smtClean="0">
              <a:ea typeface="ＭＳ Ｐゴシック" pitchFamily="34" charset="-128"/>
            </a:endParaRPr>
          </a:p>
        </p:txBody>
      </p:sp>
      <p:sp>
        <p:nvSpPr>
          <p:cNvPr id="5122" name="Content Placeholder 2"/>
          <p:cNvSpPr>
            <a:spLocks noGrp="1"/>
          </p:cNvSpPr>
          <p:nvPr>
            <p:ph sz="quarter" idx="10"/>
          </p:nvPr>
        </p:nvSpPr>
        <p:spPr>
          <a:xfrm>
            <a:off x="0" y="1196752"/>
            <a:ext cx="5652120" cy="4756150"/>
          </a:xfrm>
        </p:spPr>
        <p:txBody>
          <a:bodyPr lIns="360000" rIns="360000"/>
          <a:lstStyle/>
          <a:p>
            <a:pPr marL="0" indent="0"/>
            <a:r>
              <a:rPr lang="en-GB" dirty="0">
                <a:solidFill>
                  <a:srgbClr val="000000"/>
                </a:solidFill>
                <a:ea typeface="ＭＳ Ｐゴシック" pitchFamily="34" charset="-128"/>
              </a:rPr>
              <a:t>Solar inverters, also called grid-tied inverters, convert the direct current (d.c.) electricity produced by your solar PV panels to alternating current (a.c.) electricity that can be used in the home and exported back to the grid.</a:t>
            </a:r>
          </a:p>
        </p:txBody>
      </p:sp>
      <p:pic>
        <p:nvPicPr>
          <p:cNvPr id="5" name="Picture 4" descr="02 solar pv.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2060848"/>
            <a:ext cx="3305175"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9642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 calcmode="lin" valueType="num">
                                      <p:cBhvr>
                                        <p:cTn id="7" dur="500" decel="50000" fill="hold">
                                          <p:stCondLst>
                                            <p:cond delay="0"/>
                                          </p:stCondLst>
                                        </p:cTn>
                                        <p:tgtEl>
                                          <p:spTgt spid="5122">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22">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22">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5122">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22">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22">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22">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0" y="692696"/>
            <a:ext cx="9144000" cy="382588"/>
          </a:xfrm>
        </p:spPr>
        <p:txBody>
          <a:bodyPr/>
          <a:lstStyle/>
          <a:p>
            <a:r>
              <a:rPr lang="en-GB" dirty="0" smtClean="0">
                <a:solidFill>
                  <a:srgbClr val="FF0000"/>
                </a:solidFill>
                <a:ea typeface="ＭＳ Ｐゴシック" pitchFamily="34" charset="-128"/>
              </a:rPr>
              <a:t>Solar photovoltaic (PV)</a:t>
            </a:r>
            <a:endParaRPr lang="en-US" dirty="0" smtClean="0">
              <a:ea typeface="ＭＳ Ｐゴシック" pitchFamily="34" charset="-128"/>
            </a:endParaRPr>
          </a:p>
        </p:txBody>
      </p:sp>
      <p:sp>
        <p:nvSpPr>
          <p:cNvPr id="5122" name="Content Placeholder 2"/>
          <p:cNvSpPr>
            <a:spLocks noGrp="1"/>
          </p:cNvSpPr>
          <p:nvPr>
            <p:ph sz="quarter" idx="10"/>
          </p:nvPr>
        </p:nvSpPr>
        <p:spPr>
          <a:xfrm>
            <a:off x="0" y="1196752"/>
            <a:ext cx="5796136" cy="4756150"/>
          </a:xfrm>
        </p:spPr>
        <p:txBody>
          <a:bodyPr lIns="360000" rIns="360000"/>
          <a:lstStyle/>
          <a:p>
            <a:pPr marL="0" indent="0">
              <a:lnSpc>
                <a:spcPct val="100000"/>
              </a:lnSpc>
              <a:spcBef>
                <a:spcPts val="0"/>
              </a:spcBef>
              <a:spcAft>
                <a:spcPts val="600"/>
              </a:spcAft>
            </a:pPr>
            <a:r>
              <a:rPr lang="en-GB" dirty="0">
                <a:solidFill>
                  <a:srgbClr val="000000"/>
                </a:solidFill>
                <a:ea typeface="ＭＳ Ｐゴシック" pitchFamily="34" charset="-128"/>
              </a:rPr>
              <a:t>Solar invertors also:</a:t>
            </a:r>
          </a:p>
          <a:p>
            <a:pPr marL="539750" indent="-539750">
              <a:lnSpc>
                <a:spcPct val="100000"/>
              </a:lnSpc>
              <a:spcBef>
                <a:spcPts val="0"/>
              </a:spcBef>
              <a:spcAft>
                <a:spcPts val="600"/>
              </a:spcAft>
              <a:buFontTx/>
              <a:buChar char="•"/>
            </a:pPr>
            <a:r>
              <a:rPr lang="en-GB" dirty="0">
                <a:solidFill>
                  <a:srgbClr val="000000"/>
                </a:solidFill>
                <a:ea typeface="ＭＳ Ｐゴシック" pitchFamily="34" charset="-128"/>
              </a:rPr>
              <a:t>ensure compliance with regulations about feeding electricity into the grid, for example by immediately disconnecting if there is a power cut </a:t>
            </a:r>
          </a:p>
          <a:p>
            <a:pPr marL="539750" indent="-539750">
              <a:lnSpc>
                <a:spcPct val="100000"/>
              </a:lnSpc>
              <a:spcBef>
                <a:spcPts val="0"/>
              </a:spcBef>
              <a:spcAft>
                <a:spcPts val="600"/>
              </a:spcAft>
              <a:buFontTx/>
              <a:buChar char="•"/>
            </a:pPr>
            <a:r>
              <a:rPr lang="en-GB" dirty="0">
                <a:solidFill>
                  <a:srgbClr val="000000"/>
                </a:solidFill>
                <a:ea typeface="ＭＳ Ｐゴシック" pitchFamily="34" charset="-128"/>
              </a:rPr>
              <a:t>maximise electricity production by constantly varying its resistance (load).</a:t>
            </a:r>
          </a:p>
          <a:p>
            <a:pPr marL="0" indent="0">
              <a:lnSpc>
                <a:spcPct val="100000"/>
              </a:lnSpc>
              <a:spcBef>
                <a:spcPts val="0"/>
              </a:spcBef>
              <a:spcAft>
                <a:spcPts val="600"/>
              </a:spcAft>
            </a:pPr>
            <a:r>
              <a:rPr lang="en-GB" dirty="0">
                <a:solidFill>
                  <a:srgbClr val="000000"/>
                </a:solidFill>
                <a:ea typeface="ＭＳ Ｐゴシック" pitchFamily="34" charset="-128"/>
              </a:rPr>
              <a:t>Solar inverters are very efficient, usually </a:t>
            </a:r>
            <a:r>
              <a:rPr lang="en-GB" dirty="0">
                <a:solidFill>
                  <a:srgbClr val="000000"/>
                </a:solidFill>
                <a:ea typeface="ＭＳ Ｐゴシック" pitchFamily="34" charset="-128"/>
              </a:rPr>
              <a:t/>
            </a:r>
            <a:br>
              <a:rPr lang="en-GB" dirty="0">
                <a:solidFill>
                  <a:srgbClr val="000000"/>
                </a:solidFill>
                <a:ea typeface="ＭＳ Ｐゴシック" pitchFamily="34" charset="-128"/>
              </a:rPr>
            </a:br>
            <a:r>
              <a:rPr lang="en-GB" dirty="0" smtClean="0">
                <a:solidFill>
                  <a:srgbClr val="000000"/>
                </a:solidFill>
                <a:ea typeface="ＭＳ Ｐゴシック" pitchFamily="34" charset="-128"/>
              </a:rPr>
              <a:t>93–96</a:t>
            </a:r>
            <a:r>
              <a:rPr lang="en-GB" dirty="0" smtClean="0">
                <a:solidFill>
                  <a:srgbClr val="000000"/>
                </a:solidFill>
                <a:ea typeface="ＭＳ Ｐゴシック" pitchFamily="34" charset="-128"/>
              </a:rPr>
              <a:t>% depending </a:t>
            </a:r>
            <a:r>
              <a:rPr lang="en-GB" dirty="0">
                <a:solidFill>
                  <a:srgbClr val="000000"/>
                </a:solidFill>
                <a:ea typeface="ＭＳ Ｐゴシック" pitchFamily="34" charset="-128"/>
              </a:rPr>
              <a:t>on the make and model – never 100% </a:t>
            </a:r>
            <a:r>
              <a:rPr lang="en-GB" dirty="0" smtClean="0">
                <a:solidFill>
                  <a:srgbClr val="000000"/>
                </a:solidFill>
                <a:ea typeface="ＭＳ Ｐゴシック" pitchFamily="34" charset="-128"/>
              </a:rPr>
              <a:t>because </a:t>
            </a:r>
            <a:r>
              <a:rPr lang="en-GB" dirty="0">
                <a:solidFill>
                  <a:srgbClr val="000000"/>
                </a:solidFill>
                <a:ea typeface="ＭＳ Ｐゴシック" pitchFamily="34" charset="-128"/>
              </a:rPr>
              <a:t>they use some of the input d.c. power to run, </a:t>
            </a:r>
            <a:r>
              <a:rPr lang="en-GB" dirty="0" smtClean="0">
                <a:solidFill>
                  <a:srgbClr val="000000"/>
                </a:solidFill>
                <a:ea typeface="ＭＳ Ｐゴシック" pitchFamily="34" charset="-128"/>
              </a:rPr>
              <a:t>generally </a:t>
            </a:r>
            <a:r>
              <a:rPr lang="en-GB" dirty="0">
                <a:solidFill>
                  <a:srgbClr val="000000"/>
                </a:solidFill>
                <a:ea typeface="ＭＳ Ｐゴシック" pitchFamily="34" charset="-128"/>
              </a:rPr>
              <a:t>around </a:t>
            </a:r>
            <a:r>
              <a:rPr lang="en-GB" dirty="0" smtClean="0">
                <a:solidFill>
                  <a:srgbClr val="000000"/>
                </a:solidFill>
                <a:ea typeface="ＭＳ Ｐゴシック" pitchFamily="34" charset="-128"/>
              </a:rPr>
              <a:t/>
            </a:r>
            <a:br>
              <a:rPr lang="en-GB" dirty="0" smtClean="0">
                <a:solidFill>
                  <a:srgbClr val="000000"/>
                </a:solidFill>
                <a:ea typeface="ＭＳ Ｐゴシック" pitchFamily="34" charset="-128"/>
              </a:rPr>
            </a:br>
            <a:r>
              <a:rPr lang="en-GB" dirty="0" smtClean="0">
                <a:solidFill>
                  <a:srgbClr val="000000"/>
                </a:solidFill>
                <a:ea typeface="ＭＳ Ｐゴシック" pitchFamily="34" charset="-128"/>
              </a:rPr>
              <a:t>10–25W</a:t>
            </a:r>
            <a:r>
              <a:rPr lang="en-GB" dirty="0">
                <a:solidFill>
                  <a:srgbClr val="000000"/>
                </a:solidFill>
                <a:ea typeface="ＭＳ Ｐゴシック" pitchFamily="34" charset="-128"/>
              </a:rPr>
              <a:t>.</a:t>
            </a:r>
          </a:p>
        </p:txBody>
      </p:sp>
      <p:pic>
        <p:nvPicPr>
          <p:cNvPr id="5" name="Picture 4" descr="02 solar pv.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2060848"/>
            <a:ext cx="3305175" cy="415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8154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 calcmode="lin" valueType="num">
                                      <p:cBhvr>
                                        <p:cTn id="7" dur="500" decel="50000" fill="hold">
                                          <p:stCondLst>
                                            <p:cond delay="0"/>
                                          </p:stCondLst>
                                        </p:cTn>
                                        <p:tgtEl>
                                          <p:spTgt spid="5122">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22">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22">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5122">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22">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22">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22">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2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5122">
                                            <p:txEl>
                                              <p:pRg st="1" end="1"/>
                                            </p:txEl>
                                          </p:spTgt>
                                        </p:tgtEl>
                                        <p:attrNameLst>
                                          <p:attrName>style.visibility</p:attrName>
                                        </p:attrNameLst>
                                      </p:cBhvr>
                                      <p:to>
                                        <p:strVal val="visible"/>
                                      </p:to>
                                    </p:set>
                                    <p:anim calcmode="lin" valueType="num">
                                      <p:cBhvr>
                                        <p:cTn id="19" dur="500" decel="50000" fill="hold">
                                          <p:stCondLst>
                                            <p:cond delay="0"/>
                                          </p:stCondLst>
                                        </p:cTn>
                                        <p:tgtEl>
                                          <p:spTgt spid="5122">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5122">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5122">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5122">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5122">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5122">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5122">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512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5122">
                                            <p:txEl>
                                              <p:pRg st="2" end="2"/>
                                            </p:txEl>
                                          </p:spTgt>
                                        </p:tgtEl>
                                        <p:attrNameLst>
                                          <p:attrName>style.visibility</p:attrName>
                                        </p:attrNameLst>
                                      </p:cBhvr>
                                      <p:to>
                                        <p:strVal val="visible"/>
                                      </p:to>
                                    </p:set>
                                    <p:anim calcmode="lin" valueType="num">
                                      <p:cBhvr>
                                        <p:cTn id="31" dur="500" decel="50000" fill="hold">
                                          <p:stCondLst>
                                            <p:cond delay="0"/>
                                          </p:stCondLst>
                                        </p:cTn>
                                        <p:tgtEl>
                                          <p:spTgt spid="5122">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5122">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5122">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5122">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5122">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5122">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5122">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5122">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5122">
                                            <p:txEl>
                                              <p:pRg st="3" end="3"/>
                                            </p:txEl>
                                          </p:spTgt>
                                        </p:tgtEl>
                                        <p:attrNameLst>
                                          <p:attrName>style.visibility</p:attrName>
                                        </p:attrNameLst>
                                      </p:cBhvr>
                                      <p:to>
                                        <p:strVal val="visible"/>
                                      </p:to>
                                    </p:set>
                                    <p:anim calcmode="lin" valueType="num">
                                      <p:cBhvr>
                                        <p:cTn id="43" dur="500" decel="50000" fill="hold">
                                          <p:stCondLst>
                                            <p:cond delay="0"/>
                                          </p:stCondLst>
                                        </p:cTn>
                                        <p:tgtEl>
                                          <p:spTgt spid="5122">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5122">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5122">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5122">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5122">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5122">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5122">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51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p:cNvSpPr>
            <a:spLocks noGrp="1"/>
          </p:cNvSpPr>
          <p:nvPr>
            <p:ph type="title"/>
          </p:nvPr>
        </p:nvSpPr>
        <p:spPr>
          <a:xfrm>
            <a:off x="0" y="692696"/>
            <a:ext cx="9144000" cy="382588"/>
          </a:xfrm>
        </p:spPr>
        <p:txBody>
          <a:bodyPr/>
          <a:lstStyle/>
          <a:p>
            <a:r>
              <a:rPr lang="en-GB" dirty="0" smtClean="0">
                <a:solidFill>
                  <a:srgbClr val="FF0000"/>
                </a:solidFill>
                <a:ea typeface="ＭＳ Ｐゴシック" pitchFamily="34" charset="-128"/>
              </a:rPr>
              <a:t>Solar photovoltaic (PV)</a:t>
            </a:r>
            <a:endParaRPr lang="en-US" dirty="0" smtClean="0">
              <a:ea typeface="ＭＳ Ｐゴシック" pitchFamily="34" charset="-128"/>
            </a:endParaRPr>
          </a:p>
        </p:txBody>
      </p:sp>
      <p:pic>
        <p:nvPicPr>
          <p:cNvPr id="6" name="Picture 5" descr="03 solar pv.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08994" y="1268760"/>
            <a:ext cx="4926012" cy="487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272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style.rotation</p:attrName>
                                        </p:attrNameLst>
                                      </p:cBhvr>
                                      <p:tavLst>
                                        <p:tav tm="0">
                                          <p:val>
                                            <p:fltVal val="720"/>
                                          </p:val>
                                        </p:tav>
                                        <p:tav tm="100000">
                                          <p:val>
                                            <p:fltVal val="0"/>
                                          </p:val>
                                        </p:tav>
                                      </p:tavLst>
                                    </p:anim>
                                    <p:anim calcmode="lin" valueType="num">
                                      <p:cBhvr>
                                        <p:cTn id="9" dur="2000" fill="hold"/>
                                        <p:tgtEl>
                                          <p:spTgt spid="6"/>
                                        </p:tgtEl>
                                        <p:attrNameLst>
                                          <p:attrName>ppt_h</p:attrName>
                                        </p:attrNameLst>
                                      </p:cBhvr>
                                      <p:tavLst>
                                        <p:tav tm="0">
                                          <p:val>
                                            <p:fltVal val="0"/>
                                          </p:val>
                                        </p:tav>
                                        <p:tav tm="100000">
                                          <p:val>
                                            <p:strVal val="#ppt_h"/>
                                          </p:val>
                                        </p:tav>
                                      </p:tavLst>
                                    </p:anim>
                                    <p:anim calcmode="lin" valueType="num">
                                      <p:cBhvr>
                                        <p:cTn id="10" dur="2000" fill="hold"/>
                                        <p:tgtEl>
                                          <p:spTgt spid="6"/>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0" y="692696"/>
            <a:ext cx="9144000" cy="382588"/>
          </a:xfrm>
        </p:spPr>
        <p:txBody>
          <a:bodyPr lIns="360000" rIns="360000"/>
          <a:lstStyle/>
          <a:p>
            <a:pPr>
              <a:spcAft>
                <a:spcPts val="600"/>
              </a:spcAft>
            </a:pPr>
            <a:r>
              <a:rPr lang="en-US" dirty="0" smtClean="0">
                <a:solidFill>
                  <a:srgbClr val="FF0000"/>
                </a:solidFill>
                <a:ea typeface="ＭＳ Ｐゴシック" pitchFamily="34" charset="-128"/>
              </a:rPr>
              <a:t>Installation considerations</a:t>
            </a:r>
          </a:p>
        </p:txBody>
      </p:sp>
      <p:sp>
        <p:nvSpPr>
          <p:cNvPr id="3" name="Content Placeholder 2"/>
          <p:cNvSpPr>
            <a:spLocks noGrp="1"/>
          </p:cNvSpPr>
          <p:nvPr>
            <p:ph sz="quarter" idx="10"/>
          </p:nvPr>
        </p:nvSpPr>
        <p:spPr>
          <a:xfrm>
            <a:off x="251520" y="1371600"/>
            <a:ext cx="8892480" cy="4756150"/>
          </a:xfrm>
        </p:spPr>
        <p:txBody>
          <a:bodyPr/>
          <a:lstStyle/>
          <a:p>
            <a:pPr marL="534988" indent="-534988">
              <a:spcAft>
                <a:spcPts val="600"/>
              </a:spcAft>
              <a:buFont typeface="Arial" pitchFamily="34" charset="0"/>
              <a:buChar char="•"/>
              <a:defRPr/>
            </a:pPr>
            <a:r>
              <a:rPr dirty="0" smtClean="0">
                <a:solidFill>
                  <a:srgbClr val="000000"/>
                </a:solidFill>
              </a:rPr>
              <a:t>The </a:t>
            </a:r>
            <a:r>
              <a:rPr dirty="0">
                <a:solidFill>
                  <a:srgbClr val="000000"/>
                </a:solidFill>
              </a:rPr>
              <a:t>first consideration, is there a suitable place for the panels?</a:t>
            </a:r>
          </a:p>
          <a:p>
            <a:pPr marL="534988" indent="-534988">
              <a:spcAft>
                <a:spcPts val="600"/>
              </a:spcAft>
              <a:buFont typeface="Arial" pitchFamily="34" charset="0"/>
              <a:buChar char="•"/>
              <a:defRPr/>
            </a:pPr>
            <a:r>
              <a:rPr dirty="0">
                <a:solidFill>
                  <a:srgbClr val="000000"/>
                </a:solidFill>
              </a:rPr>
              <a:t>Usually these are fitted to the roof but they can be fitted to a wall or anywhere else where they can be supported, providing they face between south east and south west at an appropriate angle.</a:t>
            </a:r>
          </a:p>
          <a:p>
            <a:pPr marL="0" indent="0">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grpId="0" nodeType="withEffect">
                                  <p:stCondLst>
                                    <p:cond delay="0"/>
                                  </p:stCondLst>
                                  <p:childTnLst>
                                    <p:set>
                                      <p:cBhvr>
                                        <p:cTn id="6" dur="1" fill="hold">
                                          <p:stCondLst>
                                            <p:cond delay="0"/>
                                          </p:stCondLst>
                                        </p:cTn>
                                        <p:tgtEl>
                                          <p:spTgt spid="12289"/>
                                        </p:tgtEl>
                                        <p:attrNameLst>
                                          <p:attrName>style.visibility</p:attrName>
                                        </p:attrNameLst>
                                      </p:cBhvr>
                                      <p:to>
                                        <p:strVal val="visible"/>
                                      </p:to>
                                    </p:set>
                                    <p:anim calcmode="lin" valueType="num">
                                      <p:cBhvr>
                                        <p:cTn id="7" dur="500" decel="50000" fill="hold">
                                          <p:stCondLst>
                                            <p:cond delay="0"/>
                                          </p:stCondLst>
                                        </p:cTn>
                                        <p:tgtEl>
                                          <p:spTgt spid="12289"/>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2289"/>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2289"/>
                                        </p:tgtEl>
                                        <p:attrNameLst>
                                          <p:attrName>ppt_w</p:attrName>
                                        </p:attrNameLst>
                                      </p:cBhvr>
                                      <p:tavLst>
                                        <p:tav tm="0">
                                          <p:val>
                                            <p:strVal val="#ppt_w*.05"/>
                                          </p:val>
                                        </p:tav>
                                        <p:tav tm="100000">
                                          <p:val>
                                            <p:strVal val="#ppt_w"/>
                                          </p:val>
                                        </p:tav>
                                      </p:tavLst>
                                    </p:anim>
                                    <p:anim calcmode="lin" valueType="num">
                                      <p:cBhvr>
                                        <p:cTn id="10" dur="1000" fill="hold"/>
                                        <p:tgtEl>
                                          <p:spTgt spid="12289"/>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2289"/>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2289"/>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2289"/>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2289"/>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anim calcmode="lin" valueType="num">
                                      <p:cBhvr>
                                        <p:cTn id="31"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843</TotalTime>
  <Words>626</Words>
  <Application>Microsoft Office PowerPoint</Application>
  <PresentationFormat>On-screen Show (4:3)</PresentationFormat>
  <Paragraphs>60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ＭＳ Ｐゴシック</vt:lpstr>
      <vt:lpstr>Arial</vt:lpstr>
      <vt:lpstr>Lucida Grande</vt:lpstr>
      <vt:lpstr>Times New Roman</vt:lpstr>
      <vt:lpstr>Wingdings</vt:lpstr>
      <vt:lpstr>Default Design</vt:lpstr>
      <vt:lpstr>Solar photovoltaic (PV)</vt:lpstr>
      <vt:lpstr>Solar photovoltaic (PV)</vt:lpstr>
      <vt:lpstr>Solar photovoltaic (PV)</vt:lpstr>
      <vt:lpstr>Solar photovoltaic (PV)</vt:lpstr>
      <vt:lpstr>Solar photovoltaic (PV)</vt:lpstr>
      <vt:lpstr>Solar photovoltaic (PV)</vt:lpstr>
      <vt:lpstr>Solar photovoltaic (PV)</vt:lpstr>
      <vt:lpstr>Solar photovoltaic (PV)</vt:lpstr>
      <vt:lpstr>Installation considerations</vt:lpstr>
      <vt:lpstr>Installation considerations</vt:lpstr>
      <vt:lpstr>Installation considerations</vt:lpstr>
      <vt:lpstr>Planning permission</vt:lpstr>
      <vt:lpstr>Building Regulations requirements</vt:lpstr>
      <vt:lpstr>Advantages of solar photovoltaic (PV)</vt:lpstr>
      <vt:lpstr>Disadvantages of solar photovoltaic (PV)</vt:lpstr>
      <vt:lpstr>PowerPoint Presentation</vt:lpstr>
    </vt:vector>
  </TitlesOfParts>
  <Company>City &amp; Guilds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janicec</dc:creator>
  <cp:lastModifiedBy>Lauren Cubbage</cp:lastModifiedBy>
  <cp:revision>112</cp:revision>
  <dcterms:created xsi:type="dcterms:W3CDTF">2013-05-28T00:38:54Z</dcterms:created>
  <dcterms:modified xsi:type="dcterms:W3CDTF">2015-05-12T10:57:07Z</dcterms:modified>
</cp:coreProperties>
</file>