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8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7" r:id="rId16"/>
  </p:sldIdLst>
  <p:sldSz cx="9144000" cy="6858000" type="screen4x3"/>
  <p:notesSz cx="6858000" cy="9144000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E22487-FF3B-4564-891E-C548028E836E}" type="datetime1">
              <a:rPr lang="en-US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57181BE-94BE-4CC1-B6ED-5DD174CD08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07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65B6E4-623C-4E0E-A473-68D0BDBA3FF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06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233363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457200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307975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Level 3 Diploma in</a:t>
            </a:r>
            <a:r>
              <a:rPr lang="en-GB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1100" dirty="0"/>
              <a:t>© </a:t>
            </a:r>
            <a:r>
              <a:rPr lang="en-US" sz="1100" dirty="0" smtClean="0"/>
              <a:t>2015 </a:t>
            </a:r>
            <a:r>
              <a:rPr lang="en-US" sz="1100" dirty="0"/>
              <a:t>City and Guilds of London Institute. All rights reserved</a:t>
            </a:r>
            <a:r>
              <a:rPr lang="en-US" sz="900" dirty="0"/>
              <a:t>.</a:t>
            </a:r>
            <a:r>
              <a:rPr lang="en-US" sz="1100" dirty="0">
                <a:cs typeface="Arial" pitchFamily="34" charset="0"/>
              </a:rPr>
              <a:t/>
            </a:r>
            <a:br>
              <a:rPr lang="en-US" sz="1100" dirty="0">
                <a:cs typeface="Arial" pitchFamily="34" charset="0"/>
              </a:rPr>
            </a:br>
            <a:endParaRPr lang="en-US" sz="1100" dirty="0">
              <a:cs typeface="Arial" pitchFamily="34" charset="0"/>
            </a:endParaRP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983123CE-5135-4363-A9B2-DBBD77CFCC5F}" type="slidenum">
              <a:rPr lang="en-US" sz="1100">
                <a:cs typeface="Arial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r>
              <a:rPr lang="en-US" sz="1100">
                <a:cs typeface="Arial" pitchFamily="34" charset="0"/>
              </a:rPr>
              <a:t> of 15</a:t>
            </a:r>
          </a:p>
          <a:p>
            <a:pPr eaLnBrk="1" hangingPunct="1"/>
            <a:r>
              <a:rPr lang="en-US" sz="1100">
                <a:cs typeface="Arial" pitchFamily="34" charset="0"/>
              </a:rPr>
              <a:t/>
            </a:r>
            <a:br>
              <a:rPr lang="en-US" sz="1100">
                <a:cs typeface="Arial" pitchFamily="34" charset="0"/>
              </a:rPr>
            </a:br>
            <a:endParaRPr lang="en-US" sz="1100">
              <a:cs typeface="Arial" pitchFamily="34" charset="0"/>
            </a:endParaRPr>
          </a:p>
          <a:p>
            <a:pPr eaLnBrk="1" hangingPunct="1"/>
            <a:r>
              <a:rPr lang="en-US" sz="1100">
                <a:cs typeface="Arial" pitchFamily="34" charset="0"/>
              </a:rPr>
              <a:t/>
            </a:r>
            <a:br>
              <a:rPr lang="en-US" sz="1100">
                <a:cs typeface="Arial" pitchFamily="34" charset="0"/>
              </a:rPr>
            </a:br>
            <a:endParaRPr lang="en-US" sz="1100">
              <a:cs typeface="Arial" pitchFamily="34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4"/>
            <a:endParaRPr lang="en-GB" smtClean="0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7638"/>
            <a:ext cx="243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itchFamily="34" charset="0"/>
        <a:buChar char="•"/>
        <a:defRPr lang="en-GB" sz="2000" dirty="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itchFamily="34" charset="0"/>
        <a:buChar char="•"/>
        <a:defRPr lang="en-GB" sz="16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itchFamily="34" charset="0"/>
        <a:buChar char="–"/>
        <a:defRPr lang="en-US" sz="16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b="1" smtClean="0">
              <a:ea typeface="ＭＳ Ｐゴシック" pitchFamily="34" charset="-128"/>
            </a:endParaRPr>
          </a:p>
          <a:p>
            <a:pPr marL="0" indent="0" eaLnBrk="1" hangingPunct="1"/>
            <a:endParaRPr b="1" smtClean="0">
              <a:ea typeface="ＭＳ Ｐゴシック" pitchFamily="34" charset="-128"/>
            </a:endParaRPr>
          </a:p>
          <a:p>
            <a:pPr marL="0" indent="0" algn="ctr" eaLnBrk="1" hangingPunct="1"/>
            <a:r>
              <a:rPr sz="6600" smtClean="0">
                <a:solidFill>
                  <a:schemeClr val="bg1"/>
                </a:solidFill>
                <a:ea typeface="ＭＳ Ｐゴシック" pitchFamily="34" charset="-128"/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35255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>
                <a:solidFill>
                  <a:srgbClr val="D81E05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40995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>
                <a:solidFill>
                  <a:srgbClr val="D81E05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3638550"/>
            <a:ext cx="7848600" cy="2457450"/>
          </a:xfrm>
        </p:spPr>
        <p:txBody>
          <a:bodyPr anchor="t"/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 wind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762000" y="22098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2400" b="1" dirty="0">
                <a:solidFill>
                  <a:srgbClr val="FFFFFF"/>
                </a:solidFill>
              </a:rPr>
              <a:t>Unit 301: Understand the fundamental principles and requirements of environmental technology systems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US" dirty="0">
                <a:ea typeface="ＭＳ Ｐゴシック" pitchFamily="34" charset="-128"/>
              </a:rPr>
              <a:t>Planning permission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For </a:t>
            </a:r>
            <a:r>
              <a:rPr lang="en-GB" b="1" dirty="0">
                <a:solidFill>
                  <a:srgbClr val="000000"/>
                </a:solidFill>
                <a:ea typeface="ＭＳ Ｐゴシック" pitchFamily="34" charset="-128"/>
              </a:rPr>
              <a:t>pole-mounted turbines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, the criteria include: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top of the turbine is no more than 11.1 metres above ground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all of the turbine is at least 1.1 times the height of the turbine away from the edge of the householder's property.</a:t>
            </a:r>
          </a:p>
        </p:txBody>
      </p:sp>
    </p:spTree>
    <p:extLst>
      <p:ext uri="{BB962C8B-B14F-4D97-AF65-F5344CB8AC3E}">
        <p14:creationId xmlns:p14="http://schemas.microsoft.com/office/powerpoint/2010/main" val="370611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US" dirty="0">
                <a:ea typeface="ＭＳ Ｐゴシック" pitchFamily="34" charset="-128"/>
              </a:rPr>
              <a:t>Planning permission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And for </a:t>
            </a:r>
            <a:r>
              <a:rPr lang="en-GB" b="1" dirty="0">
                <a:solidFill>
                  <a:srgbClr val="000000"/>
                </a:solidFill>
                <a:ea typeface="ＭＳ Ｐゴシック" pitchFamily="34" charset="-128"/>
              </a:rPr>
              <a:t>both types of turbine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: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there is no other wind turbine and no air source heat pump on the site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bottom of the blades is at least five metres above ground</a:t>
            </a: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turbine's swept area is no more than 3.8m</a:t>
            </a:r>
            <a:r>
              <a:rPr lang="en-GB" baseline="30000" dirty="0">
                <a:solidFill>
                  <a:srgbClr val="000000"/>
                </a:solidFill>
                <a:ea typeface="ＭＳ Ｐゴシック" pitchFamily="34" charset="-128"/>
              </a:rPr>
              <a:t>2</a:t>
            </a:r>
            <a:endParaRPr lang="en-GB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442913" indent="-44291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site is not on land safeguarded for aviation or defence purpose.</a:t>
            </a:r>
          </a:p>
        </p:txBody>
      </p:sp>
    </p:spTree>
    <p:extLst>
      <p:ext uri="{BB962C8B-B14F-4D97-AF65-F5344CB8AC3E}">
        <p14:creationId xmlns:p14="http://schemas.microsoft.com/office/powerpoint/2010/main" val="378430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US" dirty="0">
                <a:ea typeface="ＭＳ Ｐゴシック" pitchFamily="34" charset="-128"/>
              </a:rPr>
              <a:t>Building Regulations requirements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0" indent="0"/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If the wind turbine is attached to the building it needs to comply with Building Regulations including Part A on Structural Safety.</a:t>
            </a:r>
          </a:p>
        </p:txBody>
      </p:sp>
    </p:spTree>
    <p:extLst>
      <p:ext uri="{BB962C8B-B14F-4D97-AF65-F5344CB8AC3E}">
        <p14:creationId xmlns:p14="http://schemas.microsoft.com/office/powerpoint/2010/main" val="31278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5 micro wi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075284"/>
            <a:ext cx="20161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US" dirty="0">
                <a:ea typeface="ＭＳ Ｐゴシック" pitchFamily="34" charset="-128"/>
              </a:rPr>
              <a:t>Advantages of micro wind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449263" indent="-449263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wind is free and genuinely renewable and 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with</a:t>
            </a:r>
            <a:b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modern 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technology it can be captured efficiently.</a:t>
            </a:r>
          </a:p>
          <a:p>
            <a:pPr marL="449263" indent="-449263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Benefit from the Governments feed‑in tariff.</a:t>
            </a:r>
          </a:p>
          <a:p>
            <a:pPr marL="449263" indent="-449263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feed-in tariff is guaranteed by 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the</a:t>
            </a:r>
            <a:b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Government 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for 20 years.</a:t>
            </a:r>
          </a:p>
          <a:p>
            <a:pPr marL="449263" indent="-449263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Producing your own power protects against rising energy prices.</a:t>
            </a:r>
          </a:p>
          <a:p>
            <a:pPr marL="449263" indent="-449263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Once the wind turbine is built the energy it produces does not cause greenhouse gases or other pollutants.</a:t>
            </a:r>
          </a:p>
          <a:p>
            <a:pPr marL="449263" indent="-449263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Although wind turbines can be very tall each takes up only a small plot of land.</a:t>
            </a:r>
          </a:p>
          <a:p>
            <a:pPr marL="449263" indent="-449263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Remote areas that are not connected to the electricity power grid can use wind turbines to produce their own supply.</a:t>
            </a:r>
          </a:p>
        </p:txBody>
      </p:sp>
    </p:spTree>
    <p:extLst>
      <p:ext uri="{BB962C8B-B14F-4D97-AF65-F5344CB8AC3E}">
        <p14:creationId xmlns:p14="http://schemas.microsoft.com/office/powerpoint/2010/main" val="214951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US" dirty="0" smtClean="0">
                <a:ea typeface="ＭＳ Ｐゴシック" pitchFamily="34" charset="-128"/>
              </a:rPr>
              <a:t>Disadvantages </a:t>
            </a:r>
            <a:r>
              <a:rPr lang="en-US" dirty="0">
                <a:ea typeface="ＭＳ Ｐゴシック" pitchFamily="34" charset="-128"/>
              </a:rPr>
              <a:t>of micro wind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534988" indent="-534988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strength of the wind is not constant.</a:t>
            </a:r>
          </a:p>
          <a:p>
            <a:pPr marL="534988" indent="-534988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Wind turbines can be noisy and building mounted ones can cause vibration.</a:t>
            </a:r>
          </a:p>
          <a:p>
            <a:pPr marL="534988" indent="-534988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When wind turbines are being manufactured some pollution is produced.</a:t>
            </a:r>
          </a:p>
          <a:p>
            <a:pPr marL="534988" indent="-534988">
              <a:spcBef>
                <a:spcPct val="0"/>
              </a:spcBef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It may be beneficial to replace the inverter after 10 years.</a:t>
            </a:r>
          </a:p>
        </p:txBody>
      </p:sp>
      <p:pic>
        <p:nvPicPr>
          <p:cNvPr id="5" name="Picture 4" descr="06 micro wi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601" y="4007008"/>
            <a:ext cx="263683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86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</a:pPr>
            <a:endParaRPr sz="6000" dirty="0" smtClean="0">
              <a:solidFill>
                <a:srgbClr val="E30613"/>
              </a:solidFill>
              <a:ea typeface="ＭＳ Ｐゴシック" pitchFamily="34" charset="-128"/>
            </a:endParaRPr>
          </a:p>
          <a:p>
            <a:pPr marL="0" indent="0" algn="ctr" eaLnBrk="1" hangingPunct="1">
              <a:lnSpc>
                <a:spcPct val="100000"/>
              </a:lnSpc>
            </a:pPr>
            <a:r>
              <a:rPr sz="6000" dirty="0" smtClean="0">
                <a:solidFill>
                  <a:srgbClr val="E30613"/>
                </a:solidFill>
                <a:ea typeface="ＭＳ Ｐゴシック" pitchFamily="34" charset="-128"/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 wind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Wind turbines harness the power of the wind and use it to generate electricity.</a:t>
            </a:r>
          </a:p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Forty percent of all the wind energy in Europe blows over the UK, making it an ideal country for domestic turbines (known as 'micro wind' or 'small-wind' turbines).</a:t>
            </a:r>
          </a:p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A typical system in an exposed site could easily generate more power than your lights and electrical appliances use.</a:t>
            </a:r>
          </a:p>
          <a:p>
            <a:pPr marL="0" indent="0">
              <a:defRPr/>
            </a:pPr>
            <a:endParaRPr lang="en-US" dirty="0"/>
          </a:p>
        </p:txBody>
      </p:sp>
      <p:pic>
        <p:nvPicPr>
          <p:cNvPr id="4" name="Picture 3" descr="01 micro wi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46797"/>
            <a:ext cx="161925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 wind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/>
              <a:t>Wind turbines use large blades to catch the wind.</a:t>
            </a:r>
          </a:p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/>
              <a:t>When the wind blows, the blades are forced round, driving a turbine which generates electricity.</a:t>
            </a:r>
          </a:p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dirty="0"/>
              <a:t>The stronger the wind, the more electricity produced</a:t>
            </a:r>
            <a:r>
              <a:rPr lang="en-GB" dirty="0" smtClean="0"/>
              <a:t>.</a:t>
            </a:r>
            <a:endParaRPr lang="en-GB" dirty="0"/>
          </a:p>
        </p:txBody>
      </p:sp>
      <p:pic>
        <p:nvPicPr>
          <p:cNvPr id="4" name="Picture 3" descr="01 micro wi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46797"/>
            <a:ext cx="161925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03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 wind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0" indent="0">
              <a:spcAft>
                <a:spcPts val="600"/>
              </a:spcAft>
              <a:defRPr/>
            </a:pPr>
            <a:r>
              <a:rPr lang="en-GB" dirty="0">
                <a:solidFill>
                  <a:srgbClr val="000000"/>
                </a:solidFill>
              </a:rPr>
              <a:t>There are two types of domestic-sized wind turbine:</a:t>
            </a:r>
          </a:p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0000"/>
                </a:solidFill>
              </a:rPr>
              <a:t>Pole-mounted: </a:t>
            </a:r>
            <a:r>
              <a:rPr lang="en-GB" dirty="0">
                <a:solidFill>
                  <a:srgbClr val="000000"/>
                </a:solidFill>
              </a:rPr>
              <a:t>these are free standing and are erected in a suitably exposed position, often around 5kW to 6kW.</a:t>
            </a:r>
          </a:p>
          <a:p>
            <a:pPr marL="534988" indent="-534988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b="1" dirty="0">
                <a:solidFill>
                  <a:srgbClr val="000000"/>
                </a:solidFill>
              </a:rPr>
              <a:t>Building-mounted</a:t>
            </a:r>
            <a:r>
              <a:rPr lang="en-GB" dirty="0">
                <a:solidFill>
                  <a:srgbClr val="000000"/>
                </a:solidFill>
              </a:rPr>
              <a:t>: these are smaller than mast mounted systems and can be installed on the roof or wall of a home where there is a suitable wind resource. Often these are around 1kW to 2kW in size.</a:t>
            </a:r>
          </a:p>
        </p:txBody>
      </p:sp>
      <p:pic>
        <p:nvPicPr>
          <p:cNvPr id="4" name="Picture 3" descr="01 micro wi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3746797"/>
            <a:ext cx="161925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4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2 micro wi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16832"/>
            <a:ext cx="32766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 wind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Most wind turbines use blades that are shaped similar to aircraft wings to harness the energy in the wind.</a:t>
            </a:r>
          </a:p>
          <a:p>
            <a:pPr marL="0" indent="0">
              <a:spcAft>
                <a:spcPts val="1200"/>
              </a:spcAft>
            </a:pPr>
            <a:r>
              <a:rPr lang="en-GB" b="1" dirty="0">
                <a:solidFill>
                  <a:srgbClr val="CC0000"/>
                </a:solidFill>
                <a:ea typeface="ＭＳ Ｐゴシック" pitchFamily="34" charset="-128"/>
              </a:rPr>
              <a:t>Horizontal axis wind turbines</a:t>
            </a:r>
            <a:endParaRPr lang="en-GB" dirty="0">
              <a:solidFill>
                <a:srgbClr val="CC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296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 wind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Most wind turbines use blades that are shaped similar to aircraft wings to harness the energy in the wind.</a:t>
            </a:r>
          </a:p>
          <a:p>
            <a:pPr marL="0" indent="0">
              <a:spcAft>
                <a:spcPts val="1200"/>
              </a:spcAft>
            </a:pPr>
            <a:r>
              <a:rPr lang="en-GB" b="1" dirty="0">
                <a:solidFill>
                  <a:srgbClr val="CC0000"/>
                </a:solidFill>
                <a:ea typeface="ＭＳ Ｐゴシック" pitchFamily="34" charset="-128"/>
              </a:rPr>
              <a:t>Vertical axis wind turbines</a:t>
            </a:r>
            <a:endParaRPr lang="en-GB" dirty="0">
              <a:solidFill>
                <a:srgbClr val="CC0000"/>
              </a:solidFill>
              <a:ea typeface="ＭＳ Ｐゴシック" pitchFamily="34" charset="-128"/>
            </a:endParaRPr>
          </a:p>
        </p:txBody>
      </p:sp>
      <p:pic>
        <p:nvPicPr>
          <p:cNvPr id="6" name="Picture 5" descr="03 micro wi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58814"/>
            <a:ext cx="48641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74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 wind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7" name="Picture 6" descr="04 micro wi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95" y="1075284"/>
            <a:ext cx="5810250" cy="488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8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US" dirty="0">
                <a:ea typeface="ＭＳ Ｐゴシック" pitchFamily="34" charset="-128"/>
              </a:rPr>
              <a:t>Planning permission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Planning permission is required to install a wind turbine in Wales or Northern Ireland. Contact your local authority for details.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In England and Scotland, a domestic wind turbine may be classified as Permitted Development, in which case planning permission will not be needed but certain criteria must be met.</a:t>
            </a:r>
          </a:p>
        </p:txBody>
      </p:sp>
    </p:spTree>
    <p:extLst>
      <p:ext uri="{BB962C8B-B14F-4D97-AF65-F5344CB8AC3E}">
        <p14:creationId xmlns:p14="http://schemas.microsoft.com/office/powerpoint/2010/main" val="56800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4042" y="692696"/>
            <a:ext cx="9139957" cy="382588"/>
          </a:xfrm>
        </p:spPr>
        <p:txBody>
          <a:bodyPr lIns="360000" rIns="360000"/>
          <a:lstStyle/>
          <a:p>
            <a:r>
              <a:rPr lang="en-US" dirty="0">
                <a:ea typeface="ＭＳ Ｐゴシック" pitchFamily="34" charset="-128"/>
              </a:rPr>
              <a:t>Planning permission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2" y="1196752"/>
            <a:ext cx="9139958" cy="4756150"/>
          </a:xfrm>
        </p:spPr>
        <p:txBody>
          <a:bodyPr lIns="360000" rIns="360000"/>
          <a:lstStyle/>
          <a:p>
            <a:pPr marL="0" indent="0">
              <a:spcAft>
                <a:spcPts val="1200"/>
              </a:spcAft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For </a:t>
            </a:r>
            <a:r>
              <a:rPr lang="en-GB" b="1" dirty="0">
                <a:solidFill>
                  <a:srgbClr val="000000"/>
                </a:solidFill>
                <a:ea typeface="ＭＳ Ｐゴシック" pitchFamily="34" charset="-128"/>
              </a:rPr>
              <a:t>building-mounted turbines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, the criteria include:</a:t>
            </a:r>
          </a:p>
          <a:p>
            <a:pPr marL="449263" indent="-44926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house is detached</a:t>
            </a:r>
          </a:p>
          <a:p>
            <a:pPr marL="449263" indent="-44926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top of the turbine blades is no more than three metres above the top of the house, or 15 metres above the ground</a:t>
            </a:r>
          </a:p>
          <a:p>
            <a:pPr marL="449263" indent="-449263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all of the turbine is at least five metres from the edge of the householder's property.</a:t>
            </a:r>
          </a:p>
        </p:txBody>
      </p:sp>
    </p:spTree>
    <p:extLst>
      <p:ext uri="{BB962C8B-B14F-4D97-AF65-F5344CB8AC3E}">
        <p14:creationId xmlns:p14="http://schemas.microsoft.com/office/powerpoint/2010/main" val="107644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472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ＭＳ Ｐゴシック</vt:lpstr>
      <vt:lpstr>Arial</vt:lpstr>
      <vt:lpstr>Lucida Grande</vt:lpstr>
      <vt:lpstr>Times New Roman</vt:lpstr>
      <vt:lpstr>Default Design</vt:lpstr>
      <vt:lpstr>Micro wind</vt:lpstr>
      <vt:lpstr>Micro wind</vt:lpstr>
      <vt:lpstr>Micro wind</vt:lpstr>
      <vt:lpstr>Micro wind</vt:lpstr>
      <vt:lpstr>Micro wind</vt:lpstr>
      <vt:lpstr>Micro wind</vt:lpstr>
      <vt:lpstr>Micro wind</vt:lpstr>
      <vt:lpstr>Planning permission</vt:lpstr>
      <vt:lpstr>Planning permission</vt:lpstr>
      <vt:lpstr>Planning permission</vt:lpstr>
      <vt:lpstr>Planning permission</vt:lpstr>
      <vt:lpstr>Building Regulations requirements</vt:lpstr>
      <vt:lpstr>Advantages of micro wind</vt:lpstr>
      <vt:lpstr>Disadvantages of micro wind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Lauren Cubbage</cp:lastModifiedBy>
  <cp:revision>109</cp:revision>
  <dcterms:created xsi:type="dcterms:W3CDTF">2013-05-28T00:38:54Z</dcterms:created>
  <dcterms:modified xsi:type="dcterms:W3CDTF">2015-05-12T10:58:04Z</dcterms:modified>
</cp:coreProperties>
</file>