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79" r:id="rId4"/>
    <p:sldId id="280" r:id="rId5"/>
    <p:sldId id="281" r:id="rId6"/>
    <p:sldId id="282" r:id="rId7"/>
    <p:sldId id="273" r:id="rId8"/>
    <p:sldId id="274" r:id="rId9"/>
    <p:sldId id="283" r:id="rId10"/>
    <p:sldId id="284" r:id="rId11"/>
    <p:sldId id="285" r:id="rId12"/>
    <p:sldId id="286" r:id="rId13"/>
    <p:sldId id="267" r:id="rId14"/>
  </p:sldIdLst>
  <p:sldSz cx="9144000" cy="6858000" type="screen4x3"/>
  <p:notesSz cx="6858000" cy="9144000"/>
  <p:custDataLst>
    <p:tags r:id="rId17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78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7EA775-570F-43D5-95E6-FC228AB8DA85}" type="datetime1">
              <a:rPr lang="en-US"/>
              <a:pPr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86C7B4-67C2-44BF-A241-48BA152733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876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CE22A6-E962-4823-8FE8-8F6C4CBC1E7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437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 baseline="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4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233363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457200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307975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sz="1400">
                <a:solidFill>
                  <a:schemeClr val="bg1"/>
                </a:solidFill>
              </a:rPr>
              <a:t>Level 3 Diploma in</a:t>
            </a:r>
            <a:r>
              <a:rPr lang="en-GB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sz="1100" dirty="0"/>
              <a:t>© </a:t>
            </a:r>
            <a:r>
              <a:rPr lang="en-US" sz="1100" dirty="0" smtClean="0"/>
              <a:t>2015 </a:t>
            </a:r>
            <a:r>
              <a:rPr lang="en-US" sz="1100" dirty="0"/>
              <a:t>City and Guilds of London Institute. All rights reserved</a:t>
            </a:r>
            <a:r>
              <a:rPr lang="en-US" sz="900" dirty="0"/>
              <a:t>.</a:t>
            </a:r>
            <a:r>
              <a:rPr lang="en-US" sz="1100" dirty="0">
                <a:cs typeface="Arial" pitchFamily="34" charset="0"/>
              </a:rPr>
              <a:t/>
            </a:r>
            <a:br>
              <a:rPr lang="en-US" sz="1100" dirty="0">
                <a:cs typeface="Arial" pitchFamily="34" charset="0"/>
              </a:rPr>
            </a:br>
            <a:endParaRPr lang="en-US" sz="1100" dirty="0">
              <a:cs typeface="Arial" pitchFamily="34" charset="0"/>
            </a:endParaRP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  <a:p>
            <a:pPr eaLnBrk="1" hangingPunct="1"/>
            <a:endParaRPr lang="en-US" sz="1200" dirty="0">
              <a:latin typeface="Times New Roman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0B709A62-21BF-46BA-A348-A9AE4AAADEF2}" type="slidenum">
              <a:rPr lang="en-US" sz="1100">
                <a:cs typeface="Arial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r>
              <a:rPr lang="en-US" sz="1100">
                <a:cs typeface="Arial" pitchFamily="34" charset="0"/>
              </a:rPr>
              <a:t> of 13</a:t>
            </a:r>
          </a:p>
          <a:p>
            <a:pPr eaLnBrk="1" hangingPunct="1"/>
            <a:r>
              <a:rPr lang="en-US" sz="1100">
                <a:cs typeface="Arial" pitchFamily="34" charset="0"/>
              </a:rPr>
              <a:t/>
            </a:r>
            <a:br>
              <a:rPr lang="en-US" sz="1100">
                <a:cs typeface="Arial" pitchFamily="34" charset="0"/>
              </a:rPr>
            </a:br>
            <a:endParaRPr lang="en-US" sz="1100">
              <a:cs typeface="Arial" pitchFamily="34" charset="0"/>
            </a:endParaRPr>
          </a:p>
          <a:p>
            <a:pPr eaLnBrk="1" hangingPunct="1"/>
            <a:r>
              <a:rPr lang="en-US" sz="1100">
                <a:cs typeface="Arial" pitchFamily="34" charset="0"/>
              </a:rPr>
              <a:t/>
            </a:r>
            <a:br>
              <a:rPr lang="en-US" sz="1100">
                <a:cs typeface="Arial" pitchFamily="34" charset="0"/>
              </a:rPr>
            </a:br>
            <a:endParaRPr lang="en-US" sz="1100">
              <a:cs typeface="Arial" pitchFamily="34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  <a:p>
            <a:pPr eaLnBrk="1" hangingPunct="1"/>
            <a:endParaRPr lang="en-US" sz="1200">
              <a:latin typeface="Times New Roman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  <a:p>
            <a:pPr lvl="4"/>
            <a:endParaRPr lang="en-GB" smtClean="0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7638"/>
            <a:ext cx="243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itchFamily="34" charset="0"/>
        <a:buChar char="•"/>
        <a:defRPr lang="en-GB" sz="2000" dirty="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itchFamily="34" charset="0"/>
        <a:buChar char="•"/>
        <a:defRPr lang="en-GB" sz="16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itchFamily="34" charset="0"/>
        <a:buChar char="–"/>
        <a:defRPr lang="en-US" sz="1600" dirty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b="1" smtClean="0">
              <a:ea typeface="ＭＳ Ｐゴシック" pitchFamily="34" charset="-128"/>
            </a:endParaRPr>
          </a:p>
          <a:p>
            <a:pPr marL="0" indent="0" eaLnBrk="1" hangingPunct="1"/>
            <a:endParaRPr b="1" smtClean="0">
              <a:ea typeface="ＭＳ Ｐゴシック" pitchFamily="34" charset="-128"/>
            </a:endParaRPr>
          </a:p>
          <a:p>
            <a:pPr marL="0" indent="0" algn="ctr" eaLnBrk="1" hangingPunct="1"/>
            <a:r>
              <a:rPr sz="6600" smtClean="0">
                <a:solidFill>
                  <a:schemeClr val="bg1"/>
                </a:solidFill>
                <a:ea typeface="ＭＳ Ｐゴシック" pitchFamily="34" charset="-128"/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35255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>
                <a:solidFill>
                  <a:srgbClr val="D81E05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9552" y="3416424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1800">
                <a:solidFill>
                  <a:srgbClr val="D81E05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762000" y="3651498"/>
            <a:ext cx="7848600" cy="2444502"/>
          </a:xfrm>
        </p:spPr>
        <p:txBody>
          <a:bodyPr anchor="t"/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762000" y="2209800"/>
            <a:ext cx="769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GB" sz="2400" b="1" dirty="0">
                <a:solidFill>
                  <a:srgbClr val="FFFFFF"/>
                </a:solidFill>
              </a:rPr>
              <a:t>Unit 301: Understand the fundamental principles and requirements of environmental technology systems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Planning permission and Building Regulations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Planning permission required.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Environmental Agency will need consulting.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Abstraction Licence also required from Environmental Agency.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Building Regulations required for buildings constructed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endParaRPr lang="en-GB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2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4 Hyd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1075284"/>
            <a:ext cx="126047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Advantages of 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Efficient energy source – a hydro system can generate</a:t>
            </a:r>
            <a:br>
              <a:rPr lang="en-GB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24 hours a day, often generating all the electricity </a:t>
            </a:r>
            <a:br>
              <a:rPr lang="en-GB" dirty="0">
                <a:solidFill>
                  <a:srgbClr val="000000"/>
                </a:solidFill>
                <a:ea typeface="ＭＳ Ｐゴシック" pitchFamily="34" charset="-128"/>
              </a:rPr>
            </a:b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consumer needs and more.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Reliable electricity source; hydro produces a continuous supply of electrical energy in comparison to other small-scale renewable technologies.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If eligible, the consumer will get payments from the feed in tariff for all the electricity generated, as well as for any surplus electricity sold back to the grid.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Hydroelectricity is green, renewable energy and doesn't release any harmful carbon dioxide or other pollutants.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No reservoir for </a:t>
            </a:r>
            <a:r>
              <a:rPr lang="en-GB" altLang="en-US" dirty="0">
                <a:solidFill>
                  <a:srgbClr val="000000"/>
                </a:solidFill>
                <a:ea typeface="ＭＳ Ｐゴシック" pitchFamily="34" charset="-128"/>
              </a:rPr>
              <a:t>‘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run of river</a:t>
            </a:r>
            <a:r>
              <a:rPr lang="en-GB" altLang="en-US" dirty="0">
                <a:solidFill>
                  <a:srgbClr val="000000"/>
                </a:solidFill>
                <a:ea typeface="ＭＳ Ｐゴシック" pitchFamily="34" charset="-128"/>
              </a:rPr>
              <a:t>’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 installations required.</a:t>
            </a:r>
          </a:p>
        </p:txBody>
      </p:sp>
    </p:spTree>
    <p:extLst>
      <p:ext uri="{BB962C8B-B14F-4D97-AF65-F5344CB8AC3E}">
        <p14:creationId xmlns:p14="http://schemas.microsoft.com/office/powerpoint/2010/main" val="187927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Disadvantages </a:t>
            </a: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of 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Large initial capital outlay.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Suitable site characteristics required.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Energy expansion not possible; the size and flow of small streams may restrict future site expansion as the power demand increases.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Low-power in the summer months.</a:t>
            </a:r>
          </a:p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Environmental impact.</a:t>
            </a:r>
          </a:p>
        </p:txBody>
      </p:sp>
      <p:pic>
        <p:nvPicPr>
          <p:cNvPr id="5" name="Picture 4" descr="05 Hyd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10951"/>
            <a:ext cx="3176587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60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</a:pPr>
            <a:endParaRPr sz="6000" dirty="0" smtClean="0">
              <a:solidFill>
                <a:srgbClr val="E30613"/>
              </a:solidFill>
              <a:ea typeface="ＭＳ Ｐゴシック" pitchFamily="34" charset="-128"/>
            </a:endParaRPr>
          </a:p>
          <a:p>
            <a:pPr marL="0" indent="0" algn="ctr" eaLnBrk="1" hangingPunct="1">
              <a:lnSpc>
                <a:spcPct val="100000"/>
              </a:lnSpc>
            </a:pPr>
            <a:r>
              <a:rPr sz="6000" dirty="0" smtClean="0">
                <a:solidFill>
                  <a:srgbClr val="E30613"/>
                </a:solidFill>
                <a:ea typeface="ＭＳ Ｐゴシック" pitchFamily="34" charset="-128"/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534988" indent="-5349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Small-scale hydropower is one of the most cost-effective and reliable energy technologies to be considered for providing clean electricity generation.</a:t>
            </a:r>
          </a:p>
          <a:p>
            <a:pPr marL="534988" indent="-5349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dirty="0">
                <a:solidFill>
                  <a:srgbClr val="000000"/>
                </a:solidFill>
              </a:rPr>
              <a:t>Running water can be used to generate electricity, whether it's a small stream or a larger river.</a:t>
            </a:r>
          </a:p>
          <a:p>
            <a:pPr marL="0" indent="0">
              <a:defRPr/>
            </a:pPr>
            <a:endParaRPr lang="en-US" dirty="0"/>
          </a:p>
        </p:txBody>
      </p:sp>
      <p:pic>
        <p:nvPicPr>
          <p:cNvPr id="4" name="Picture 3" descr="01 Hyd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44" y="3356992"/>
            <a:ext cx="5903912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9144000" cy="4756150"/>
          </a:xfrm>
        </p:spPr>
        <p:txBody>
          <a:bodyPr lIns="360000" rIns="360000"/>
          <a:lstStyle/>
          <a:p>
            <a:pPr marL="534988" indent="-534988">
              <a:spcAft>
                <a:spcPts val="1200"/>
              </a:spcAft>
              <a:buFontTx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Small or micro hydroelectricity systems, also called hydropower systems or just hydro systems, can produce enough electricity for lighting and electrical appliances in an average home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.</a:t>
            </a:r>
            <a:endParaRPr lang="en-GB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4" name="Picture 3" descr="01 Hydr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044" y="3356992"/>
            <a:ext cx="5903912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64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5459413" cy="4756150"/>
          </a:xfrm>
        </p:spPr>
        <p:txBody>
          <a:bodyPr lIns="360000" rIns="360000"/>
          <a:lstStyle/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Water is taken from the river by diverting it through an intake at a weir.</a:t>
            </a:r>
          </a:p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In medium or high-head installations water may first be carried horizontally to the </a:t>
            </a:r>
            <a:r>
              <a:rPr lang="en-GB" dirty="0" err="1">
                <a:solidFill>
                  <a:srgbClr val="000000"/>
                </a:solidFill>
              </a:rPr>
              <a:t>forebay</a:t>
            </a:r>
            <a:r>
              <a:rPr lang="en-GB" dirty="0">
                <a:solidFill>
                  <a:srgbClr val="000000"/>
                </a:solidFill>
              </a:rPr>
              <a:t> tank by a small canal or </a:t>
            </a:r>
            <a:r>
              <a:rPr lang="en-GB" altLang="en-US" dirty="0">
                <a:solidFill>
                  <a:srgbClr val="000000"/>
                </a:solidFill>
              </a:rPr>
              <a:t>‘</a:t>
            </a:r>
            <a:r>
              <a:rPr lang="en-GB" dirty="0" err="1">
                <a:solidFill>
                  <a:srgbClr val="000000"/>
                </a:solidFill>
              </a:rPr>
              <a:t>leat</a:t>
            </a:r>
            <a:r>
              <a:rPr lang="en-GB" altLang="en-US" dirty="0">
                <a:solidFill>
                  <a:srgbClr val="000000"/>
                </a:solidFill>
              </a:rPr>
              <a:t>’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Before descending to the turbine, the water passes through a settling tank or </a:t>
            </a:r>
            <a:r>
              <a:rPr lang="en-GB" altLang="en-US" dirty="0">
                <a:solidFill>
                  <a:srgbClr val="000000"/>
                </a:solidFill>
              </a:rPr>
              <a:t>‘</a:t>
            </a:r>
            <a:r>
              <a:rPr lang="en-GB" dirty="0" err="1">
                <a:solidFill>
                  <a:srgbClr val="000000"/>
                </a:solidFill>
              </a:rPr>
              <a:t>forebay</a:t>
            </a:r>
            <a:r>
              <a:rPr lang="en-GB" altLang="en-US" dirty="0">
                <a:solidFill>
                  <a:srgbClr val="000000"/>
                </a:solidFill>
              </a:rPr>
              <a:t>’</a:t>
            </a:r>
            <a:r>
              <a:rPr lang="en-GB" dirty="0">
                <a:solidFill>
                  <a:srgbClr val="000000"/>
                </a:solidFill>
              </a:rPr>
              <a:t> in which the water is slowed down sufficiently for suspended particles to settle out.</a:t>
            </a:r>
          </a:p>
        </p:txBody>
      </p:sp>
      <p:pic>
        <p:nvPicPr>
          <p:cNvPr id="5" name="Picture 4" descr="03 Microhydro 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1773238"/>
            <a:ext cx="35052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5076056" y="1773238"/>
            <a:ext cx="1800101" cy="905322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4932040" y="2629942"/>
            <a:ext cx="1919117" cy="9998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flipV="1">
            <a:off x="5076056" y="2954543"/>
            <a:ext cx="1456724" cy="115720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500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5459413" cy="4756150"/>
          </a:xfrm>
        </p:spPr>
        <p:txBody>
          <a:bodyPr lIns="360000" rIns="360000"/>
          <a:lstStyle/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The </a:t>
            </a:r>
            <a:r>
              <a:rPr lang="en-GB" dirty="0" err="1">
                <a:solidFill>
                  <a:srgbClr val="000000"/>
                </a:solidFill>
              </a:rPr>
              <a:t>forebay</a:t>
            </a:r>
            <a:r>
              <a:rPr lang="en-GB" dirty="0">
                <a:solidFill>
                  <a:srgbClr val="000000"/>
                </a:solidFill>
              </a:rPr>
              <a:t> is usually protected by a rack of metal bars (a trash rack) which filters out water-borne debris.</a:t>
            </a:r>
          </a:p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 pressure pipe, or </a:t>
            </a:r>
            <a:r>
              <a:rPr lang="en-GB" altLang="en-US" dirty="0">
                <a:solidFill>
                  <a:srgbClr val="000000"/>
                </a:solidFill>
              </a:rPr>
              <a:t>‘</a:t>
            </a:r>
            <a:r>
              <a:rPr lang="en-GB" dirty="0">
                <a:solidFill>
                  <a:srgbClr val="000000"/>
                </a:solidFill>
              </a:rPr>
              <a:t>penstock</a:t>
            </a:r>
            <a:r>
              <a:rPr lang="en-GB" altLang="en-US" dirty="0">
                <a:solidFill>
                  <a:srgbClr val="000000"/>
                </a:solidFill>
              </a:rPr>
              <a:t>’</a:t>
            </a:r>
            <a:r>
              <a:rPr lang="en-GB" dirty="0">
                <a:solidFill>
                  <a:srgbClr val="000000"/>
                </a:solidFill>
              </a:rPr>
              <a:t>, conveys the water from the </a:t>
            </a:r>
            <a:r>
              <a:rPr lang="en-GB" dirty="0" err="1">
                <a:solidFill>
                  <a:srgbClr val="000000"/>
                </a:solidFill>
              </a:rPr>
              <a:t>forebay</a:t>
            </a:r>
            <a:r>
              <a:rPr lang="en-GB" dirty="0">
                <a:solidFill>
                  <a:srgbClr val="000000"/>
                </a:solidFill>
              </a:rPr>
              <a:t> to the turbine, which is enclosed in the powerhouse together with the generator and control equipment.</a:t>
            </a:r>
          </a:p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dirty="0">
                <a:solidFill>
                  <a:srgbClr val="000000"/>
                </a:solidFill>
              </a:rPr>
              <a:t>After leaving the turbine, the water discharges down a </a:t>
            </a:r>
            <a:r>
              <a:rPr lang="en-GB" altLang="en-US" dirty="0">
                <a:solidFill>
                  <a:srgbClr val="000000"/>
                </a:solidFill>
              </a:rPr>
              <a:t>‘</a:t>
            </a:r>
            <a:r>
              <a:rPr lang="en-GB" dirty="0">
                <a:solidFill>
                  <a:srgbClr val="000000"/>
                </a:solidFill>
              </a:rPr>
              <a:t>tailrace</a:t>
            </a:r>
            <a:r>
              <a:rPr lang="en-GB" altLang="en-US" dirty="0">
                <a:solidFill>
                  <a:srgbClr val="000000"/>
                </a:solidFill>
              </a:rPr>
              <a:t>’</a:t>
            </a:r>
            <a:r>
              <a:rPr lang="en-GB" dirty="0">
                <a:solidFill>
                  <a:srgbClr val="000000"/>
                </a:solidFill>
              </a:rPr>
              <a:t> canal back into the river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5" name="Picture 4" descr="03 Microhydro System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1773238"/>
            <a:ext cx="3505200" cy="306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224338" y="1913161"/>
            <a:ext cx="2291878" cy="89709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4717256" y="3043511"/>
            <a:ext cx="1701007" cy="48779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4575219" y="4470196"/>
            <a:ext cx="1843044" cy="10795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>
            <a:off x="4224338" y="3587658"/>
            <a:ext cx="2057380" cy="577229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74774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196752"/>
            <a:ext cx="6372200" cy="4756150"/>
          </a:xfrm>
        </p:spPr>
        <p:txBody>
          <a:bodyPr lIns="360000" rIns="360000"/>
          <a:lstStyle/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Flow </a:t>
            </a:r>
            <a:r>
              <a:rPr lang="en-GB" dirty="0">
                <a:solidFill>
                  <a:srgbClr val="000000"/>
                </a:solidFill>
              </a:rPr>
              <a:t>– how much water is flowing down the water course per second.</a:t>
            </a:r>
          </a:p>
          <a:p>
            <a:pPr eaLnBrk="1" hangingPunct="1">
              <a:spcAft>
                <a:spcPts val="1200"/>
              </a:spcAft>
              <a:buFont typeface="Arial" pitchFamily="34" charset="0"/>
              <a:buChar char="•"/>
            </a:pPr>
            <a:r>
              <a:rPr lang="en-GB" b="1" dirty="0">
                <a:solidFill>
                  <a:srgbClr val="000000"/>
                </a:solidFill>
              </a:rPr>
              <a:t>Head </a:t>
            </a:r>
            <a:r>
              <a:rPr lang="en-GB" dirty="0">
                <a:solidFill>
                  <a:srgbClr val="000000"/>
                </a:solidFill>
              </a:rPr>
              <a:t>– available vertical fall in </a:t>
            </a:r>
            <a:br>
              <a:rPr lang="en-GB" dirty="0">
                <a:solidFill>
                  <a:srgbClr val="000000"/>
                </a:solidFill>
              </a:rPr>
            </a:br>
            <a:r>
              <a:rPr lang="en-GB" dirty="0">
                <a:solidFill>
                  <a:srgbClr val="000000"/>
                </a:solidFill>
              </a:rPr>
              <a:t>the water, from the upstream level to the downstream level.</a:t>
            </a:r>
          </a:p>
        </p:txBody>
      </p:sp>
      <p:pic>
        <p:nvPicPr>
          <p:cNvPr id="5" name="Picture 4" descr="02 Hyd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700808"/>
            <a:ext cx="2562225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4211960" y="1571821"/>
            <a:ext cx="2951608" cy="2002237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3636168" y="2780928"/>
            <a:ext cx="4464224" cy="108012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2028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0242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/>
          <a:lstStyle/>
          <a:p>
            <a:pPr marL="0" indent="0"/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The general formula for micro‑hydro system</a:t>
            </a:r>
            <a:r>
              <a:rPr altLang="en-US" dirty="0" smtClean="0">
                <a:solidFill>
                  <a:srgbClr val="000000"/>
                </a:solidFill>
                <a:ea typeface="ＭＳ Ｐゴシック" pitchFamily="34" charset="-128"/>
              </a:rPr>
              <a:t>’</a:t>
            </a:r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s power output is:</a:t>
            </a:r>
          </a:p>
          <a:p>
            <a:pPr marL="0" indent="0"/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950" y="2997200"/>
          <a:ext cx="8928100" cy="63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967"/>
                <a:gridCol w="1757695"/>
                <a:gridCol w="703078"/>
                <a:gridCol w="5448360"/>
              </a:tblGrid>
              <a:tr h="639763"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Where: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61" marB="45661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P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61" marB="4566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=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61" marB="4566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mechanical power produced at the turbine shaft (Watts)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61" marB="45661"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7950" y="3644900"/>
          <a:ext cx="8928100" cy="647700"/>
        </p:xfrm>
        <a:graphic>
          <a:graphicData uri="http://schemas.openxmlformats.org/drawingml/2006/table">
            <a:tbl>
              <a:tblPr/>
              <a:tblGrid>
                <a:gridCol w="1019175"/>
                <a:gridCol w="1757363"/>
                <a:gridCol w="703262"/>
                <a:gridCol w="5448300"/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91435" marR="91435" marT="45662" marB="456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η</a:t>
                      </a:r>
                      <a:endParaRPr kumimoji="0" lang="en-GB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L="91435" marR="91435" marT="45662" marB="456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=</a:t>
                      </a:r>
                    </a:p>
                  </a:txBody>
                  <a:tcPr marL="91435" marR="91435" marT="45662" marB="456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hydraulic efficiency of the turbine, (expressed as a decimal)</a:t>
                      </a:r>
                    </a:p>
                  </a:txBody>
                  <a:tcPr marL="91435" marR="91435" marT="45662" marB="4566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7950" y="4292600"/>
          <a:ext cx="8928100" cy="36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967"/>
                <a:gridCol w="1757695"/>
                <a:gridCol w="703078"/>
                <a:gridCol w="5448360"/>
              </a:tblGrid>
              <a:tr h="365125"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g</a:t>
                      </a:r>
                      <a:endParaRPr lang="en-GB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=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acceleration due to gravity (9.81m/s</a:t>
                      </a:r>
                      <a:r>
                        <a:rPr lang="en-GB" sz="1800" b="1" kern="1200" baseline="300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7950" y="5013325"/>
          <a:ext cx="8928100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967"/>
                <a:gridCol w="1757695"/>
                <a:gridCol w="703078"/>
                <a:gridCol w="5448360"/>
              </a:tblGrid>
              <a:tr h="647700"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rgbClr val="0000FF"/>
                        </a:solidFill>
                      </a:endParaRPr>
                    </a:p>
                  </a:txBody>
                  <a:tcPr marL="91435" marR="91435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Q</a:t>
                      </a:r>
                      <a:endParaRPr lang="en-GB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=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81" marB="4568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flow rate passing through the turbine (litres/second)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81" marB="45681"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7950" y="5732463"/>
          <a:ext cx="8928100" cy="36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967"/>
                <a:gridCol w="1757695"/>
                <a:gridCol w="703078"/>
                <a:gridCol w="5448360"/>
              </a:tblGrid>
              <a:tr h="365125">
                <a:tc>
                  <a:txBody>
                    <a:bodyPr/>
                    <a:lstStyle/>
                    <a:p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H</a:t>
                      </a:r>
                      <a:endParaRPr lang="en-GB" sz="180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>
                          <a:solidFill>
                            <a:srgbClr val="000000"/>
                          </a:solidFill>
                        </a:rPr>
                        <a:t>=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kern="1200" dirty="0" smtClean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head of water across the turbine (m)</a:t>
                      </a:r>
                      <a:endParaRPr lang="en-GB"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35" marR="91435" marT="45625" marB="45625"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3" y="1989138"/>
          <a:ext cx="7559675" cy="863600"/>
        </p:xfrm>
        <a:graphic>
          <a:graphicData uri="http://schemas.openxmlformats.org/drawingml/2006/table">
            <a:tbl>
              <a:tblPr/>
              <a:tblGrid>
                <a:gridCol w="3641725"/>
                <a:gridCol w="550862"/>
                <a:gridCol w="3367088"/>
              </a:tblGrid>
              <a:tr h="863600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marL="68569" marR="68569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=</a:t>
                      </a:r>
                    </a:p>
                  </a:txBody>
                  <a:tcPr marL="68569" marR="68569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η</a:t>
                      </a:r>
                      <a:r>
                        <a:rPr kumimoji="0" lang="en-GB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 g Q H</a:t>
                      </a:r>
                    </a:p>
                  </a:txBody>
                  <a:tcPr marL="68569" marR="68569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6620" y="692696"/>
            <a:ext cx="913738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sz="quarter" idx="10"/>
          </p:nvPr>
        </p:nvSpPr>
        <p:spPr>
          <a:xfrm>
            <a:off x="6620" y="1075284"/>
            <a:ext cx="9137380" cy="4756150"/>
          </a:xfrm>
        </p:spPr>
        <p:txBody>
          <a:bodyPr/>
          <a:lstStyle/>
          <a:p>
            <a:pPr marL="0" indent="0"/>
            <a:r>
              <a:rPr b="1" dirty="0" smtClean="0">
                <a:solidFill>
                  <a:srgbClr val="000000"/>
                </a:solidFill>
                <a:ea typeface="ＭＳ Ｐゴシック" pitchFamily="34" charset="-128"/>
              </a:rPr>
              <a:t>Example 1 – </a:t>
            </a:r>
            <a:r>
              <a:rPr dirty="0" smtClean="0">
                <a:solidFill>
                  <a:srgbClr val="000000"/>
                </a:solidFill>
                <a:ea typeface="ＭＳ Ｐゴシック" pitchFamily="34" charset="-128"/>
              </a:rPr>
              <a:t>A micro‑hydro system has a flow rate of 20 litres/second passing through the turbine fed from an effective head of 10 metres. The effective hydraulic efficiency of the turbine is 60%. Calculate the mechanical power produced at the turbine shaft.</a:t>
            </a:r>
          </a:p>
          <a:p>
            <a:pPr marL="0" indent="0"/>
            <a:endParaRPr lang="en-US" dirty="0" smtClean="0">
              <a:ea typeface="ＭＳ Ｐゴシック" pitchFamily="34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924175"/>
          <a:ext cx="9144000" cy="433388"/>
        </p:xfrm>
        <a:graphic>
          <a:graphicData uri="http://schemas.openxmlformats.org/drawingml/2006/table">
            <a:tbl>
              <a:tblPr/>
              <a:tblGrid>
                <a:gridCol w="4251325"/>
                <a:gridCol w="641350"/>
                <a:gridCol w="4251325"/>
              </a:tblGrid>
              <a:tr h="433388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P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=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Η</a:t>
                      </a: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 pitchFamily="18" charset="0"/>
                          <a:ea typeface="ＭＳ Ｐゴシック" pitchFamily="34" charset="-128"/>
                        </a:rPr>
                        <a:t> g Q H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3500438"/>
          <a:ext cx="9144000" cy="433387"/>
        </p:xfrm>
        <a:graphic>
          <a:graphicData uri="http://schemas.openxmlformats.org/drawingml/2006/table">
            <a:tbl>
              <a:tblPr/>
              <a:tblGrid>
                <a:gridCol w="4251159"/>
                <a:gridCol w="641684"/>
                <a:gridCol w="4251157"/>
              </a:tblGrid>
              <a:tr h="433387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0.6 x 9.81 x 20 x 10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4149725"/>
          <a:ext cx="9144000" cy="431800"/>
        </p:xfrm>
        <a:graphic>
          <a:graphicData uri="http://schemas.openxmlformats.org/drawingml/2006/table">
            <a:tbl>
              <a:tblPr/>
              <a:tblGrid>
                <a:gridCol w="4251159"/>
                <a:gridCol w="641684"/>
                <a:gridCol w="4251157"/>
              </a:tblGrid>
              <a:tr h="431800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1177W</a:t>
                      </a:r>
                      <a:endParaRPr lang="en-GB" sz="2400" b="1" u="sng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title"/>
          </p:nvPr>
        </p:nvSpPr>
        <p:spPr>
          <a:xfrm>
            <a:off x="6620" y="692696"/>
            <a:ext cx="9137380" cy="382588"/>
          </a:xfrm>
        </p:spPr>
        <p:txBody>
          <a:bodyPr lIns="360000" rIns="360000"/>
          <a:lstStyle/>
          <a:p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Micro-hydro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11266" name="Content Placeholder 2"/>
          <p:cNvSpPr>
            <a:spLocks noGrp="1"/>
          </p:cNvSpPr>
          <p:nvPr>
            <p:ph sz="quarter" idx="10"/>
          </p:nvPr>
        </p:nvSpPr>
        <p:spPr>
          <a:xfrm>
            <a:off x="6620" y="1075284"/>
            <a:ext cx="9137380" cy="76954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solidFill>
                  <a:srgbClr val="000000"/>
                </a:solidFill>
                <a:ea typeface="ＭＳ Ｐゴシック" pitchFamily="34" charset="-128"/>
              </a:rPr>
              <a:t>Example 2 </a:t>
            </a:r>
            <a:r>
              <a:rPr lang="en-GB" b="1" dirty="0">
                <a:solidFill>
                  <a:srgbClr val="000000"/>
                </a:solidFill>
                <a:ea typeface="ＭＳ Ｐゴシック" pitchFamily="34" charset="-128"/>
              </a:rPr>
              <a:t>– 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If 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the electrical generator 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in example 1 has 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an efficiency of 70%, the electrical power generated would be</a:t>
            </a:r>
            <a:r>
              <a:rPr lang="en-GB" dirty="0" smtClean="0">
                <a:solidFill>
                  <a:srgbClr val="000000"/>
                </a:solidFill>
                <a:ea typeface="ＭＳ Ｐゴシック" pitchFamily="34" charset="-128"/>
              </a:rPr>
              <a:t>:</a:t>
            </a:r>
            <a:endParaRPr lang="en-GB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74218"/>
              </p:ext>
            </p:extLst>
          </p:nvPr>
        </p:nvGraphicFramePr>
        <p:xfrm>
          <a:off x="0" y="2276872"/>
          <a:ext cx="8888413" cy="731838"/>
        </p:xfrm>
        <a:graphic>
          <a:graphicData uri="http://schemas.openxmlformats.org/drawingml/2006/table">
            <a:tbl>
              <a:tblPr/>
              <a:tblGrid>
                <a:gridCol w="4250984"/>
                <a:gridCol w="641658"/>
                <a:gridCol w="3495437"/>
                <a:gridCol w="500334"/>
              </a:tblGrid>
              <a:tr h="365919">
                <a:tc rowSpan="2"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Efficiency x Input</a:t>
                      </a:r>
                      <a:r>
                        <a:rPr lang="en-GB" sz="2400" b="0" baseline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power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1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100</a:t>
                      </a:r>
                      <a:endParaRPr lang="en-GB" sz="2400" b="0" baseline="30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1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15684"/>
              </p:ext>
            </p:extLst>
          </p:nvPr>
        </p:nvGraphicFramePr>
        <p:xfrm>
          <a:off x="0" y="3142059"/>
          <a:ext cx="8888413" cy="731838"/>
        </p:xfrm>
        <a:graphic>
          <a:graphicData uri="http://schemas.openxmlformats.org/drawingml/2006/table">
            <a:tbl>
              <a:tblPr/>
              <a:tblGrid>
                <a:gridCol w="4250984"/>
                <a:gridCol w="641658"/>
                <a:gridCol w="1479296"/>
                <a:gridCol w="2516475"/>
              </a:tblGrid>
              <a:tr h="365919">
                <a:tc rowSpan="2"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70 x 1177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1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91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100</a:t>
                      </a:r>
                      <a:endParaRPr lang="en-GB" sz="2400" b="0" baseline="30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1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53628"/>
              </p:ext>
            </p:extLst>
          </p:nvPr>
        </p:nvGraphicFramePr>
        <p:xfrm>
          <a:off x="0" y="4077097"/>
          <a:ext cx="8888413" cy="433387"/>
        </p:xfrm>
        <a:graphic>
          <a:graphicData uri="http://schemas.openxmlformats.org/drawingml/2006/table">
            <a:tbl>
              <a:tblPr/>
              <a:tblGrid>
                <a:gridCol w="4250984"/>
                <a:gridCol w="641658"/>
                <a:gridCol w="3995771"/>
              </a:tblGrid>
              <a:tr h="433387">
                <a:tc>
                  <a:txBody>
                    <a:bodyPr/>
                    <a:lstStyle/>
                    <a:p>
                      <a:pPr algn="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4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824W</a:t>
                      </a:r>
                      <a:endParaRPr lang="en-GB" sz="2400" b="1" u="sng" baseline="3000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L="68577" marR="68577" marT="0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2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456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Cambria Math</vt:lpstr>
      <vt:lpstr>Lucida Grande</vt:lpstr>
      <vt:lpstr>Times New Roman</vt:lpstr>
      <vt:lpstr>Default Design</vt:lpstr>
      <vt:lpstr>Micro-hydro</vt:lpstr>
      <vt:lpstr>Micro-hydro</vt:lpstr>
      <vt:lpstr>Micro-hydro</vt:lpstr>
      <vt:lpstr>Micro-hydro</vt:lpstr>
      <vt:lpstr>Micro-hydro</vt:lpstr>
      <vt:lpstr>Micro-hydro</vt:lpstr>
      <vt:lpstr>Micro-hydro</vt:lpstr>
      <vt:lpstr>Micro-hydro</vt:lpstr>
      <vt:lpstr>Micro-hydro</vt:lpstr>
      <vt:lpstr>Planning permission and Building Regulations</vt:lpstr>
      <vt:lpstr>Advantages of micro-hydro</vt:lpstr>
      <vt:lpstr>Disadvantages of micro-hydro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Lauren Cubbage</cp:lastModifiedBy>
  <cp:revision>113</cp:revision>
  <dcterms:created xsi:type="dcterms:W3CDTF">2013-05-28T00:38:54Z</dcterms:created>
  <dcterms:modified xsi:type="dcterms:W3CDTF">2015-05-12T12:49:52Z</dcterms:modified>
</cp:coreProperties>
</file>