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7"/>
  </p:notesMasterIdLst>
  <p:handoutMasterIdLst>
    <p:handoutMasterId r:id="rId18"/>
  </p:handoutMasterIdLst>
  <p:sldIdLst>
    <p:sldId id="256" r:id="rId2"/>
    <p:sldId id="268" r:id="rId3"/>
    <p:sldId id="281" r:id="rId4"/>
    <p:sldId id="282" r:id="rId5"/>
    <p:sldId id="283" r:id="rId6"/>
    <p:sldId id="284" r:id="rId7"/>
    <p:sldId id="285" r:id="rId8"/>
    <p:sldId id="286" r:id="rId9"/>
    <p:sldId id="287" r:id="rId10"/>
    <p:sldId id="288" r:id="rId11"/>
    <p:sldId id="289" r:id="rId12"/>
    <p:sldId id="290" r:id="rId13"/>
    <p:sldId id="291" r:id="rId14"/>
    <p:sldId id="292" r:id="rId15"/>
    <p:sldId id="267" r:id="rId16"/>
  </p:sldIdLst>
  <p:sldSz cx="9144000" cy="6858000" type="screen4x3"/>
  <p:notesSz cx="6858000" cy="9144000"/>
  <p:custDataLst>
    <p:tags r:id="rId19"/>
  </p:custDataLst>
  <p:defaultTextStyle>
    <a:defPPr>
      <a:defRPr lang="en-GB"/>
    </a:defPPr>
    <a:lvl1pPr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3E4E265-B12C-4E03-9A2E-285F4CE56796}" type="datetime1">
              <a:rPr lang="en-US"/>
              <a:pPr/>
              <a:t>5/12/2015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206EB32-6479-439C-A5F9-CA5CE688BD1A}" type="slidenum">
              <a:rPr lang="en-US"/>
              <a:pPr/>
              <a:t>‹#›</a:t>
            </a:fld>
            <a:endParaRPr lang="en-US"/>
          </a:p>
        </p:txBody>
      </p:sp>
    </p:spTree>
    <p:extLst>
      <p:ext uri="{BB962C8B-B14F-4D97-AF65-F5344CB8AC3E}">
        <p14:creationId xmlns:p14="http://schemas.microsoft.com/office/powerpoint/2010/main" val="90478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4D00E4-2BF2-48C0-9267-70F3AE73B57F}" type="slidenum">
              <a:rPr lang="en-GB"/>
              <a:pPr/>
              <a:t>‹#›</a:t>
            </a:fld>
            <a:endParaRPr lang="en-GB"/>
          </a:p>
        </p:txBody>
      </p:sp>
    </p:spTree>
    <p:extLst>
      <p:ext uri="{BB962C8B-B14F-4D97-AF65-F5344CB8AC3E}">
        <p14:creationId xmlns:p14="http://schemas.microsoft.com/office/powerpoint/2010/main" val="40937521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baseline="0"/>
            </a:lvl1pPr>
          </a:lstStyle>
          <a:p>
            <a:r>
              <a:rPr lang="en-GB"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099916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400">
                <a:solidFill>
                  <a:schemeClr val="bg1"/>
                </a:solidFill>
              </a:rPr>
              <a:t>Level 3 Diploma in</a:t>
            </a:r>
            <a:r>
              <a:rPr lang="en-GB" sz="1400" b="1">
                <a:solidFill>
                  <a:schemeClr val="bg1"/>
                </a:solidFill>
              </a:rPr>
              <a:t> Electrical Installations (Buildings and Structures)</a:t>
            </a:r>
            <a:endParaRPr 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spcBef>
                <a:spcPts val="600"/>
              </a:spcBef>
            </a:pPr>
            <a:r>
              <a:rPr lang="en-US" sz="1100" dirty="0"/>
              <a:t>© </a:t>
            </a:r>
            <a:r>
              <a:rPr lang="en-US" sz="1100" dirty="0" smtClean="0"/>
              <a:t>2015 </a:t>
            </a:r>
            <a:r>
              <a:rPr lang="en-US" sz="1100" dirty="0"/>
              <a:t>City and Guilds of London Institute. All rights reserved</a:t>
            </a:r>
            <a:r>
              <a:rPr lang="en-US" sz="900" dirty="0"/>
              <a:t>.</a:t>
            </a:r>
            <a:r>
              <a:rPr lang="en-US" sz="1100" dirty="0">
                <a:cs typeface="Arial" pitchFamily="34" charset="0"/>
              </a:rPr>
              <a:t/>
            </a:r>
            <a:br>
              <a:rPr lang="en-US" sz="1100" dirty="0">
                <a:cs typeface="Arial" pitchFamily="34" charset="0"/>
              </a:rPr>
            </a:br>
            <a:endParaRPr lang="en-US" sz="1100" dirty="0">
              <a:cs typeface="Arial" pitchFamily="34" charset="0"/>
            </a:endParaRPr>
          </a:p>
          <a:p>
            <a:pPr eaLnBrk="1" hangingPunct="1"/>
            <a:endParaRPr lang="en-US" sz="1200" dirty="0">
              <a:latin typeface="Times New Roman" pitchFamily="18" charset="0"/>
            </a:endParaRPr>
          </a:p>
          <a:p>
            <a:pPr eaLnBrk="1" hangingPunct="1"/>
            <a:endParaRPr lang="en-US" sz="1200" dirty="0">
              <a:latin typeface="Times New Roman"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r" eaLnBrk="1" hangingPunct="1">
              <a:spcBef>
                <a:spcPts val="600"/>
              </a:spcBef>
            </a:pPr>
            <a:fld id="{651449E3-408F-4126-8486-8D212F755A08}" type="slidenum">
              <a:rPr lang="en-US" sz="1100">
                <a:cs typeface="Arial" pitchFamily="34" charset="0"/>
              </a:rPr>
              <a:pPr algn="r" eaLnBrk="1" hangingPunct="1">
                <a:spcBef>
                  <a:spcPts val="600"/>
                </a:spcBef>
              </a:pPr>
              <a:t>‹#›</a:t>
            </a:fld>
            <a:r>
              <a:rPr lang="en-US" sz="1100">
                <a:cs typeface="Arial" pitchFamily="34" charset="0"/>
              </a:rPr>
              <a:t> of 15</a:t>
            </a: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endParaRPr lang="en-US" sz="1200">
              <a:latin typeface="Times New Roman" pitchFamily="18" charset="0"/>
            </a:endParaRPr>
          </a:p>
          <a:p>
            <a:pPr eaLnBrk="1" hangingPunct="1"/>
            <a:endParaRPr lang="en-US" sz="1200">
              <a:latin typeface="Times New Roman"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4"/>
            <a:endParaRPr lang="en-GB"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ＭＳ Ｐゴシック"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ＭＳ Ｐゴシック"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itchFamily="34" charset="0"/>
        <a:buChar char="•"/>
        <a:defRPr lang="en-GB" sz="2000" dirty="0">
          <a:solidFill>
            <a:schemeClr val="tx1"/>
          </a:solidFill>
          <a:latin typeface="+mn-lt"/>
          <a:ea typeface="ＭＳ Ｐゴシック"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ＭＳ Ｐゴシック" charset="-128"/>
          <a:cs typeface="+mn-cs"/>
        </a:defRPr>
      </a:lvl3pPr>
      <a:lvl4pPr marL="215900" indent="-215900" algn="l" rtl="0" eaLnBrk="0" fontAlgn="base" hangingPunct="0">
        <a:lnSpc>
          <a:spcPts val="2000"/>
        </a:lnSpc>
        <a:spcBef>
          <a:spcPts val="500"/>
        </a:spcBef>
        <a:spcAft>
          <a:spcPts val="500"/>
        </a:spcAft>
        <a:buClr>
          <a:srgbClr val="E30613"/>
        </a:buClr>
        <a:buFont typeface="Arial" pitchFamily="34" charset="0"/>
        <a:buChar char="•"/>
        <a:defRPr lang="en-GB" sz="1600" dirty="0">
          <a:solidFill>
            <a:schemeClr val="tx1"/>
          </a:solidFill>
          <a:latin typeface="+mn-lt"/>
          <a:ea typeface="ＭＳ Ｐゴシック" charset="-128"/>
          <a:cs typeface="ＭＳ Ｐゴシック" charset="-128"/>
        </a:defRPr>
      </a:lvl4pPr>
      <a:lvl5pPr marL="431800" indent="-215900" algn="l" rtl="0" eaLnBrk="0" fontAlgn="base" hangingPunct="0">
        <a:lnSpc>
          <a:spcPts val="2000"/>
        </a:lnSpc>
        <a:spcBef>
          <a:spcPct val="0"/>
        </a:spcBef>
        <a:spcAft>
          <a:spcPts val="500"/>
        </a:spcAft>
        <a:buFont typeface="Arial" pitchFamily="34" charset="0"/>
        <a:buChar char="–"/>
        <a:defRPr lang="en-US" sz="1600" dirty="0">
          <a:solidFill>
            <a:schemeClr val="tx1"/>
          </a:solidFill>
          <a:latin typeface="+mn-lt"/>
          <a:ea typeface="ＭＳ Ｐゴシック"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b="1" smtClean="0">
              <a:ea typeface="ＭＳ Ｐゴシック" pitchFamily="34" charset="-128"/>
            </a:endParaRPr>
          </a:p>
          <a:p>
            <a:pPr marL="0" indent="0" eaLnBrk="1" hangingPunct="1"/>
            <a:endParaRPr b="1" smtClean="0">
              <a:ea typeface="ＭＳ Ｐゴシック" pitchFamily="34" charset="-128"/>
            </a:endParaRPr>
          </a:p>
          <a:p>
            <a:pPr marL="0" indent="0" algn="ctr" eaLnBrk="1" hangingPunct="1"/>
            <a:r>
              <a:rPr sz="6600" smtClean="0">
                <a:solidFill>
                  <a:schemeClr val="bg1"/>
                </a:solidFill>
                <a:ea typeface="ＭＳ Ｐゴシック" pitchFamily="34" charset="-128"/>
              </a:rPr>
              <a:t>PowerPoint presentation</a:t>
            </a:r>
          </a:p>
        </p:txBody>
      </p:sp>
      <p:sp>
        <p:nvSpPr>
          <p:cNvPr id="4098" name="Text Box 10"/>
          <p:cNvSpPr txBox="1">
            <a:spLocks noChangeArrowheads="1"/>
          </p:cNvSpPr>
          <p:nvPr/>
        </p:nvSpPr>
        <p:spPr bwMode="white">
          <a:xfrm>
            <a:off x="533400" y="2057400"/>
            <a:ext cx="8077200" cy="135255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099" name="Text Box 10"/>
          <p:cNvSpPr txBox="1">
            <a:spLocks noChangeArrowheads="1"/>
          </p:cNvSpPr>
          <p:nvPr/>
        </p:nvSpPr>
        <p:spPr bwMode="white">
          <a:xfrm>
            <a:off x="539552" y="3416424"/>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100" name="Rectangle 15"/>
          <p:cNvSpPr>
            <a:spLocks noGrp="1" noChangeArrowheads="1"/>
          </p:cNvSpPr>
          <p:nvPr>
            <p:ph type="title"/>
          </p:nvPr>
        </p:nvSpPr>
        <p:spPr>
          <a:xfrm>
            <a:off x="762000" y="3626674"/>
            <a:ext cx="7848600" cy="2469325"/>
          </a:xfrm>
        </p:spPr>
        <p:txBody>
          <a:bodyPr anchor="t"/>
          <a:lstStyle/>
          <a:p>
            <a:pPr eaLnBrk="1" hangingPunct="1"/>
            <a:r>
              <a:rPr lang="en-GB" dirty="0" smtClean="0">
                <a:solidFill>
                  <a:srgbClr val="FF0000"/>
                </a:solidFill>
                <a:ea typeface="ＭＳ Ｐゴシック" pitchFamily="34" charset="-128"/>
              </a:rPr>
              <a:t>Micro-CHP</a:t>
            </a:r>
            <a:endParaRPr lang="en-GB" dirty="0" smtClean="0">
              <a:ea typeface="ＭＳ Ｐゴシック" pitchFamily="34" charset="-128"/>
            </a:endParaRPr>
          </a:p>
        </p:txBody>
      </p:sp>
      <p:sp>
        <p:nvSpPr>
          <p:cNvPr id="4101" name="TextBox 9"/>
          <p:cNvSpPr txBox="1">
            <a:spLocks noChangeArrowheads="1"/>
          </p:cNvSpPr>
          <p:nvPr/>
        </p:nvSpPr>
        <p:spPr bwMode="auto">
          <a:xfrm>
            <a:off x="762000" y="2209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2400" b="1" dirty="0">
                <a:solidFill>
                  <a:srgbClr val="FFFFFF"/>
                </a:solidFill>
              </a:rPr>
              <a:t>Unit 301: Understand the fundamental principles and requirements of environmental technology systems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03e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1740" y="3861048"/>
            <a:ext cx="3109689" cy="176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Stirling engine</a:t>
            </a:r>
            <a:endParaRPr lang="en-US" dirty="0" smtClean="0">
              <a:ea typeface="ＭＳ Ｐゴシック" pitchFamily="34" charset="-128"/>
            </a:endParaRPr>
          </a:p>
        </p:txBody>
      </p:sp>
      <p:sp>
        <p:nvSpPr>
          <p:cNvPr id="3" name="Content Placeholder 2"/>
          <p:cNvSpPr>
            <a:spLocks noGrp="1"/>
          </p:cNvSpPr>
          <p:nvPr>
            <p:ph sz="quarter" idx="10"/>
          </p:nvPr>
        </p:nvSpPr>
        <p:spPr>
          <a:xfrm>
            <a:off x="0" y="3356992"/>
            <a:ext cx="4572000" cy="2595910"/>
          </a:xfrm>
        </p:spPr>
        <p:txBody>
          <a:bodyPr lIns="360000" rIns="360000"/>
          <a:lstStyle/>
          <a:p>
            <a:pPr marL="0" indent="0">
              <a:lnSpc>
                <a:spcPct val="100000"/>
              </a:lnSpc>
              <a:spcBef>
                <a:spcPts val="0"/>
              </a:spcBef>
              <a:spcAft>
                <a:spcPts val="600"/>
              </a:spcAft>
            </a:pPr>
            <a:r>
              <a:rPr lang="en-GB" b="1" dirty="0" smtClean="0">
                <a:solidFill>
                  <a:srgbClr val="000000"/>
                </a:solidFill>
                <a:ea typeface="ＭＳ Ｐゴシック" pitchFamily="34" charset="-128"/>
              </a:rPr>
              <a:t>Transfer</a:t>
            </a:r>
          </a:p>
          <a:p>
            <a:pPr marL="0" indent="0">
              <a:lnSpc>
                <a:spcPct val="100000"/>
              </a:lnSpc>
              <a:spcBef>
                <a:spcPts val="0"/>
              </a:spcBef>
              <a:spcAft>
                <a:spcPts val="600"/>
              </a:spcAft>
            </a:pPr>
            <a:r>
              <a:rPr lang="en-GB" dirty="0">
                <a:solidFill>
                  <a:srgbClr val="000000"/>
                </a:solidFill>
                <a:ea typeface="ＭＳ Ｐゴシック" pitchFamily="34" charset="-128"/>
              </a:rPr>
              <a:t>T</a:t>
            </a:r>
            <a:r>
              <a:rPr lang="en-GB" dirty="0" smtClean="0">
                <a:solidFill>
                  <a:srgbClr val="000000"/>
                </a:solidFill>
                <a:ea typeface="ＭＳ Ｐゴシック" pitchFamily="34" charset="-128"/>
              </a:rPr>
              <a:t>he </a:t>
            </a:r>
            <a:r>
              <a:rPr lang="en-GB" dirty="0">
                <a:solidFill>
                  <a:srgbClr val="000000"/>
                </a:solidFill>
                <a:ea typeface="ＭＳ Ｐゴシック" pitchFamily="34" charset="-128"/>
              </a:rPr>
              <a:t>contracted gas is still located near the cool end of the cylinder. Flywheel momentum carries the crankshaft another quarter turning, moving the displacer and transferring the bulk of the gas back to the hot end of the cylinder.</a:t>
            </a:r>
          </a:p>
        </p:txBody>
      </p:sp>
      <p:pic>
        <p:nvPicPr>
          <p:cNvPr id="5" name="Picture 4" descr="02 Beta_stirling_animat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68760"/>
            <a:ext cx="4314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40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35"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anim calcmode="lin" valueType="num">
                                      <p:cBhvr>
                                        <p:cTn id="30" dur="2000" fill="hold"/>
                                        <p:tgtEl>
                                          <p:spTgt spid="13"/>
                                        </p:tgtEl>
                                        <p:attrNameLst>
                                          <p:attrName>style.rotation</p:attrName>
                                        </p:attrNameLst>
                                      </p:cBhvr>
                                      <p:tavLst>
                                        <p:tav tm="0">
                                          <p:val>
                                            <p:fltVal val="720"/>
                                          </p:val>
                                        </p:tav>
                                        <p:tav tm="100000">
                                          <p:val>
                                            <p:fltVal val="0"/>
                                          </p:val>
                                        </p:tav>
                                      </p:tavLst>
                                    </p:anim>
                                    <p:anim calcmode="lin" valueType="num">
                                      <p:cBhvr>
                                        <p:cTn id="31" dur="2000" fill="hold"/>
                                        <p:tgtEl>
                                          <p:spTgt spid="13"/>
                                        </p:tgtEl>
                                        <p:attrNameLst>
                                          <p:attrName>ppt_h</p:attrName>
                                        </p:attrNameLst>
                                      </p:cBhvr>
                                      <p:tavLst>
                                        <p:tav tm="0">
                                          <p:val>
                                            <p:fltVal val="0"/>
                                          </p:val>
                                        </p:tav>
                                        <p:tav tm="100000">
                                          <p:val>
                                            <p:strVal val="#ppt_h"/>
                                          </p:val>
                                        </p:tav>
                                      </p:tavLst>
                                    </p:anim>
                                    <p:anim calcmode="lin" valueType="num">
                                      <p:cBhvr>
                                        <p:cTn id="32" dur="2000" fill="hold"/>
                                        <p:tgtEl>
                                          <p:spTgt spid="1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a:solidFill>
                  <a:srgbClr val="FF0000"/>
                </a:solidFill>
                <a:ea typeface="ＭＳ Ｐゴシック" pitchFamily="34" charset="-128"/>
              </a:rPr>
              <a:t>Planning permission and Building Regulations</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defRPr/>
            </a:pPr>
            <a:r>
              <a:rPr lang="en-GB" dirty="0">
                <a:solidFill>
                  <a:srgbClr val="000000"/>
                </a:solidFill>
              </a:rPr>
              <a:t>Planning permission not required as long as:</a:t>
            </a:r>
          </a:p>
          <a:p>
            <a:pPr marL="534988" indent="-534988">
              <a:spcAft>
                <a:spcPts val="600"/>
              </a:spcAft>
              <a:buFont typeface="Arial" pitchFamily="34" charset="0"/>
              <a:buChar char="•"/>
              <a:defRPr/>
            </a:pPr>
            <a:r>
              <a:rPr lang="en-GB" dirty="0">
                <a:solidFill>
                  <a:srgbClr val="000000"/>
                </a:solidFill>
              </a:rPr>
              <a:t>Flues on the rear or side elevation of the building are allowed to a maximum of one metre above the highest part of the roof.</a:t>
            </a:r>
          </a:p>
          <a:p>
            <a:pPr marL="534988" indent="-534988">
              <a:spcAft>
                <a:spcPts val="600"/>
              </a:spcAft>
              <a:buFont typeface="Arial" pitchFamily="34" charset="0"/>
              <a:buChar char="•"/>
              <a:defRPr/>
            </a:pPr>
            <a:r>
              <a:rPr lang="en-GB" dirty="0">
                <a:solidFill>
                  <a:srgbClr val="000000"/>
                </a:solidFill>
              </a:rPr>
              <a:t>If the building is listed or in a designated area even if you enjoy permitted development rights it is advisable to check with your local planning authority before a flue is fitted. Consent is also likely to be needed for internal alterations.</a:t>
            </a:r>
          </a:p>
          <a:p>
            <a:pPr marL="534988" indent="-534988">
              <a:spcAft>
                <a:spcPts val="600"/>
              </a:spcAft>
              <a:buFont typeface="Arial" pitchFamily="34" charset="0"/>
              <a:buChar char="•"/>
              <a:defRPr/>
            </a:pPr>
            <a:r>
              <a:rPr lang="en-GB" dirty="0">
                <a:solidFill>
                  <a:srgbClr val="000000"/>
                </a:solidFill>
              </a:rPr>
              <a:t>In a conservation area or in a World Heritage Site the flue should not be fitted on the principal or side elevation if it is visible from a highway.</a:t>
            </a:r>
          </a:p>
        </p:txBody>
      </p:sp>
    </p:spTree>
    <p:extLst>
      <p:ext uri="{BB962C8B-B14F-4D97-AF65-F5344CB8AC3E}">
        <p14:creationId xmlns:p14="http://schemas.microsoft.com/office/powerpoint/2010/main" val="324208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p:cTn id="4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 calcmode="lin" valueType="num">
                                      <p:cBhvr>
                                        <p:cTn id="54"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a:solidFill>
                  <a:srgbClr val="FF0000"/>
                </a:solidFill>
                <a:ea typeface="ＭＳ Ｐゴシック" pitchFamily="34" charset="-128"/>
              </a:rPr>
              <a:t>Planning permission and Building Regulations</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pPr>
            <a:r>
              <a:rPr lang="en-GB" dirty="0">
                <a:solidFill>
                  <a:srgbClr val="000000"/>
                </a:solidFill>
                <a:ea typeface="ＭＳ Ｐゴシック" pitchFamily="34" charset="-128"/>
              </a:rPr>
              <a:t>Building Regulations must be complied with:</a:t>
            </a:r>
          </a:p>
          <a:p>
            <a:pPr marL="534988" indent="-534988">
              <a:spcAft>
                <a:spcPts val="600"/>
              </a:spcAft>
              <a:buFontTx/>
              <a:buChar char="•"/>
            </a:pPr>
            <a:r>
              <a:rPr lang="en-GB" dirty="0">
                <a:solidFill>
                  <a:srgbClr val="000000"/>
                </a:solidFill>
                <a:ea typeface="ＭＳ Ｐゴシック" pitchFamily="34" charset="-128"/>
              </a:rPr>
              <a:t>The installation of micro‑CHP must satisfy the requirements of Part L of the Building Regulations that covers the requirements with respect to conservation of fuel and power.</a:t>
            </a:r>
          </a:p>
          <a:p>
            <a:pPr marL="534988" indent="-534988">
              <a:spcAft>
                <a:spcPts val="600"/>
              </a:spcAft>
              <a:buFontTx/>
              <a:buChar char="•"/>
            </a:pPr>
            <a:r>
              <a:rPr lang="en-GB" dirty="0">
                <a:solidFill>
                  <a:srgbClr val="000000"/>
                </a:solidFill>
                <a:ea typeface="ＭＳ Ｐゴシック" pitchFamily="34" charset="-128"/>
              </a:rPr>
              <a:t>Additionally, other aspects of the work such as electrical installation and plumbing work will also have to comply, </a:t>
            </a:r>
            <a:r>
              <a:rPr lang="en-GB" dirty="0" err="1">
                <a:solidFill>
                  <a:srgbClr val="000000"/>
                </a:solidFill>
                <a:ea typeface="ＭＳ Ｐゴシック" pitchFamily="34" charset="-128"/>
              </a:rPr>
              <a:t>eg</a:t>
            </a:r>
            <a:r>
              <a:rPr lang="en-GB" dirty="0">
                <a:solidFill>
                  <a:srgbClr val="000000"/>
                </a:solidFill>
                <a:ea typeface="ＭＳ Ｐゴシック" pitchFamily="34" charset="-128"/>
              </a:rPr>
              <a:t> Part J (Heat Producing Appliances) and Part P (Electrical Safety).</a:t>
            </a:r>
          </a:p>
        </p:txBody>
      </p:sp>
    </p:spTree>
    <p:extLst>
      <p:ext uri="{BB962C8B-B14F-4D97-AF65-F5344CB8AC3E}">
        <p14:creationId xmlns:p14="http://schemas.microsoft.com/office/powerpoint/2010/main" val="147508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a:solidFill>
                  <a:srgbClr val="FF0000"/>
                </a:solidFill>
                <a:ea typeface="ＭＳ Ｐゴシック" pitchFamily="34" charset="-128"/>
              </a:rPr>
              <a:t>Advantages of 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Tx/>
              <a:buChar char="•"/>
            </a:pPr>
            <a:r>
              <a:rPr lang="en-GB" dirty="0">
                <a:solidFill>
                  <a:srgbClr val="000000"/>
                </a:solidFill>
                <a:ea typeface="ＭＳ Ｐゴシック" pitchFamily="34" charset="-128"/>
              </a:rPr>
              <a:t>When the micro-CHP is generating heat, the unit will also generate electricity to be used in the home (or exported).</a:t>
            </a:r>
          </a:p>
          <a:p>
            <a:pPr marL="534988" indent="-534988">
              <a:spcAft>
                <a:spcPts val="600"/>
              </a:spcAft>
              <a:buFontTx/>
              <a:buChar char="•"/>
            </a:pPr>
            <a:r>
              <a:rPr lang="en-GB" dirty="0">
                <a:solidFill>
                  <a:srgbClr val="000000"/>
                </a:solidFill>
                <a:ea typeface="ＭＳ Ｐゴシック" pitchFamily="34" charset="-128"/>
              </a:rPr>
              <a:t>By generating electricity on-site the consumer could be saving carbon dioxide compared with using grid electricity and a standard heating boiler.</a:t>
            </a:r>
          </a:p>
          <a:p>
            <a:pPr marL="534988" indent="-534988">
              <a:spcAft>
                <a:spcPts val="600"/>
              </a:spcAft>
              <a:buFontTx/>
              <a:buChar char="•"/>
            </a:pPr>
            <a:r>
              <a:rPr lang="en-GB" dirty="0">
                <a:solidFill>
                  <a:srgbClr val="000000"/>
                </a:solidFill>
                <a:ea typeface="ＭＳ Ｐゴシック" pitchFamily="34" charset="-128"/>
              </a:rPr>
              <a:t>Micro-CHP is eligible for feed-in tariffs.</a:t>
            </a:r>
          </a:p>
          <a:p>
            <a:pPr marL="534988" indent="-534988">
              <a:spcAft>
                <a:spcPts val="600"/>
              </a:spcAft>
              <a:buFontTx/>
              <a:buChar char="•"/>
            </a:pPr>
            <a:r>
              <a:rPr lang="en-GB" dirty="0">
                <a:solidFill>
                  <a:srgbClr val="000000"/>
                </a:solidFill>
                <a:ea typeface="ＭＳ Ｐゴシック" pitchFamily="34" charset="-128"/>
              </a:rPr>
              <a:t>For the householder, there is very little difference between </a:t>
            </a:r>
            <a:br>
              <a:rPr lang="en-GB" dirty="0">
                <a:solidFill>
                  <a:srgbClr val="000000"/>
                </a:solidFill>
                <a:ea typeface="ＭＳ Ｐゴシック" pitchFamily="34" charset="-128"/>
              </a:rPr>
            </a:br>
            <a:r>
              <a:rPr lang="en-GB" dirty="0">
                <a:solidFill>
                  <a:srgbClr val="000000"/>
                </a:solidFill>
                <a:ea typeface="ＭＳ Ｐゴシック" pitchFamily="34" charset="-128"/>
              </a:rPr>
              <a:t>a micro-CHP installation and a standard boiler.</a:t>
            </a:r>
          </a:p>
          <a:p>
            <a:pPr marL="534988" indent="-534988">
              <a:spcAft>
                <a:spcPts val="600"/>
              </a:spcAft>
              <a:buFontTx/>
              <a:buChar char="•"/>
            </a:pPr>
            <a:r>
              <a:rPr lang="en-GB" dirty="0">
                <a:solidFill>
                  <a:srgbClr val="000000"/>
                </a:solidFill>
                <a:ea typeface="ＭＳ Ｐゴシック" pitchFamily="34" charset="-128"/>
              </a:rPr>
              <a:t>Servicing costs and maintenance are estimated to be</a:t>
            </a:r>
            <a:br>
              <a:rPr lang="en-GB" dirty="0">
                <a:solidFill>
                  <a:srgbClr val="000000"/>
                </a:solidFill>
                <a:ea typeface="ＭＳ Ｐゴシック" pitchFamily="34" charset="-128"/>
              </a:rPr>
            </a:br>
            <a:r>
              <a:rPr lang="en-GB" dirty="0">
                <a:solidFill>
                  <a:srgbClr val="000000"/>
                </a:solidFill>
                <a:ea typeface="ＭＳ Ｐゴシック" pitchFamily="34" charset="-128"/>
              </a:rPr>
              <a:t>similar to a standard boiler – although a specialist </a:t>
            </a:r>
            <a:br>
              <a:rPr lang="en-GB" dirty="0">
                <a:solidFill>
                  <a:srgbClr val="000000"/>
                </a:solidFill>
                <a:ea typeface="ＭＳ Ｐゴシック" pitchFamily="34" charset="-128"/>
              </a:rPr>
            </a:br>
            <a:r>
              <a:rPr lang="en-GB" dirty="0">
                <a:solidFill>
                  <a:srgbClr val="000000"/>
                </a:solidFill>
                <a:ea typeface="ＭＳ Ｐゴシック" pitchFamily="34" charset="-128"/>
              </a:rPr>
              <a:t>will be required.</a:t>
            </a:r>
          </a:p>
        </p:txBody>
      </p:sp>
      <p:pic>
        <p:nvPicPr>
          <p:cNvPr id="4" name="Picture 3" descr="04 Micro ch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3212976"/>
            <a:ext cx="167646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09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p:cTn id="3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5"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 calcmode="lin" valueType="num">
                                      <p:cBhvr>
                                        <p:cTn id="46"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7"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8"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9"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0"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1"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2"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3" dur="1000" decel="50000">
                                          <p:stCondLst>
                                            <p:cond delay="0"/>
                                          </p:stCondLst>
                                        </p:cTn>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5"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1"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3">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5" presetClass="entr" presetSubtype="0"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 calcmode="lin" valueType="num">
                                      <p:cBhvr>
                                        <p:cTn id="70"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71"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72"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3"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4"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5"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6"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7"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Disadvantages </a:t>
            </a:r>
            <a:r>
              <a:rPr lang="en-GB" dirty="0">
                <a:solidFill>
                  <a:srgbClr val="FF0000"/>
                </a:solidFill>
                <a:ea typeface="ＭＳ Ｐゴシック" pitchFamily="34" charset="-128"/>
              </a:rPr>
              <a:t>of 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Tx/>
              <a:buChar char="•"/>
            </a:pPr>
            <a:r>
              <a:rPr lang="en-GB" dirty="0">
                <a:solidFill>
                  <a:srgbClr val="000000"/>
                </a:solidFill>
                <a:ea typeface="ＭＳ Ｐゴシック" pitchFamily="34" charset="-128"/>
              </a:rPr>
              <a:t>Micro-CHPs are still in the </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early adaptors</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 phase, meaning that prices are still relatively high and that the systems are still being adjusted.</a:t>
            </a:r>
          </a:p>
          <a:p>
            <a:pPr marL="534988" indent="-534988">
              <a:spcAft>
                <a:spcPts val="600"/>
              </a:spcAft>
              <a:buFontTx/>
              <a:buChar char="•"/>
            </a:pPr>
            <a:r>
              <a:rPr lang="en-GB" dirty="0">
                <a:solidFill>
                  <a:srgbClr val="000000"/>
                </a:solidFill>
                <a:ea typeface="ＭＳ Ｐゴシック" pitchFamily="34" charset="-128"/>
              </a:rPr>
              <a:t>The noise production of </a:t>
            </a:r>
            <a:r>
              <a:rPr lang="en-GB" dirty="0" smtClean="0">
                <a:solidFill>
                  <a:srgbClr val="000000"/>
                </a:solidFill>
                <a:ea typeface="ＭＳ Ｐゴシック" pitchFamily="34" charset="-128"/>
              </a:rPr>
              <a:t>micro-CHPs </a:t>
            </a:r>
            <a:r>
              <a:rPr lang="en-GB" dirty="0">
                <a:solidFill>
                  <a:srgbClr val="000000"/>
                </a:solidFill>
                <a:ea typeface="ＭＳ Ｐゴシック" pitchFamily="34" charset="-128"/>
              </a:rPr>
              <a:t>is a relatively large problem.</a:t>
            </a:r>
          </a:p>
          <a:p>
            <a:pPr marL="534988" indent="-534988">
              <a:spcAft>
                <a:spcPts val="600"/>
              </a:spcAft>
              <a:buFontTx/>
              <a:buChar char="•"/>
            </a:pPr>
            <a:r>
              <a:rPr lang="en-GB" dirty="0">
                <a:solidFill>
                  <a:srgbClr val="000000"/>
                </a:solidFill>
                <a:ea typeface="ＭＳ Ｐゴシック" pitchFamily="34" charset="-128"/>
              </a:rPr>
              <a:t>Payback time is still quite high.</a:t>
            </a:r>
          </a:p>
          <a:p>
            <a:pPr marL="534988" indent="-534988">
              <a:spcAft>
                <a:spcPts val="600"/>
              </a:spcAft>
              <a:buFontTx/>
              <a:buChar char="•"/>
            </a:pPr>
            <a:r>
              <a:rPr lang="en-GB" dirty="0">
                <a:solidFill>
                  <a:srgbClr val="000000"/>
                </a:solidFill>
                <a:ea typeface="ＭＳ Ｐゴシック" pitchFamily="34" charset="-128"/>
              </a:rPr>
              <a:t>Not completely renewable.</a:t>
            </a:r>
          </a:p>
          <a:p>
            <a:pPr marL="534988" indent="-534988">
              <a:spcAft>
                <a:spcPts val="600"/>
              </a:spcAft>
              <a:buFontTx/>
              <a:buChar char="•"/>
            </a:pPr>
            <a:r>
              <a:rPr lang="en-GB" dirty="0">
                <a:solidFill>
                  <a:srgbClr val="000000"/>
                </a:solidFill>
                <a:ea typeface="ＭＳ Ｐゴシック" pitchFamily="34" charset="-128"/>
              </a:rPr>
              <a:t>Seasonal variations – may be ineffectual in </a:t>
            </a:r>
            <a:r>
              <a:rPr lang="en-GB" dirty="0" smtClean="0">
                <a:solidFill>
                  <a:srgbClr val="000000"/>
                </a:solidFill>
                <a:ea typeface="ＭＳ Ｐゴシック" pitchFamily="34" charset="-128"/>
              </a:rPr>
              <a:t>responding</a:t>
            </a:r>
            <a:br>
              <a:rPr lang="en-GB" dirty="0" smtClean="0">
                <a:solidFill>
                  <a:srgbClr val="000000"/>
                </a:solidFill>
                <a:ea typeface="ＭＳ Ｐゴシック" pitchFamily="34" charset="-128"/>
              </a:rPr>
            </a:br>
            <a:r>
              <a:rPr lang="en-GB" dirty="0" smtClean="0">
                <a:solidFill>
                  <a:srgbClr val="000000"/>
                </a:solidFill>
                <a:ea typeface="ＭＳ Ｐゴシック" pitchFamily="34" charset="-128"/>
              </a:rPr>
              <a:t>to </a:t>
            </a:r>
            <a:r>
              <a:rPr lang="en-GB" dirty="0">
                <a:solidFill>
                  <a:srgbClr val="000000"/>
                </a:solidFill>
                <a:ea typeface="ＭＳ Ｐゴシック" pitchFamily="34" charset="-128"/>
              </a:rPr>
              <a:t>dynamic requirements of users particularly </a:t>
            </a:r>
            <a:r>
              <a:rPr lang="en-GB" dirty="0" smtClean="0">
                <a:solidFill>
                  <a:srgbClr val="000000"/>
                </a:solidFill>
                <a:ea typeface="ＭＳ Ｐゴシック" pitchFamily="34" charset="-128"/>
              </a:rPr>
              <a:t>coping</a:t>
            </a:r>
            <a:br>
              <a:rPr lang="en-GB" dirty="0" smtClean="0">
                <a:solidFill>
                  <a:srgbClr val="000000"/>
                </a:solidFill>
                <a:ea typeface="ＭＳ Ｐゴシック" pitchFamily="34" charset="-128"/>
              </a:rPr>
            </a:br>
            <a:r>
              <a:rPr lang="en-GB" dirty="0" smtClean="0">
                <a:solidFill>
                  <a:srgbClr val="000000"/>
                </a:solidFill>
                <a:ea typeface="ＭＳ Ｐゴシック" pitchFamily="34" charset="-128"/>
              </a:rPr>
              <a:t>with </a:t>
            </a:r>
            <a:r>
              <a:rPr lang="en-GB" dirty="0">
                <a:solidFill>
                  <a:srgbClr val="000000"/>
                </a:solidFill>
                <a:ea typeface="ＭＳ Ｐゴシック" pitchFamily="34" charset="-128"/>
              </a:rPr>
              <a:t>seasonal variations; often producing excess </a:t>
            </a:r>
            <a:r>
              <a:rPr lang="en-GB" dirty="0" smtClean="0">
                <a:solidFill>
                  <a:srgbClr val="000000"/>
                </a:solidFill>
                <a:ea typeface="ＭＳ Ｐゴシック" pitchFamily="34" charset="-128"/>
              </a:rPr>
              <a:t>heat</a:t>
            </a:r>
            <a:br>
              <a:rPr lang="en-GB" dirty="0" smtClean="0">
                <a:solidFill>
                  <a:srgbClr val="000000"/>
                </a:solidFill>
                <a:ea typeface="ＭＳ Ｐゴシック" pitchFamily="34" charset="-128"/>
              </a:rPr>
            </a:br>
            <a:r>
              <a:rPr lang="en-GB" dirty="0" smtClean="0">
                <a:solidFill>
                  <a:srgbClr val="000000"/>
                </a:solidFill>
                <a:ea typeface="ＭＳ Ｐゴシック" pitchFamily="34" charset="-128"/>
              </a:rPr>
              <a:t>during </a:t>
            </a:r>
            <a:r>
              <a:rPr lang="en-GB" dirty="0">
                <a:solidFill>
                  <a:srgbClr val="000000"/>
                </a:solidFill>
                <a:ea typeface="ＭＳ Ｐゴシック" pitchFamily="34" charset="-128"/>
              </a:rPr>
              <a:t>the summer period.</a:t>
            </a:r>
          </a:p>
        </p:txBody>
      </p:sp>
      <p:pic>
        <p:nvPicPr>
          <p:cNvPr id="5" name="Picture 4" descr="05 Micro ch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268" y="3068960"/>
            <a:ext cx="1979731" cy="320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46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p:cTn id="3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5"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 calcmode="lin" valueType="num">
                                      <p:cBhvr>
                                        <p:cTn id="46"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7"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8"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9"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0"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1"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2"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3" dur="1000" decel="50000">
                                          <p:stCondLst>
                                            <p:cond delay="0"/>
                                          </p:stCondLst>
                                        </p:cTn>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5"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1"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3">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5" presetClass="entr" presetSubtype="0"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 calcmode="lin" valueType="num">
                                      <p:cBhvr>
                                        <p:cTn id="70"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71"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72"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3"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4"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5"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6"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7"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idx="4294967295"/>
          </p:nvPr>
        </p:nvSpPr>
        <p:spPr>
          <a:xfrm>
            <a:off x="457200" y="1371600"/>
            <a:ext cx="8229600" cy="4754563"/>
          </a:xfrm>
        </p:spPr>
        <p:txBody>
          <a:bodyPr/>
          <a:lstStyle/>
          <a:p>
            <a:pPr marL="0" indent="0" algn="ctr" eaLnBrk="1" hangingPunct="1">
              <a:lnSpc>
                <a:spcPct val="100000"/>
              </a:lnSpc>
            </a:pPr>
            <a:endParaRPr sz="6000" dirty="0" smtClean="0">
              <a:solidFill>
                <a:srgbClr val="E30613"/>
              </a:solidFill>
              <a:ea typeface="ＭＳ Ｐゴシック" pitchFamily="34" charset="-128"/>
            </a:endParaRPr>
          </a:p>
          <a:p>
            <a:pPr marL="0" indent="0" algn="ctr" eaLnBrk="1" hangingPunct="1">
              <a:lnSpc>
                <a:spcPct val="100000"/>
              </a:lnSpc>
            </a:pPr>
            <a:r>
              <a:rPr sz="6000" dirty="0" smtClean="0">
                <a:solidFill>
                  <a:srgbClr val="E30613"/>
                </a:solidFill>
                <a:ea typeface="ＭＳ Ｐゴシック" pitchFamily="34" charset="-128"/>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8433">
                                            <p:txEl>
                                              <p:pRg st="1" end="1"/>
                                            </p:txEl>
                                          </p:spTgt>
                                        </p:tgtEl>
                                        <p:attrNameLst>
                                          <p:attrName>style.visibility</p:attrName>
                                        </p:attrNameLst>
                                      </p:cBhvr>
                                      <p:to>
                                        <p:strVal val="visible"/>
                                      </p:to>
                                    </p:set>
                                    <p:anim calcmode="lin" valueType="num">
                                      <p:cBhvr>
                                        <p:cTn id="7" dur="500" decel="50000" fill="hold">
                                          <p:stCondLst>
                                            <p:cond delay="0"/>
                                          </p:stCondLst>
                                        </p:cTn>
                                        <p:tgtEl>
                                          <p:spTgt spid="1843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43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43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843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43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43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43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4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 typeface="Arial" pitchFamily="34" charset="0"/>
              <a:buChar char="•"/>
              <a:defRPr/>
            </a:pPr>
            <a:r>
              <a:rPr dirty="0">
                <a:solidFill>
                  <a:srgbClr val="000000"/>
                </a:solidFill>
              </a:rPr>
              <a:t>This technology generates heat and electricity simultaneously, from the same energy source, in individual homes or buildings.</a:t>
            </a:r>
          </a:p>
          <a:p>
            <a:pPr marL="534988" indent="-534988">
              <a:spcAft>
                <a:spcPts val="1200"/>
              </a:spcAft>
              <a:buFont typeface="Arial" pitchFamily="34" charset="0"/>
              <a:buChar char="•"/>
              <a:defRPr/>
            </a:pPr>
            <a:r>
              <a:rPr dirty="0">
                <a:solidFill>
                  <a:srgbClr val="000000"/>
                </a:solidFill>
              </a:rPr>
              <a:t>The main output of a micro combined heat and power (micro‑CHP) system is heat, with some electricity generation, at a typical ratio of about 6:1 for domestic appliances.</a:t>
            </a:r>
          </a:p>
          <a:p>
            <a:pPr marL="0" indent="0">
              <a:defRPr/>
            </a:pPr>
            <a:endParaRPr lang="en-US" dirty="0"/>
          </a:p>
        </p:txBody>
      </p:sp>
      <p:pic>
        <p:nvPicPr>
          <p:cNvPr id="4" name="Picture 3" descr="01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49675"/>
            <a:ext cx="42846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5"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p:cTn id="3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 typeface="Arial" pitchFamily="34" charset="0"/>
              <a:buChar char="•"/>
              <a:defRPr/>
            </a:pPr>
            <a:r>
              <a:rPr lang="en-GB" dirty="0">
                <a:solidFill>
                  <a:srgbClr val="000000"/>
                </a:solidFill>
              </a:rPr>
              <a:t>A typical domestic system will generate up to 1kW of electricity once warmed up: the amount of electricity generated over a year depends on how long the system is able to run.</a:t>
            </a:r>
          </a:p>
          <a:p>
            <a:pPr marL="534988" indent="-534988">
              <a:spcAft>
                <a:spcPts val="1200"/>
              </a:spcAft>
              <a:buFont typeface="Arial" pitchFamily="34" charset="0"/>
              <a:buChar char="•"/>
              <a:defRPr/>
            </a:pPr>
            <a:r>
              <a:rPr lang="en-GB" dirty="0">
                <a:solidFill>
                  <a:srgbClr val="000000"/>
                </a:solidFill>
              </a:rPr>
              <a:t>Any electricity you generate and don't use can be sold back to </a:t>
            </a:r>
            <a:br>
              <a:rPr lang="en-GB" dirty="0">
                <a:solidFill>
                  <a:srgbClr val="000000"/>
                </a:solidFill>
              </a:rPr>
            </a:br>
            <a:r>
              <a:rPr lang="en-GB" dirty="0">
                <a:solidFill>
                  <a:srgbClr val="000000"/>
                </a:solidFill>
              </a:rPr>
              <a:t>the grid</a:t>
            </a:r>
            <a:r>
              <a:rPr lang="en-GB" dirty="0" smtClean="0">
                <a:solidFill>
                  <a:srgbClr val="000000"/>
                </a:solidFill>
              </a:rPr>
              <a:t>.</a:t>
            </a:r>
            <a:endParaRPr lang="en-GB" dirty="0">
              <a:solidFill>
                <a:srgbClr val="000000"/>
              </a:solidFill>
            </a:endParaRPr>
          </a:p>
        </p:txBody>
      </p:sp>
      <p:pic>
        <p:nvPicPr>
          <p:cNvPr id="4" name="Picture 3" descr="01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49675"/>
            <a:ext cx="42846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62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Micro-CHP is a technology that provides an opportunity to use an energy source (normally gas) to effectively produce heat and electricity.</a:t>
            </a:r>
          </a:p>
          <a:p>
            <a:pPr marL="534988" indent="-534988">
              <a:spcAft>
                <a:spcPts val="1200"/>
              </a:spcAft>
              <a:buFontTx/>
              <a:buChar char="•"/>
            </a:pPr>
            <a:r>
              <a:rPr lang="en-GB" dirty="0">
                <a:solidFill>
                  <a:srgbClr val="000000"/>
                </a:solidFill>
                <a:ea typeface="ＭＳ Ｐゴシック" pitchFamily="34" charset="-128"/>
              </a:rPr>
              <a:t>Unlike larger CHP systems (mini and full CHP) the application of micro‑CHP is typically limited to one property and does not include any need for </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district</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 heating.</a:t>
            </a:r>
          </a:p>
        </p:txBody>
      </p:sp>
      <p:pic>
        <p:nvPicPr>
          <p:cNvPr id="4" name="Picture 3" descr="01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49675"/>
            <a:ext cx="42846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93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49675"/>
            <a:ext cx="428466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Micro-CHP</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Micro‑CHP is not classed as a renewable technology (unless fuelled by renewable biofuels) but properly applied it can reduce carbon emissions and total energy costs.</a:t>
            </a:r>
          </a:p>
          <a:p>
            <a:pPr marL="534988" indent="-534988">
              <a:spcAft>
                <a:spcPts val="1200"/>
              </a:spcAft>
              <a:buFontTx/>
              <a:buChar char="•"/>
            </a:pPr>
            <a:r>
              <a:rPr lang="en-GB" dirty="0">
                <a:solidFill>
                  <a:srgbClr val="000000"/>
                </a:solidFill>
                <a:ea typeface="ＭＳ Ｐゴシック" pitchFamily="34" charset="-128"/>
              </a:rPr>
              <a:t>CHP is sometimes referred to as </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cogeneration</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a:t>
            </a:r>
          </a:p>
          <a:p>
            <a:pPr marL="534988" indent="-534988">
              <a:spcAft>
                <a:spcPts val="1200"/>
              </a:spcAft>
              <a:buFontTx/>
              <a:buChar char="•"/>
            </a:pPr>
            <a:r>
              <a:rPr lang="en-GB" dirty="0">
                <a:solidFill>
                  <a:srgbClr val="000000"/>
                </a:solidFill>
                <a:ea typeface="ＭＳ Ｐゴシック" pitchFamily="34" charset="-128"/>
              </a:rPr>
              <a:t>The term micro-CHP normally indicates that the output of the system is less than 5kW</a:t>
            </a:r>
            <a:r>
              <a:rPr lang="en-GB" baseline="-25000" dirty="0">
                <a:solidFill>
                  <a:srgbClr val="000000"/>
                </a:solidFill>
                <a:ea typeface="ＭＳ Ｐゴシック" pitchFamily="34" charset="-128"/>
              </a:rPr>
              <a:t>e</a:t>
            </a:r>
            <a:r>
              <a:rPr lang="en-GB" dirty="0">
                <a:solidFill>
                  <a:srgbClr val="000000"/>
                </a:solidFill>
                <a:ea typeface="ＭＳ Ｐゴシック" pitchFamily="34" charset="-128"/>
              </a:rPr>
              <a:t> (5kW electrical) combined with a heat output suitable to replace a </a:t>
            </a:r>
            <a:r>
              <a:rPr lang="en-GB" dirty="0" smtClean="0">
                <a:solidFill>
                  <a:srgbClr val="000000"/>
                </a:solidFill>
                <a:ea typeface="ＭＳ Ｐゴシック" pitchFamily="34" charset="-128"/>
              </a:rPr>
              <a:t>domestic</a:t>
            </a:r>
            <a:br>
              <a:rPr lang="en-GB" dirty="0" smtClean="0">
                <a:solidFill>
                  <a:srgbClr val="000000"/>
                </a:solidFill>
                <a:ea typeface="ＭＳ Ｐゴシック" pitchFamily="34" charset="-128"/>
              </a:rPr>
            </a:br>
            <a:r>
              <a:rPr lang="en-GB" dirty="0" smtClean="0">
                <a:solidFill>
                  <a:srgbClr val="000000"/>
                </a:solidFill>
                <a:ea typeface="ＭＳ Ｐゴシック" pitchFamily="34" charset="-128"/>
              </a:rPr>
              <a:t>or </a:t>
            </a:r>
            <a:r>
              <a:rPr lang="en-GB" dirty="0">
                <a:solidFill>
                  <a:srgbClr val="000000"/>
                </a:solidFill>
                <a:ea typeface="ＭＳ Ｐゴシック" pitchFamily="34" charset="-128"/>
              </a:rPr>
              <a:t>small commercial boiler.</a:t>
            </a:r>
          </a:p>
        </p:txBody>
      </p:sp>
    </p:spTree>
    <p:extLst>
      <p:ext uri="{BB962C8B-B14F-4D97-AF65-F5344CB8AC3E}">
        <p14:creationId xmlns:p14="http://schemas.microsoft.com/office/powerpoint/2010/main" val="9278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Stirling engine</a:t>
            </a:r>
            <a:endParaRPr lang="en-US" dirty="0" smtClean="0">
              <a:ea typeface="ＭＳ Ｐゴシック" pitchFamily="34" charset="-128"/>
            </a:endParaRPr>
          </a:p>
        </p:txBody>
      </p:sp>
      <p:sp>
        <p:nvSpPr>
          <p:cNvPr id="3" name="Content Placeholder 2"/>
          <p:cNvSpPr>
            <a:spLocks noGrp="1"/>
          </p:cNvSpPr>
          <p:nvPr>
            <p:ph sz="quarter" idx="10"/>
          </p:nvPr>
        </p:nvSpPr>
        <p:spPr>
          <a:xfrm>
            <a:off x="0" y="3356992"/>
            <a:ext cx="9144000" cy="2595910"/>
          </a:xfrm>
        </p:spPr>
        <p:txBody>
          <a:bodyPr lIns="360000" rIns="360000"/>
          <a:lstStyle/>
          <a:p>
            <a:pPr marL="0" indent="0"/>
            <a:r>
              <a:rPr lang="en-GB" dirty="0">
                <a:solidFill>
                  <a:srgbClr val="000000"/>
                </a:solidFill>
                <a:ea typeface="ＭＳ Ｐゴシック" pitchFamily="34" charset="-128"/>
              </a:rPr>
              <a:t>A sealed cylinder containing a gas (such as helium) is heated at one end by the burning gas and then cooled at the other by the return heating water so that it expands and subsequently contracts and is arranged to actuate a piston to drive an electrical generator.</a:t>
            </a:r>
          </a:p>
        </p:txBody>
      </p:sp>
      <p:pic>
        <p:nvPicPr>
          <p:cNvPr id="5" name="Picture 4" descr="02 Beta_stirling_animation.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268760"/>
            <a:ext cx="4314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08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03b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4063" y="3787640"/>
            <a:ext cx="31686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Stirling engine</a:t>
            </a:r>
            <a:endParaRPr lang="en-US" dirty="0" smtClean="0">
              <a:ea typeface="ＭＳ Ｐゴシック" pitchFamily="34" charset="-128"/>
            </a:endParaRPr>
          </a:p>
        </p:txBody>
      </p:sp>
      <p:sp>
        <p:nvSpPr>
          <p:cNvPr id="3" name="Content Placeholder 2"/>
          <p:cNvSpPr>
            <a:spLocks noGrp="1"/>
          </p:cNvSpPr>
          <p:nvPr>
            <p:ph sz="quarter" idx="10"/>
          </p:nvPr>
        </p:nvSpPr>
        <p:spPr>
          <a:xfrm>
            <a:off x="0" y="3356992"/>
            <a:ext cx="4572000" cy="2595910"/>
          </a:xfrm>
        </p:spPr>
        <p:txBody>
          <a:bodyPr lIns="360000" rIns="360000"/>
          <a:lstStyle/>
          <a:p>
            <a:pPr marL="0" indent="0">
              <a:lnSpc>
                <a:spcPct val="100000"/>
              </a:lnSpc>
              <a:spcBef>
                <a:spcPts val="0"/>
              </a:spcBef>
              <a:spcAft>
                <a:spcPts val="600"/>
              </a:spcAft>
            </a:pPr>
            <a:r>
              <a:rPr lang="en-GB" b="1" dirty="0">
                <a:solidFill>
                  <a:srgbClr val="000000"/>
                </a:solidFill>
                <a:ea typeface="ＭＳ Ｐゴシック" pitchFamily="34" charset="-128"/>
              </a:rPr>
              <a:t>Expansion</a:t>
            </a:r>
            <a:endParaRPr lang="en-GB" dirty="0">
              <a:solidFill>
                <a:srgbClr val="000000"/>
              </a:solidFill>
              <a:ea typeface="ＭＳ Ｐゴシック" pitchFamily="34" charset="-128"/>
            </a:endParaRPr>
          </a:p>
          <a:p>
            <a:pPr marL="0" indent="0">
              <a:lnSpc>
                <a:spcPct val="100000"/>
              </a:lnSpc>
              <a:spcBef>
                <a:spcPts val="0"/>
              </a:spcBef>
              <a:spcAft>
                <a:spcPts val="600"/>
              </a:spcAft>
            </a:pPr>
            <a:r>
              <a:rPr lang="en-GB" dirty="0">
                <a:solidFill>
                  <a:srgbClr val="000000"/>
                </a:solidFill>
                <a:ea typeface="ＭＳ Ｐゴシック" pitchFamily="34" charset="-128"/>
              </a:rPr>
              <a:t>Most of the gas in the system has just been driven to the hot end of the cylinder. The gas heats and expands, driving the piston outwards to the right.</a:t>
            </a:r>
          </a:p>
        </p:txBody>
      </p:sp>
      <p:pic>
        <p:nvPicPr>
          <p:cNvPr id="5" name="Picture 4" descr="02 Beta_stirling_animat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68760"/>
            <a:ext cx="4314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35"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anim calcmode="lin" valueType="num">
                                      <p:cBhvr>
                                        <p:cTn id="30" dur="2000" fill="hold"/>
                                        <p:tgtEl>
                                          <p:spTgt spid="10"/>
                                        </p:tgtEl>
                                        <p:attrNameLst>
                                          <p:attrName>style.rotation</p:attrName>
                                        </p:attrNameLst>
                                      </p:cBhvr>
                                      <p:tavLst>
                                        <p:tav tm="0">
                                          <p:val>
                                            <p:fltVal val="720"/>
                                          </p:val>
                                        </p:tav>
                                        <p:tav tm="100000">
                                          <p:val>
                                            <p:fltVal val="0"/>
                                          </p:val>
                                        </p:tav>
                                      </p:tavLst>
                                    </p:anim>
                                    <p:anim calcmode="lin" valueType="num">
                                      <p:cBhvr>
                                        <p:cTn id="31" dur="2000" fill="hold"/>
                                        <p:tgtEl>
                                          <p:spTgt spid="10"/>
                                        </p:tgtEl>
                                        <p:attrNameLst>
                                          <p:attrName>ppt_h</p:attrName>
                                        </p:attrNameLst>
                                      </p:cBhvr>
                                      <p:tavLst>
                                        <p:tav tm="0">
                                          <p:val>
                                            <p:fltVal val="0"/>
                                          </p:val>
                                        </p:tav>
                                        <p:tav tm="100000">
                                          <p:val>
                                            <p:strVal val="#ppt_h"/>
                                          </p:val>
                                        </p:tav>
                                      </p:tavLst>
                                    </p:anim>
                                    <p:anim calcmode="lin" valueType="num">
                                      <p:cBhvr>
                                        <p:cTn id="32" dur="2000" fill="hold"/>
                                        <p:tgtEl>
                                          <p:spTgt spid="1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03c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3435" y="3806633"/>
            <a:ext cx="3102077" cy="17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Stirling engine</a:t>
            </a:r>
            <a:endParaRPr lang="en-US" dirty="0" smtClean="0">
              <a:ea typeface="ＭＳ Ｐゴシック" pitchFamily="34" charset="-128"/>
            </a:endParaRPr>
          </a:p>
        </p:txBody>
      </p:sp>
      <p:sp>
        <p:nvSpPr>
          <p:cNvPr id="3" name="Content Placeholder 2"/>
          <p:cNvSpPr>
            <a:spLocks noGrp="1"/>
          </p:cNvSpPr>
          <p:nvPr>
            <p:ph sz="quarter" idx="10"/>
          </p:nvPr>
        </p:nvSpPr>
        <p:spPr>
          <a:xfrm>
            <a:off x="0" y="3356992"/>
            <a:ext cx="4572000" cy="2595910"/>
          </a:xfrm>
        </p:spPr>
        <p:txBody>
          <a:bodyPr lIns="360000" rIns="360000"/>
          <a:lstStyle/>
          <a:p>
            <a:pPr marL="0" indent="0">
              <a:lnSpc>
                <a:spcPct val="100000"/>
              </a:lnSpc>
              <a:spcBef>
                <a:spcPts val="0"/>
              </a:spcBef>
              <a:spcAft>
                <a:spcPts val="600"/>
              </a:spcAft>
            </a:pPr>
            <a:r>
              <a:rPr lang="en-GB" b="1" dirty="0">
                <a:solidFill>
                  <a:srgbClr val="000000"/>
                </a:solidFill>
                <a:ea typeface="ＭＳ Ｐゴシック" pitchFamily="34" charset="-128"/>
              </a:rPr>
              <a:t>Transfer</a:t>
            </a:r>
          </a:p>
          <a:p>
            <a:pPr marL="0" indent="0">
              <a:lnSpc>
                <a:spcPct val="100000"/>
              </a:lnSpc>
              <a:spcBef>
                <a:spcPts val="0"/>
              </a:spcBef>
              <a:spcAft>
                <a:spcPts val="600"/>
              </a:spcAft>
            </a:pPr>
            <a:r>
              <a:rPr lang="en-GB" dirty="0">
                <a:solidFill>
                  <a:srgbClr val="000000"/>
                </a:solidFill>
                <a:ea typeface="ＭＳ Ｐゴシック" pitchFamily="34" charset="-128"/>
              </a:rPr>
              <a:t>The gas has expanded. Most of the gas is still located in the hot end of the cylinder. Flywheel momentum carries the crankshaft the next quarter turn. The bulk of the gas is transferred around the displacer to the cool end of the cylinder.</a:t>
            </a:r>
          </a:p>
        </p:txBody>
      </p:sp>
      <p:pic>
        <p:nvPicPr>
          <p:cNvPr id="5" name="Picture 4" descr="02 Beta_stirling_animat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68760"/>
            <a:ext cx="4314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4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35"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000"/>
                                        <p:tgtEl>
                                          <p:spTgt spid="7"/>
                                        </p:tgtEl>
                                      </p:cBhvr>
                                    </p:animEffect>
                                    <p:anim calcmode="lin" valueType="num">
                                      <p:cBhvr>
                                        <p:cTn id="30" dur="2000" fill="hold"/>
                                        <p:tgtEl>
                                          <p:spTgt spid="7"/>
                                        </p:tgtEl>
                                        <p:attrNameLst>
                                          <p:attrName>style.rotation</p:attrName>
                                        </p:attrNameLst>
                                      </p:cBhvr>
                                      <p:tavLst>
                                        <p:tav tm="0">
                                          <p:val>
                                            <p:fltVal val="720"/>
                                          </p:val>
                                        </p:tav>
                                        <p:tav tm="100000">
                                          <p:val>
                                            <p:fltVal val="0"/>
                                          </p:val>
                                        </p:tav>
                                      </p:tavLst>
                                    </p:anim>
                                    <p:anim calcmode="lin" valueType="num">
                                      <p:cBhvr>
                                        <p:cTn id="31" dur="2000" fill="hold"/>
                                        <p:tgtEl>
                                          <p:spTgt spid="7"/>
                                        </p:tgtEl>
                                        <p:attrNameLst>
                                          <p:attrName>ppt_h</p:attrName>
                                        </p:attrNameLst>
                                      </p:cBhvr>
                                      <p:tavLst>
                                        <p:tav tm="0">
                                          <p:val>
                                            <p:fltVal val="0"/>
                                          </p:val>
                                        </p:tav>
                                        <p:tav tm="100000">
                                          <p:val>
                                            <p:strVal val="#ppt_h"/>
                                          </p:val>
                                        </p:tav>
                                      </p:tavLst>
                                    </p:anim>
                                    <p:anim calcmode="lin" valueType="num">
                                      <p:cBhvr>
                                        <p:cTn id="32"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03d Micro ch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4063" y="3806633"/>
            <a:ext cx="3222920" cy="183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 name="Title 1"/>
          <p:cNvSpPr>
            <a:spLocks noGrp="1"/>
          </p:cNvSpPr>
          <p:nvPr>
            <p:ph type="title"/>
          </p:nvPr>
        </p:nvSpPr>
        <p:spPr>
          <a:xfrm>
            <a:off x="0" y="692696"/>
            <a:ext cx="9144000" cy="382588"/>
          </a:xfrm>
        </p:spPr>
        <p:txBody>
          <a:bodyPr lIns="360000" rIns="360000"/>
          <a:lstStyle/>
          <a:p>
            <a:r>
              <a:rPr lang="en-GB" dirty="0" smtClean="0">
                <a:solidFill>
                  <a:srgbClr val="FF0000"/>
                </a:solidFill>
                <a:ea typeface="ＭＳ Ｐゴシック" pitchFamily="34" charset="-128"/>
              </a:rPr>
              <a:t>Stirling engine</a:t>
            </a:r>
            <a:endParaRPr lang="en-US" dirty="0" smtClean="0">
              <a:ea typeface="ＭＳ Ｐゴシック" pitchFamily="34" charset="-128"/>
            </a:endParaRPr>
          </a:p>
        </p:txBody>
      </p:sp>
      <p:sp>
        <p:nvSpPr>
          <p:cNvPr id="3" name="Content Placeholder 2"/>
          <p:cNvSpPr>
            <a:spLocks noGrp="1"/>
          </p:cNvSpPr>
          <p:nvPr>
            <p:ph sz="quarter" idx="10"/>
          </p:nvPr>
        </p:nvSpPr>
        <p:spPr>
          <a:xfrm>
            <a:off x="0" y="3356992"/>
            <a:ext cx="4572000" cy="2595910"/>
          </a:xfrm>
        </p:spPr>
        <p:txBody>
          <a:bodyPr lIns="360000" rIns="360000"/>
          <a:lstStyle/>
          <a:p>
            <a:pPr marL="0" indent="0">
              <a:lnSpc>
                <a:spcPct val="100000"/>
              </a:lnSpc>
              <a:spcBef>
                <a:spcPts val="0"/>
              </a:spcBef>
              <a:spcAft>
                <a:spcPts val="600"/>
              </a:spcAft>
            </a:pPr>
            <a:r>
              <a:rPr lang="en-GB" b="1" dirty="0">
                <a:solidFill>
                  <a:srgbClr val="000000"/>
                </a:solidFill>
                <a:ea typeface="ＭＳ Ｐゴシック" pitchFamily="34" charset="-128"/>
              </a:rPr>
              <a:t>Contraction</a:t>
            </a:r>
          </a:p>
          <a:p>
            <a:pPr marL="0" indent="0">
              <a:lnSpc>
                <a:spcPct val="100000"/>
              </a:lnSpc>
              <a:spcBef>
                <a:spcPts val="0"/>
              </a:spcBef>
              <a:spcAft>
                <a:spcPts val="600"/>
              </a:spcAft>
            </a:pPr>
            <a:r>
              <a:rPr lang="en-GB" dirty="0">
                <a:solidFill>
                  <a:srgbClr val="000000"/>
                </a:solidFill>
                <a:ea typeface="ＭＳ Ｐゴシック" pitchFamily="34" charset="-128"/>
              </a:rPr>
              <a:t>The majority of the expanded gas has shifted to the cool end. The gas cools and contracts drawing the piston inward to the left.</a:t>
            </a:r>
          </a:p>
        </p:txBody>
      </p:sp>
      <p:pic>
        <p:nvPicPr>
          <p:cNvPr id="5" name="Picture 4" descr="02 Beta_stirling_animat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68760"/>
            <a:ext cx="4314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6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35"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000"/>
                                        <p:tgtEl>
                                          <p:spTgt spid="8"/>
                                        </p:tgtEl>
                                      </p:cBhvr>
                                    </p:animEffect>
                                    <p:anim calcmode="lin" valueType="num">
                                      <p:cBhvr>
                                        <p:cTn id="30" dur="2000" fill="hold"/>
                                        <p:tgtEl>
                                          <p:spTgt spid="8"/>
                                        </p:tgtEl>
                                        <p:attrNameLst>
                                          <p:attrName>style.rotation</p:attrName>
                                        </p:attrNameLst>
                                      </p:cBhvr>
                                      <p:tavLst>
                                        <p:tav tm="0">
                                          <p:val>
                                            <p:fltVal val="720"/>
                                          </p:val>
                                        </p:tav>
                                        <p:tav tm="100000">
                                          <p:val>
                                            <p:fltVal val="0"/>
                                          </p:val>
                                        </p:tav>
                                      </p:tavLst>
                                    </p:anim>
                                    <p:anim calcmode="lin" valueType="num">
                                      <p:cBhvr>
                                        <p:cTn id="31" dur="2000" fill="hold"/>
                                        <p:tgtEl>
                                          <p:spTgt spid="8"/>
                                        </p:tgtEl>
                                        <p:attrNameLst>
                                          <p:attrName>ppt_h</p:attrName>
                                        </p:attrNameLst>
                                      </p:cBhvr>
                                      <p:tavLst>
                                        <p:tav tm="0">
                                          <p:val>
                                            <p:fltVal val="0"/>
                                          </p:val>
                                        </p:tav>
                                        <p:tav tm="100000">
                                          <p:val>
                                            <p:strVal val="#ppt_h"/>
                                          </p:val>
                                        </p:tav>
                                      </p:tavLst>
                                    </p:anim>
                                    <p:anim calcmode="lin" valueType="num">
                                      <p:cBhvr>
                                        <p:cTn id="32"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914</TotalTime>
  <Words>706</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Lucida Grande</vt:lpstr>
      <vt:lpstr>Times New Roman</vt:lpstr>
      <vt:lpstr>Default Design</vt:lpstr>
      <vt:lpstr>Micro-CHP</vt:lpstr>
      <vt:lpstr>Micro-CHP</vt:lpstr>
      <vt:lpstr>Micro-CHP</vt:lpstr>
      <vt:lpstr>Micro-CHP</vt:lpstr>
      <vt:lpstr>Micro-CHP</vt:lpstr>
      <vt:lpstr>Stirling engine</vt:lpstr>
      <vt:lpstr>Stirling engine</vt:lpstr>
      <vt:lpstr>Stirling engine</vt:lpstr>
      <vt:lpstr>Stirling engine</vt:lpstr>
      <vt:lpstr>Stirling engine</vt:lpstr>
      <vt:lpstr>Planning permission and Building Regulations</vt:lpstr>
      <vt:lpstr>Planning permission and Building Regulations</vt:lpstr>
      <vt:lpstr>Advantages of micro-CHP</vt:lpstr>
      <vt:lpstr>Disadvantages of micro-CHP</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116</cp:revision>
  <dcterms:created xsi:type="dcterms:W3CDTF">2013-05-28T00:38:54Z</dcterms:created>
  <dcterms:modified xsi:type="dcterms:W3CDTF">2015-05-12T12:54:47Z</dcterms:modified>
</cp:coreProperties>
</file>