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6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267" r:id="rId25"/>
  </p:sldIdLst>
  <p:sldSz cx="9144000" cy="6858000" type="screen4x3"/>
  <p:notesSz cx="6858000" cy="9144000"/>
  <p:custDataLst>
    <p:tags r:id="rId28"/>
  </p:custDataLst>
  <p:defaultTextStyle>
    <a:defPPr>
      <a:defRPr lang="en-GB"/>
    </a:defPPr>
    <a:lvl1pPr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7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330AF05-ACF3-4F74-A93E-2E7FABDDC742}" type="datetime1">
              <a:rPr lang="en-US"/>
              <a:pPr/>
              <a:t>5/12/2015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40F71E4-D808-4CC4-AE98-52D40000B295}" type="slidenum">
              <a:rPr lang="en-US"/>
              <a:pPr/>
              <a:t>‹#›</a:t>
            </a:fld>
            <a:endParaRPr lang="en-US"/>
          </a:p>
        </p:txBody>
      </p:sp>
    </p:spTree>
    <p:extLst>
      <p:ext uri="{BB962C8B-B14F-4D97-AF65-F5344CB8AC3E}">
        <p14:creationId xmlns:p14="http://schemas.microsoft.com/office/powerpoint/2010/main" val="4082615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440DDB-A928-4D07-A0E0-775CEBC38C13}" type="slidenum">
              <a:rPr lang="en-GB"/>
              <a:pPr/>
              <a:t>‹#›</a:t>
            </a:fld>
            <a:endParaRPr lang="en-GB"/>
          </a:p>
        </p:txBody>
      </p:sp>
    </p:spTree>
    <p:extLst>
      <p:ext uri="{BB962C8B-B14F-4D97-AF65-F5344CB8AC3E}">
        <p14:creationId xmlns:p14="http://schemas.microsoft.com/office/powerpoint/2010/main" val="2783936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baseline="0"/>
            </a:lvl1pPr>
          </a:lstStyle>
          <a:p>
            <a:r>
              <a:rPr lang="en-GB"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8506848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400">
                <a:solidFill>
                  <a:schemeClr val="bg1"/>
                </a:solidFill>
              </a:rPr>
              <a:t>Level 3 Diploma in</a:t>
            </a:r>
            <a:r>
              <a:rPr lang="en-GB" sz="1400" b="1">
                <a:solidFill>
                  <a:schemeClr val="bg1"/>
                </a:solidFill>
              </a:rPr>
              <a:t> Electrical Installations (Buildings and Structures)</a:t>
            </a:r>
            <a:endParaRPr 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spcBef>
                <a:spcPts val="600"/>
              </a:spcBef>
            </a:pPr>
            <a:r>
              <a:rPr lang="en-US" sz="1100" dirty="0"/>
              <a:t>© </a:t>
            </a:r>
            <a:r>
              <a:rPr lang="en-US" sz="1100" dirty="0" smtClean="0"/>
              <a:t>2015 </a:t>
            </a:r>
            <a:r>
              <a:rPr lang="en-US" sz="1100" dirty="0"/>
              <a:t>City and Guilds of London Institute. All rights reserved</a:t>
            </a:r>
            <a:r>
              <a:rPr lang="en-US" sz="900" dirty="0"/>
              <a:t>.</a:t>
            </a:r>
            <a:r>
              <a:rPr lang="en-US" sz="1100" dirty="0">
                <a:cs typeface="Arial" pitchFamily="34" charset="0"/>
              </a:rPr>
              <a:t/>
            </a:r>
            <a:br>
              <a:rPr lang="en-US" sz="1100" dirty="0">
                <a:cs typeface="Arial" pitchFamily="34" charset="0"/>
              </a:rPr>
            </a:br>
            <a:endParaRPr lang="en-US" sz="1100" dirty="0">
              <a:cs typeface="Arial" pitchFamily="34" charset="0"/>
            </a:endParaRPr>
          </a:p>
          <a:p>
            <a:pPr eaLnBrk="1" hangingPunct="1"/>
            <a:endParaRPr lang="en-US" sz="1200" dirty="0">
              <a:latin typeface="Times New Roman" pitchFamily="18" charset="0"/>
            </a:endParaRPr>
          </a:p>
          <a:p>
            <a:pPr eaLnBrk="1" hangingPunct="1"/>
            <a:endParaRPr lang="en-US" sz="1200" dirty="0">
              <a:latin typeface="Times New Roman"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r" eaLnBrk="1" hangingPunct="1">
              <a:spcBef>
                <a:spcPts val="600"/>
              </a:spcBef>
            </a:pPr>
            <a:fld id="{1F509393-B0D8-43CD-9E3D-CE430C24AE8C}" type="slidenum">
              <a:rPr lang="en-US" sz="1100">
                <a:cs typeface="Arial" pitchFamily="34" charset="0"/>
              </a:rPr>
              <a:pPr algn="r" eaLnBrk="1" hangingPunct="1">
                <a:spcBef>
                  <a:spcPts val="600"/>
                </a:spcBef>
              </a:pPr>
              <a:t>‹#›</a:t>
            </a:fld>
            <a:r>
              <a:rPr lang="en-US" sz="1100">
                <a:cs typeface="Arial" pitchFamily="34" charset="0"/>
              </a:rPr>
              <a:t> of 24</a:t>
            </a: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endParaRPr lang="en-US" sz="1200">
              <a:latin typeface="Times New Roman" pitchFamily="18" charset="0"/>
            </a:endParaRPr>
          </a:p>
          <a:p>
            <a:pPr eaLnBrk="1" hangingPunct="1"/>
            <a:endParaRPr lang="en-US" sz="1200">
              <a:latin typeface="Times New Roman"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4"/>
            <a:endParaRPr lang="en-GB"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ＭＳ Ｐゴシック"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ＭＳ Ｐゴシック"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itchFamily="34" charset="0"/>
        <a:buChar char="•"/>
        <a:defRPr lang="en-GB" sz="2000" dirty="0">
          <a:solidFill>
            <a:schemeClr val="tx1"/>
          </a:solidFill>
          <a:latin typeface="+mn-lt"/>
          <a:ea typeface="ＭＳ Ｐゴシック"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ＭＳ Ｐゴシック" charset="-128"/>
          <a:cs typeface="+mn-cs"/>
        </a:defRPr>
      </a:lvl3pPr>
      <a:lvl4pPr marL="215900" indent="-215900" algn="l" rtl="0" eaLnBrk="0" fontAlgn="base" hangingPunct="0">
        <a:lnSpc>
          <a:spcPts val="2000"/>
        </a:lnSpc>
        <a:spcBef>
          <a:spcPts val="500"/>
        </a:spcBef>
        <a:spcAft>
          <a:spcPts val="500"/>
        </a:spcAft>
        <a:buClr>
          <a:srgbClr val="E30613"/>
        </a:buClr>
        <a:buFont typeface="Arial" pitchFamily="34" charset="0"/>
        <a:buChar char="•"/>
        <a:defRPr lang="en-GB" sz="1600" dirty="0">
          <a:solidFill>
            <a:schemeClr val="tx1"/>
          </a:solidFill>
          <a:latin typeface="+mn-lt"/>
          <a:ea typeface="ＭＳ Ｐゴシック" charset="-128"/>
          <a:cs typeface="ＭＳ Ｐゴシック" charset="-128"/>
        </a:defRPr>
      </a:lvl4pPr>
      <a:lvl5pPr marL="431800" indent="-215900" algn="l" rtl="0" eaLnBrk="0" fontAlgn="base" hangingPunct="0">
        <a:lnSpc>
          <a:spcPts val="2000"/>
        </a:lnSpc>
        <a:spcBef>
          <a:spcPct val="0"/>
        </a:spcBef>
        <a:spcAft>
          <a:spcPts val="500"/>
        </a:spcAft>
        <a:buFont typeface="Arial" pitchFamily="34" charset="0"/>
        <a:buChar char="–"/>
        <a:defRPr lang="en-US" sz="1600" dirty="0">
          <a:solidFill>
            <a:schemeClr val="tx1"/>
          </a:solidFill>
          <a:latin typeface="+mn-lt"/>
          <a:ea typeface="ＭＳ Ｐゴシック"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b="1" smtClean="0">
              <a:ea typeface="ＭＳ Ｐゴシック" pitchFamily="34" charset="-128"/>
            </a:endParaRPr>
          </a:p>
          <a:p>
            <a:pPr marL="0" indent="0" eaLnBrk="1" hangingPunct="1"/>
            <a:endParaRPr b="1" smtClean="0">
              <a:ea typeface="ＭＳ Ｐゴシック" pitchFamily="34" charset="-128"/>
            </a:endParaRPr>
          </a:p>
          <a:p>
            <a:pPr marL="0" indent="0" algn="ctr" eaLnBrk="1" hangingPunct="1"/>
            <a:r>
              <a:rPr sz="6600" smtClean="0">
                <a:solidFill>
                  <a:schemeClr val="bg1"/>
                </a:solidFill>
                <a:ea typeface="ＭＳ Ｐゴシック" pitchFamily="34" charset="-128"/>
              </a:rPr>
              <a:t>PowerPoint presentation</a:t>
            </a:r>
          </a:p>
        </p:txBody>
      </p:sp>
      <p:sp>
        <p:nvSpPr>
          <p:cNvPr id="4098" name="Text Box 10"/>
          <p:cNvSpPr txBox="1">
            <a:spLocks noChangeArrowheads="1"/>
          </p:cNvSpPr>
          <p:nvPr/>
        </p:nvSpPr>
        <p:spPr bwMode="white">
          <a:xfrm>
            <a:off x="533400" y="2057400"/>
            <a:ext cx="8077200" cy="135255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099" name="Text Box 10"/>
          <p:cNvSpPr txBox="1">
            <a:spLocks noChangeArrowheads="1"/>
          </p:cNvSpPr>
          <p:nvPr/>
        </p:nvSpPr>
        <p:spPr bwMode="white">
          <a:xfrm>
            <a:off x="533400" y="3402259"/>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100" name="Rectangle 15"/>
          <p:cNvSpPr>
            <a:spLocks noGrp="1" noChangeArrowheads="1"/>
          </p:cNvSpPr>
          <p:nvPr>
            <p:ph type="title"/>
          </p:nvPr>
        </p:nvSpPr>
        <p:spPr>
          <a:xfrm>
            <a:off x="762000" y="3630858"/>
            <a:ext cx="7848600" cy="2465141"/>
          </a:xfrm>
        </p:spPr>
        <p:txBody>
          <a:bodyPr anchor="t"/>
          <a:lstStyle/>
          <a:p>
            <a:pPr eaLnBrk="1" hangingPunct="1"/>
            <a:r>
              <a:rPr lang="en-GB" dirty="0" smtClean="0">
                <a:solidFill>
                  <a:srgbClr val="FF0000"/>
                </a:solidFill>
                <a:ea typeface="ＭＳ Ｐゴシック" pitchFamily="34" charset="-128"/>
              </a:rPr>
              <a:t>Rainwater harvesting and </a:t>
            </a:r>
            <a:r>
              <a:rPr lang="en-GB" dirty="0" err="1" smtClean="0">
                <a:solidFill>
                  <a:srgbClr val="FF0000"/>
                </a:solidFill>
                <a:ea typeface="ＭＳ Ｐゴシック" pitchFamily="34" charset="-128"/>
              </a:rPr>
              <a:t>greywater</a:t>
            </a:r>
            <a:r>
              <a:rPr lang="en-GB" dirty="0" smtClean="0">
                <a:solidFill>
                  <a:srgbClr val="FF0000"/>
                </a:solidFill>
                <a:ea typeface="ＭＳ Ｐゴシック" pitchFamily="34" charset="-128"/>
              </a:rPr>
              <a:t> re-use</a:t>
            </a:r>
            <a:endParaRPr lang="en-GB" dirty="0" smtClean="0">
              <a:ea typeface="ＭＳ Ｐゴシック" pitchFamily="34" charset="-128"/>
            </a:endParaRPr>
          </a:p>
        </p:txBody>
      </p:sp>
      <p:sp>
        <p:nvSpPr>
          <p:cNvPr id="4101" name="TextBox 9"/>
          <p:cNvSpPr txBox="1">
            <a:spLocks noChangeArrowheads="1"/>
          </p:cNvSpPr>
          <p:nvPr/>
        </p:nvSpPr>
        <p:spPr bwMode="auto">
          <a:xfrm>
            <a:off x="762000" y="2209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2400" b="1">
                <a:solidFill>
                  <a:srgbClr val="FFFFFF"/>
                </a:solidFill>
              </a:rPr>
              <a:t>Unit 301: Understand the fundamental principles and requirements of environmental technology systems</a:t>
            </a:r>
            <a:endParaRPr lang="en-US" sz="240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Planning permission</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 typeface="Arial" pitchFamily="34" charset="0"/>
              <a:buChar char="•"/>
              <a:defRPr/>
            </a:pPr>
            <a:r>
              <a:rPr lang="en-GB" dirty="0">
                <a:solidFill>
                  <a:srgbClr val="000000"/>
                </a:solidFill>
              </a:rPr>
              <a:t>The installation of a RWH system does not in principle need planning permission.</a:t>
            </a:r>
          </a:p>
          <a:p>
            <a:pPr marL="534988" indent="-534988">
              <a:spcAft>
                <a:spcPts val="1200"/>
              </a:spcAft>
              <a:buFont typeface="Arial" pitchFamily="34" charset="0"/>
              <a:buChar char="•"/>
              <a:defRPr/>
            </a:pPr>
            <a:r>
              <a:rPr lang="en-GB" dirty="0">
                <a:solidFill>
                  <a:srgbClr val="000000"/>
                </a:solidFill>
              </a:rPr>
              <a:t>In fact, in gaining planning permission for a new-build or major renovation project, the inclusion of rainwater harvesting in the project can help towards approval.</a:t>
            </a:r>
          </a:p>
          <a:p>
            <a:pPr marL="534988" indent="-534988">
              <a:spcAft>
                <a:spcPts val="1200"/>
              </a:spcAft>
              <a:buFont typeface="Arial" pitchFamily="34" charset="0"/>
              <a:buChar char="•"/>
              <a:defRPr/>
            </a:pPr>
            <a:r>
              <a:rPr lang="en-GB" dirty="0">
                <a:solidFill>
                  <a:srgbClr val="000000"/>
                </a:solidFill>
              </a:rPr>
              <a:t>Rainwater harvesting ticks two boxes for planners.</a:t>
            </a:r>
          </a:p>
          <a:p>
            <a:pPr marL="534988" indent="-534988">
              <a:spcAft>
                <a:spcPts val="1200"/>
              </a:spcAft>
              <a:buFont typeface="Arial" pitchFamily="34" charset="0"/>
              <a:buChar char="•"/>
              <a:defRPr/>
            </a:pPr>
            <a:r>
              <a:rPr lang="en-GB" dirty="0">
                <a:solidFill>
                  <a:srgbClr val="000000"/>
                </a:solidFill>
              </a:rPr>
              <a:t>Not only is rainwater harvesting seen as a means to save on mains water consumption, but also, and often nowadays, of more importance to planners, as a way of alleviating flood threats.</a:t>
            </a:r>
          </a:p>
        </p:txBody>
      </p:sp>
    </p:spTree>
    <p:extLst>
      <p:ext uri="{BB962C8B-B14F-4D97-AF65-F5344CB8AC3E}">
        <p14:creationId xmlns:p14="http://schemas.microsoft.com/office/powerpoint/2010/main" val="293869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Building Regulations</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In 2010, a change in the Building Regulations has reinforced official support for rainwater harvesting. Building Regulations Part G (April 2010) makes 125 litres per person per day of mains water consumption the maximum.</a:t>
            </a:r>
          </a:p>
          <a:p>
            <a:pPr marL="534988" indent="-534988">
              <a:spcAft>
                <a:spcPts val="1200"/>
              </a:spcAft>
              <a:buFontTx/>
              <a:buChar char="•"/>
            </a:pPr>
            <a:r>
              <a:rPr lang="en-GB" dirty="0">
                <a:solidFill>
                  <a:srgbClr val="000000"/>
                </a:solidFill>
                <a:ea typeface="ＭＳ Ｐゴシック" pitchFamily="34" charset="-128"/>
              </a:rPr>
              <a:t>The underground tank should not be installed any closer to a house than a line drawn at a 45-degree angle from the base of the house. It usually works out that the closest part of the tank should not be closer to the building than the overall height of the tank.</a:t>
            </a:r>
          </a:p>
          <a:p>
            <a:pPr marL="534988" indent="-534988">
              <a:spcAft>
                <a:spcPts val="1200"/>
              </a:spcAft>
              <a:buFontTx/>
              <a:buChar char="•"/>
            </a:pPr>
            <a:r>
              <a:rPr lang="en-GB" dirty="0">
                <a:solidFill>
                  <a:srgbClr val="000000"/>
                </a:solidFill>
                <a:ea typeface="ＭＳ Ｐゴシック" pitchFamily="34" charset="-128"/>
              </a:rPr>
              <a:t>Building regulations also apply to other aspects of the work such as electrical installation and plumbing work.</a:t>
            </a:r>
          </a:p>
        </p:txBody>
      </p:sp>
    </p:spTree>
    <p:extLst>
      <p:ext uri="{BB962C8B-B14F-4D97-AF65-F5344CB8AC3E}">
        <p14:creationId xmlns:p14="http://schemas.microsoft.com/office/powerpoint/2010/main" val="384889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Advantages of rainwater harvesting</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Bef>
                <a:spcPct val="0"/>
              </a:spcBef>
              <a:spcAft>
                <a:spcPts val="1200"/>
              </a:spcAft>
              <a:buFontTx/>
              <a:buChar char="•"/>
            </a:pPr>
            <a:r>
              <a:rPr lang="en-GB" dirty="0">
                <a:solidFill>
                  <a:srgbClr val="000000"/>
                </a:solidFill>
                <a:ea typeface="ＭＳ Ｐゴシック" pitchFamily="34" charset="-128"/>
              </a:rPr>
              <a:t>Saves money by reducing water usage.</a:t>
            </a:r>
          </a:p>
          <a:p>
            <a:pPr marL="534988" indent="-534988">
              <a:spcBef>
                <a:spcPct val="0"/>
              </a:spcBef>
              <a:spcAft>
                <a:spcPts val="1200"/>
              </a:spcAft>
              <a:buFontTx/>
              <a:buChar char="•"/>
            </a:pPr>
            <a:r>
              <a:rPr lang="en-GB" dirty="0">
                <a:solidFill>
                  <a:srgbClr val="000000"/>
                </a:solidFill>
                <a:ea typeface="ＭＳ Ｐゴシック" pitchFamily="34" charset="-128"/>
              </a:rPr>
              <a:t>A volume of water is kept out of the storm‑water</a:t>
            </a:r>
            <a:br>
              <a:rPr lang="en-GB" dirty="0">
                <a:solidFill>
                  <a:srgbClr val="000000"/>
                </a:solidFill>
                <a:ea typeface="ＭＳ Ｐゴシック" pitchFamily="34" charset="-128"/>
              </a:rPr>
            </a:br>
            <a:r>
              <a:rPr lang="en-GB" dirty="0">
                <a:solidFill>
                  <a:srgbClr val="000000"/>
                </a:solidFill>
                <a:ea typeface="ＭＳ Ｐゴシック" pitchFamily="34" charset="-128"/>
              </a:rPr>
              <a:t>management system, thereby helping to reduce</a:t>
            </a:r>
            <a:br>
              <a:rPr lang="en-GB" dirty="0">
                <a:solidFill>
                  <a:srgbClr val="000000"/>
                </a:solidFill>
                <a:ea typeface="ＭＳ Ｐゴシック" pitchFamily="34" charset="-128"/>
              </a:rPr>
            </a:br>
            <a:r>
              <a:rPr lang="en-GB" dirty="0">
                <a:solidFill>
                  <a:srgbClr val="000000"/>
                </a:solidFill>
                <a:ea typeface="ＭＳ Ｐゴシック" pitchFamily="34" charset="-128"/>
              </a:rPr>
              <a:t>flooding risks.</a:t>
            </a:r>
          </a:p>
          <a:p>
            <a:pPr marL="534988" indent="-534988">
              <a:spcBef>
                <a:spcPct val="0"/>
              </a:spcBef>
              <a:spcAft>
                <a:spcPts val="1200"/>
              </a:spcAft>
              <a:buFontTx/>
              <a:buChar char="•"/>
            </a:pPr>
            <a:r>
              <a:rPr lang="en-GB" dirty="0">
                <a:solidFill>
                  <a:srgbClr val="000000"/>
                </a:solidFill>
                <a:ea typeface="ＭＳ Ｐゴシック" pitchFamily="34" charset="-128"/>
              </a:rPr>
              <a:t>Gains eco-homes rating points for your property.</a:t>
            </a:r>
          </a:p>
          <a:p>
            <a:pPr marL="534988" indent="-534988">
              <a:spcBef>
                <a:spcPct val="0"/>
              </a:spcBef>
              <a:spcAft>
                <a:spcPts val="1200"/>
              </a:spcAft>
              <a:buFontTx/>
              <a:buChar char="•"/>
            </a:pPr>
            <a:r>
              <a:rPr lang="en-GB" dirty="0">
                <a:solidFill>
                  <a:srgbClr val="000000"/>
                </a:solidFill>
                <a:ea typeface="ＭＳ Ｐゴシック" pitchFamily="34" charset="-128"/>
              </a:rPr>
              <a:t>Rainwater is better for your garden as it has a balanced pH and is free of chemicals such as chlorine.</a:t>
            </a:r>
          </a:p>
          <a:p>
            <a:pPr marL="534988" indent="-534988">
              <a:spcBef>
                <a:spcPct val="0"/>
              </a:spcBef>
              <a:spcAft>
                <a:spcPts val="1200"/>
              </a:spcAft>
              <a:buFontTx/>
              <a:buChar char="•"/>
            </a:pPr>
            <a:r>
              <a:rPr lang="en-GB" dirty="0">
                <a:solidFill>
                  <a:srgbClr val="000000"/>
                </a:solidFill>
                <a:ea typeface="ＭＳ Ｐゴシック" pitchFamily="34" charset="-128"/>
              </a:rPr>
              <a:t>In its agricultural application rainwater harvesting has also been used to provide drinking water for livestock and irrigating crops</a:t>
            </a:r>
            <a:r>
              <a:rPr lang="en-GB" dirty="0">
                <a:solidFill>
                  <a:srgbClr val="0000FF"/>
                </a:solidFill>
                <a:ea typeface="ＭＳ Ｐゴシック" pitchFamily="34" charset="-128"/>
              </a:rPr>
              <a:t>.</a:t>
            </a:r>
          </a:p>
        </p:txBody>
      </p:sp>
      <p:pic>
        <p:nvPicPr>
          <p:cNvPr id="4" name="Picture 3" descr="04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2880" y="1061328"/>
            <a:ext cx="269112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05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5" presetClass="entr" presetSubtype="0"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p:cTn id="7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Disadvantages </a:t>
            </a:r>
            <a:r>
              <a:rPr lang="en-US" dirty="0">
                <a:ea typeface="ＭＳ Ｐゴシック" pitchFamily="34" charset="-128"/>
              </a:rPr>
              <a:t>of rainwater harvesting</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Bef>
                <a:spcPct val="0"/>
              </a:spcBef>
              <a:spcAft>
                <a:spcPts val="1200"/>
              </a:spcAft>
              <a:buFontTx/>
              <a:buChar char="•"/>
            </a:pPr>
            <a:r>
              <a:rPr lang="en-GB" dirty="0">
                <a:solidFill>
                  <a:srgbClr val="000000"/>
                </a:solidFill>
                <a:ea typeface="ＭＳ Ｐゴシック" pitchFamily="34" charset="-128"/>
              </a:rPr>
              <a:t>High cost when retro fitting to an existing property.</a:t>
            </a:r>
          </a:p>
          <a:p>
            <a:pPr marL="534988" indent="-534988">
              <a:spcBef>
                <a:spcPct val="0"/>
              </a:spcBef>
              <a:spcAft>
                <a:spcPts val="1200"/>
              </a:spcAft>
              <a:buFontTx/>
              <a:buChar char="•"/>
            </a:pPr>
            <a:r>
              <a:rPr lang="en-GB" dirty="0">
                <a:solidFill>
                  <a:srgbClr val="000000"/>
                </a:solidFill>
                <a:ea typeface="ＭＳ Ｐゴシック" pitchFamily="34" charset="-128"/>
              </a:rPr>
              <a:t>Requires some maintenance to filtration.</a:t>
            </a:r>
          </a:p>
          <a:p>
            <a:pPr marL="534988" indent="-534988">
              <a:spcBef>
                <a:spcPct val="0"/>
              </a:spcBef>
              <a:spcAft>
                <a:spcPts val="1200"/>
              </a:spcAft>
              <a:buFontTx/>
              <a:buChar char="•"/>
            </a:pPr>
            <a:r>
              <a:rPr lang="en-GB" dirty="0">
                <a:solidFill>
                  <a:srgbClr val="000000"/>
                </a:solidFill>
                <a:ea typeface="ＭＳ Ｐゴシック" pitchFamily="34" charset="-128"/>
              </a:rPr>
              <a:t>Requires separate pipe work to be installed.</a:t>
            </a:r>
          </a:p>
          <a:p>
            <a:pPr marL="534988" indent="-534988">
              <a:spcBef>
                <a:spcPct val="0"/>
              </a:spcBef>
              <a:spcAft>
                <a:spcPts val="1200"/>
              </a:spcAft>
              <a:buFontTx/>
              <a:buChar char="•"/>
            </a:pPr>
            <a:r>
              <a:rPr lang="en-GB" dirty="0">
                <a:solidFill>
                  <a:srgbClr val="000000"/>
                </a:solidFill>
                <a:ea typeface="ＭＳ Ｐゴシック" pitchFamily="34" charset="-128"/>
              </a:rPr>
              <a:t>Unpredictable rainfall.</a:t>
            </a:r>
          </a:p>
          <a:p>
            <a:pPr marL="534988" indent="-534988">
              <a:spcBef>
                <a:spcPct val="0"/>
              </a:spcBef>
              <a:spcAft>
                <a:spcPts val="1200"/>
              </a:spcAft>
              <a:buFontTx/>
              <a:buChar char="•"/>
            </a:pPr>
            <a:r>
              <a:rPr lang="en-GB" dirty="0">
                <a:solidFill>
                  <a:srgbClr val="000000"/>
                </a:solidFill>
                <a:ea typeface="ＭＳ Ｐゴシック" pitchFamily="34" charset="-128"/>
              </a:rPr>
              <a:t>Vulnerable water quality.</a:t>
            </a:r>
          </a:p>
        </p:txBody>
      </p:sp>
      <p:pic>
        <p:nvPicPr>
          <p:cNvPr id="5" name="Picture 4" descr="05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3860800"/>
            <a:ext cx="4695825"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0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5" presetClass="entr" presetSubtype="0"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p:cTn id="7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Greywater re-use</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Greywater, or </a:t>
            </a:r>
            <a:r>
              <a:rPr lang="en-GB" dirty="0" err="1">
                <a:solidFill>
                  <a:srgbClr val="000000"/>
                </a:solidFill>
                <a:ea typeface="ＭＳ Ｐゴシック" pitchFamily="34" charset="-128"/>
              </a:rPr>
              <a:t>sullage</a:t>
            </a:r>
            <a:r>
              <a:rPr lang="en-GB" dirty="0">
                <a:solidFill>
                  <a:srgbClr val="000000"/>
                </a:solidFill>
                <a:ea typeface="ＭＳ Ｐゴシック" pitchFamily="34" charset="-128"/>
              </a:rPr>
              <a:t>, is wastewater generated from domestic activities such as laundry, dishwashing, and bathing, which can be recycled on-site for uses such as landscape irrigation and constructed wetlands.</a:t>
            </a:r>
          </a:p>
          <a:p>
            <a:pPr marL="534988" indent="-534988">
              <a:spcAft>
                <a:spcPts val="1200"/>
              </a:spcAft>
              <a:buFontTx/>
              <a:buChar char="•"/>
            </a:pPr>
            <a:r>
              <a:rPr lang="en-GB" dirty="0">
                <a:solidFill>
                  <a:srgbClr val="000000"/>
                </a:solidFill>
                <a:ea typeface="ＭＳ Ｐゴシック" pitchFamily="34" charset="-128"/>
              </a:rPr>
              <a:t>Greywater differs from water from the toilets which is designated sewage or </a:t>
            </a:r>
            <a:r>
              <a:rPr lang="en-GB" dirty="0" err="1">
                <a:solidFill>
                  <a:srgbClr val="000000"/>
                </a:solidFill>
                <a:ea typeface="ＭＳ Ｐゴシック" pitchFamily="34" charset="-128"/>
              </a:rPr>
              <a:t>blackwater</a:t>
            </a:r>
            <a:r>
              <a:rPr lang="en-GB" dirty="0">
                <a:solidFill>
                  <a:srgbClr val="000000"/>
                </a:solidFill>
                <a:ea typeface="ＭＳ Ｐゴシック" pitchFamily="34" charset="-128"/>
              </a:rPr>
              <a:t> to indicate it contains human waste.</a:t>
            </a:r>
          </a:p>
          <a:p>
            <a:pPr marL="534988" indent="-534988">
              <a:spcAft>
                <a:spcPts val="1200"/>
              </a:spcAft>
              <a:buFontTx/>
              <a:buChar char="•"/>
            </a:pPr>
            <a:r>
              <a:rPr lang="en-GB" dirty="0">
                <a:solidFill>
                  <a:srgbClr val="000000"/>
                </a:solidFill>
                <a:ea typeface="ＭＳ Ｐゴシック" pitchFamily="34" charset="-128"/>
              </a:rPr>
              <a:t>Most greywater is easier to treat and recycle than </a:t>
            </a:r>
            <a:r>
              <a:rPr lang="en-GB" dirty="0" err="1">
                <a:solidFill>
                  <a:srgbClr val="000000"/>
                </a:solidFill>
                <a:ea typeface="ＭＳ Ｐゴシック" pitchFamily="34" charset="-128"/>
              </a:rPr>
              <a:t>blackwater</a:t>
            </a:r>
            <a:r>
              <a:rPr lang="en-GB" dirty="0">
                <a:solidFill>
                  <a:srgbClr val="000000"/>
                </a:solidFill>
                <a:ea typeface="ＭＳ Ｐゴシック" pitchFamily="34" charset="-128"/>
              </a:rPr>
              <a:t>, because of lower levels of contaminants</a:t>
            </a:r>
            <a:r>
              <a:rPr lang="en-GB" dirty="0" smtClean="0">
                <a:solidFill>
                  <a:srgbClr val="000000"/>
                </a:solidFill>
                <a:ea typeface="ＭＳ Ｐゴシック" pitchFamily="34" charset="-128"/>
              </a:rPr>
              <a:t>.</a:t>
            </a:r>
            <a:endParaRPr lang="en-GB" dirty="0">
              <a:solidFill>
                <a:srgbClr val="000000"/>
              </a:solidFill>
              <a:ea typeface="ＭＳ Ｐゴシック" pitchFamily="34" charset="-128"/>
            </a:endParaRPr>
          </a:p>
        </p:txBody>
      </p:sp>
      <p:pic>
        <p:nvPicPr>
          <p:cNvPr id="5" name="Picture 4" descr="06 Greywa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21088"/>
            <a:ext cx="230505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93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Greywater re-use</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If collected using a separate plumbing system from </a:t>
            </a:r>
            <a:r>
              <a:rPr lang="en-GB" dirty="0" err="1">
                <a:solidFill>
                  <a:srgbClr val="000000"/>
                </a:solidFill>
                <a:ea typeface="ＭＳ Ｐゴシック" pitchFamily="34" charset="-128"/>
              </a:rPr>
              <a:t>blackwater</a:t>
            </a:r>
            <a:r>
              <a:rPr lang="en-GB" dirty="0">
                <a:solidFill>
                  <a:srgbClr val="000000"/>
                </a:solidFill>
                <a:ea typeface="ＭＳ Ｐゴシック" pitchFamily="34" charset="-128"/>
              </a:rPr>
              <a:t>, domestic greywater can be recycled directly within the home, garden or company and used either immediately or processed and stored.</a:t>
            </a:r>
          </a:p>
          <a:p>
            <a:pPr marL="534988" indent="-534988">
              <a:spcAft>
                <a:spcPts val="1200"/>
              </a:spcAft>
              <a:buFontTx/>
              <a:buChar char="•"/>
            </a:pPr>
            <a:r>
              <a:rPr lang="en-GB" dirty="0">
                <a:solidFill>
                  <a:srgbClr val="000000"/>
                </a:solidFill>
                <a:ea typeface="ＭＳ Ｐゴシック" pitchFamily="34" charset="-128"/>
              </a:rPr>
              <a:t>If stored, it must be used within a very short time or it will begin to putrefy due to the organic solids in the water.</a:t>
            </a:r>
          </a:p>
        </p:txBody>
      </p:sp>
      <p:pic>
        <p:nvPicPr>
          <p:cNvPr id="5" name="Picture 4" descr="06 Greywa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21088"/>
            <a:ext cx="230505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0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Greywater re-use</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Recycled greywater of this kind is never safe to drink, but a number of stages of filtration and microbial digestion can be used to provide water for washing or flushing toilets.</a:t>
            </a:r>
          </a:p>
          <a:p>
            <a:pPr marL="534988" indent="-534988">
              <a:spcAft>
                <a:spcPts val="1200"/>
              </a:spcAft>
              <a:buFontTx/>
              <a:buChar char="•"/>
            </a:pPr>
            <a:r>
              <a:rPr lang="en-GB" dirty="0">
                <a:solidFill>
                  <a:srgbClr val="000000"/>
                </a:solidFill>
                <a:ea typeface="ＭＳ Ｐゴシック" pitchFamily="34" charset="-128"/>
              </a:rPr>
              <a:t>Greywater reuse systems vary significantly in their complexity and size from small systems with very simple treatment to large systems with complex treatment processes.</a:t>
            </a:r>
          </a:p>
        </p:txBody>
      </p:sp>
      <p:pic>
        <p:nvPicPr>
          <p:cNvPr id="5" name="Picture 4" descr="06 Greywa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21088"/>
            <a:ext cx="230505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8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Greywater re-use</a:t>
            </a:r>
          </a:p>
        </p:txBody>
      </p:sp>
      <p:sp>
        <p:nvSpPr>
          <p:cNvPr id="3" name="Content Placeholder 2"/>
          <p:cNvSpPr>
            <a:spLocks noGrp="1"/>
          </p:cNvSpPr>
          <p:nvPr>
            <p:ph sz="quarter" idx="10"/>
          </p:nvPr>
        </p:nvSpPr>
        <p:spPr>
          <a:xfrm>
            <a:off x="0" y="1196752"/>
            <a:ext cx="9144000" cy="4756150"/>
          </a:xfrm>
        </p:spPr>
        <p:txBody>
          <a:bodyPr lIns="360000" rIns="360000"/>
          <a:lstStyle/>
          <a:p>
            <a:pPr marL="0" indent="0">
              <a:spcAft>
                <a:spcPts val="1200"/>
              </a:spcAft>
              <a:defRPr/>
            </a:pPr>
            <a:r>
              <a:rPr lang="en-GB" dirty="0">
                <a:solidFill>
                  <a:srgbClr val="000000"/>
                </a:solidFill>
              </a:rPr>
              <a:t>However, most have common features such as: </a:t>
            </a:r>
          </a:p>
          <a:p>
            <a:pPr marL="534988" indent="-534988">
              <a:lnSpc>
                <a:spcPts val="2100"/>
              </a:lnSpc>
              <a:spcAft>
                <a:spcPts val="1200"/>
              </a:spcAft>
              <a:buFont typeface="Arial" pitchFamily="34" charset="0"/>
              <a:buChar char="•"/>
              <a:defRPr/>
            </a:pPr>
            <a:r>
              <a:rPr lang="en-GB" dirty="0">
                <a:solidFill>
                  <a:srgbClr val="000000"/>
                </a:solidFill>
              </a:rPr>
              <a:t>a tank for storing the treated water</a:t>
            </a:r>
          </a:p>
          <a:p>
            <a:pPr marL="534988" indent="-534988">
              <a:lnSpc>
                <a:spcPts val="2100"/>
              </a:lnSpc>
              <a:spcAft>
                <a:spcPts val="1200"/>
              </a:spcAft>
              <a:buFont typeface="Arial" pitchFamily="34" charset="0"/>
              <a:buChar char="•"/>
              <a:defRPr/>
            </a:pPr>
            <a:r>
              <a:rPr lang="en-GB" dirty="0">
                <a:solidFill>
                  <a:srgbClr val="000000"/>
                </a:solidFill>
              </a:rPr>
              <a:t>a pump</a:t>
            </a:r>
          </a:p>
          <a:p>
            <a:pPr marL="534988" indent="-534988">
              <a:lnSpc>
                <a:spcPts val="2100"/>
              </a:lnSpc>
              <a:spcAft>
                <a:spcPts val="1200"/>
              </a:spcAft>
              <a:buFont typeface="Arial" pitchFamily="34" charset="0"/>
              <a:buChar char="•"/>
              <a:defRPr/>
            </a:pPr>
            <a:r>
              <a:rPr lang="en-GB" dirty="0">
                <a:solidFill>
                  <a:srgbClr val="000000"/>
                </a:solidFill>
              </a:rPr>
              <a:t>a distribution system for transporting the treated </a:t>
            </a:r>
            <a:br>
              <a:rPr lang="en-GB" dirty="0">
                <a:solidFill>
                  <a:srgbClr val="000000"/>
                </a:solidFill>
              </a:rPr>
            </a:br>
            <a:r>
              <a:rPr lang="en-GB" dirty="0">
                <a:solidFill>
                  <a:srgbClr val="000000"/>
                </a:solidFill>
              </a:rPr>
              <a:t>water to where it is needed; and</a:t>
            </a:r>
          </a:p>
          <a:p>
            <a:pPr marL="534988" indent="-534988">
              <a:lnSpc>
                <a:spcPts val="2100"/>
              </a:lnSpc>
              <a:spcAft>
                <a:spcPts val="1200"/>
              </a:spcAft>
              <a:buFont typeface="Arial" pitchFamily="34" charset="0"/>
              <a:buChar char="•"/>
              <a:defRPr/>
            </a:pPr>
            <a:r>
              <a:rPr lang="en-GB" dirty="0">
                <a:solidFill>
                  <a:srgbClr val="000000"/>
                </a:solidFill>
              </a:rPr>
              <a:t>some sort of treatment.</a:t>
            </a:r>
          </a:p>
        </p:txBody>
      </p:sp>
      <p:pic>
        <p:nvPicPr>
          <p:cNvPr id="5" name="Picture 4" descr="06 Greywa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21088"/>
            <a:ext cx="230505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Installation considerations</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0" indent="0">
              <a:spcAft>
                <a:spcPts val="1200"/>
              </a:spcAft>
              <a:defRPr/>
            </a:pPr>
            <a:r>
              <a:rPr lang="en-GB" b="1" dirty="0">
                <a:solidFill>
                  <a:srgbClr val="000000"/>
                </a:solidFill>
              </a:rPr>
              <a:t>Storage tanks and pipe work</a:t>
            </a:r>
            <a:endParaRPr lang="en-GB" dirty="0">
              <a:solidFill>
                <a:srgbClr val="000000"/>
              </a:solidFill>
            </a:endParaRPr>
          </a:p>
          <a:p>
            <a:pPr marL="534988" indent="-534988">
              <a:spcAft>
                <a:spcPts val="1200"/>
              </a:spcAft>
              <a:buFont typeface="Arial" pitchFamily="34" charset="0"/>
              <a:buChar char="•"/>
              <a:defRPr/>
            </a:pPr>
            <a:r>
              <a:rPr lang="en-GB" dirty="0">
                <a:solidFill>
                  <a:srgbClr val="000000"/>
                </a:solidFill>
              </a:rPr>
              <a:t>The location of collection, treatment and holding tanks.</a:t>
            </a:r>
          </a:p>
          <a:p>
            <a:pPr marL="534988" indent="-534988">
              <a:spcAft>
                <a:spcPts val="1200"/>
              </a:spcAft>
              <a:buFont typeface="Arial" pitchFamily="34" charset="0"/>
              <a:buChar char="•"/>
              <a:defRPr/>
            </a:pPr>
            <a:r>
              <a:rPr lang="en-GB" dirty="0">
                <a:solidFill>
                  <a:srgbClr val="000000"/>
                </a:solidFill>
              </a:rPr>
              <a:t>Greywater system tanks need to be sized to provide a balance between supply and demand whilst maintaining a reasonable throughput.</a:t>
            </a:r>
          </a:p>
          <a:p>
            <a:pPr marL="534988" indent="-534988">
              <a:spcAft>
                <a:spcPts val="1200"/>
              </a:spcAft>
              <a:buFont typeface="Arial" pitchFamily="34" charset="0"/>
              <a:buChar char="•"/>
              <a:defRPr/>
            </a:pPr>
            <a:r>
              <a:rPr lang="en-GB" dirty="0">
                <a:solidFill>
                  <a:srgbClr val="000000"/>
                </a:solidFill>
              </a:rPr>
              <a:t>All pipe work carrying treated greywater must be clearly marked as a non-potable greywater supply.</a:t>
            </a:r>
          </a:p>
        </p:txBody>
      </p:sp>
    </p:spTree>
    <p:extLst>
      <p:ext uri="{BB962C8B-B14F-4D97-AF65-F5344CB8AC3E}">
        <p14:creationId xmlns:p14="http://schemas.microsoft.com/office/powerpoint/2010/main" val="5550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p:cTn id="5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Installation considerations</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0" indent="0">
              <a:spcAft>
                <a:spcPts val="1200"/>
              </a:spcAft>
            </a:pPr>
            <a:r>
              <a:rPr lang="en-GB" b="1" dirty="0">
                <a:solidFill>
                  <a:srgbClr val="000000"/>
                </a:solidFill>
                <a:ea typeface="ＭＳ Ｐゴシック" pitchFamily="34" charset="-128"/>
              </a:rPr>
              <a:t>Pumps and treatment</a:t>
            </a:r>
            <a:endParaRPr lang="en-GB" dirty="0">
              <a:solidFill>
                <a:srgbClr val="000000"/>
              </a:solidFill>
              <a:ea typeface="ＭＳ Ｐゴシック" pitchFamily="34" charset="-128"/>
            </a:endParaRPr>
          </a:p>
          <a:p>
            <a:pPr marL="442913" indent="-442913">
              <a:spcAft>
                <a:spcPts val="1200"/>
              </a:spcAft>
              <a:buFontTx/>
              <a:buChar char="•"/>
            </a:pPr>
            <a:r>
              <a:rPr lang="en-GB" dirty="0">
                <a:solidFill>
                  <a:srgbClr val="000000"/>
                </a:solidFill>
                <a:ea typeface="ＭＳ Ｐゴシック" pitchFamily="34" charset="-128"/>
              </a:rPr>
              <a:t>Greywater is normally collected at a low level and then pumped to where it can refill toilet cisterns.</a:t>
            </a:r>
          </a:p>
          <a:p>
            <a:pPr marL="442913" indent="-442913">
              <a:spcAft>
                <a:spcPts val="1200"/>
              </a:spcAft>
              <a:buFontTx/>
              <a:buChar char="•"/>
            </a:pPr>
            <a:r>
              <a:rPr lang="en-GB" dirty="0">
                <a:solidFill>
                  <a:srgbClr val="000000"/>
                </a:solidFill>
                <a:ea typeface="ＭＳ Ｐゴシック" pitchFamily="34" charset="-128"/>
              </a:rPr>
              <a:t>Where greywater is used inside the home, biological treatment and disinfection will be required to control bacterial growth and provide </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clear</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 water.</a:t>
            </a:r>
          </a:p>
          <a:p>
            <a:pPr marL="442913" indent="-442913">
              <a:spcAft>
                <a:spcPts val="1200"/>
              </a:spcAft>
              <a:buFontTx/>
              <a:buChar char="•"/>
            </a:pPr>
            <a:r>
              <a:rPr lang="en-GB" dirty="0">
                <a:solidFill>
                  <a:srgbClr val="000000"/>
                </a:solidFill>
                <a:ea typeface="ＭＳ Ｐゴシック" pitchFamily="34" charset="-128"/>
              </a:rPr>
              <a:t>For other uses the degree of treatment will vary depending on the quality of water needed.</a:t>
            </a:r>
          </a:p>
        </p:txBody>
      </p:sp>
    </p:spTree>
    <p:extLst>
      <p:ext uri="{BB962C8B-B14F-4D97-AF65-F5344CB8AC3E}">
        <p14:creationId xmlns:p14="http://schemas.microsoft.com/office/powerpoint/2010/main" val="22680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dirty="0" smtClean="0">
                <a:solidFill>
                  <a:srgbClr val="000000"/>
                </a:solidFill>
                <a:ea typeface="ＭＳ Ｐゴシック" pitchFamily="34" charset="-128"/>
              </a:rPr>
              <a:t>The UK practice of using mains water to supply all our water needs is needlessly wasteful, both financially and environmentally.</a:t>
            </a:r>
          </a:p>
          <a:p>
            <a:pPr marL="534988" indent="-534988">
              <a:spcAft>
                <a:spcPts val="1200"/>
              </a:spcAft>
              <a:buFontTx/>
              <a:buChar char="•"/>
            </a:pPr>
            <a:r>
              <a:rPr dirty="0" smtClean="0">
                <a:solidFill>
                  <a:srgbClr val="000000"/>
                </a:solidFill>
                <a:ea typeface="ＭＳ Ｐゴシック" pitchFamily="34" charset="-128"/>
              </a:rPr>
              <a:t>Mains water is expensively purified to drinking water standards – but much of the water is used for non-potable purposes, like flushing toilets, cleaning and gardening.</a:t>
            </a:r>
          </a:p>
          <a:p>
            <a:pPr marL="534988" indent="-534988">
              <a:spcAft>
                <a:spcPts val="1200"/>
              </a:spcAft>
              <a:buFontTx/>
              <a:buChar char="•"/>
            </a:pPr>
            <a:r>
              <a:rPr dirty="0" smtClean="0">
                <a:solidFill>
                  <a:srgbClr val="000000"/>
                </a:solidFill>
                <a:ea typeface="ＭＳ Ｐゴシック" pitchFamily="34" charset="-128"/>
              </a:rPr>
              <a:t>Harvested rainwater can be substituted for mains water, saving money and contributing to the protection of a key natural resource.</a:t>
            </a:r>
          </a:p>
          <a:p>
            <a:pPr marL="534988" indent="-534988"/>
            <a:endParaRPr lang="en-US" dirty="0" smtClean="0">
              <a:ea typeface="ＭＳ Ｐゴシック" pitchFamily="34" charset="-128"/>
            </a:endParaRPr>
          </a:p>
        </p:txBody>
      </p:sp>
      <p:pic>
        <p:nvPicPr>
          <p:cNvPr id="4" name="Picture 3" descr="01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4221088"/>
            <a:ext cx="16573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Installation considerations</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0" indent="0">
              <a:spcAft>
                <a:spcPts val="1200"/>
              </a:spcAft>
              <a:defRPr/>
            </a:pPr>
            <a:r>
              <a:rPr lang="en-GB" b="1" dirty="0">
                <a:solidFill>
                  <a:srgbClr val="000000"/>
                </a:solidFill>
              </a:rPr>
              <a:t>Maintenance</a:t>
            </a:r>
            <a:endParaRPr lang="en-GB" dirty="0">
              <a:solidFill>
                <a:srgbClr val="000000"/>
              </a:solidFill>
            </a:endParaRPr>
          </a:p>
          <a:p>
            <a:pPr marL="534988" indent="-534988">
              <a:spcAft>
                <a:spcPts val="1200"/>
              </a:spcAft>
              <a:buFont typeface="Arial" pitchFamily="34" charset="0"/>
              <a:buChar char="•"/>
              <a:defRPr/>
            </a:pPr>
            <a:r>
              <a:rPr lang="en-GB" dirty="0">
                <a:solidFill>
                  <a:srgbClr val="000000"/>
                </a:solidFill>
              </a:rPr>
              <a:t>An alternative non-potable water supply is not a 'fit and forget' technology.</a:t>
            </a:r>
          </a:p>
          <a:p>
            <a:pPr marL="534988" indent="-534988">
              <a:spcAft>
                <a:spcPts val="1200"/>
              </a:spcAft>
              <a:buFont typeface="Arial" pitchFamily="34" charset="0"/>
              <a:buChar char="•"/>
              <a:defRPr/>
            </a:pPr>
            <a:r>
              <a:rPr lang="en-GB" dirty="0">
                <a:solidFill>
                  <a:srgbClr val="000000"/>
                </a:solidFill>
              </a:rPr>
              <a:t>Regular cleaning and maintenance and removal of debris from filters and from the biological treatment process are needed.</a:t>
            </a:r>
          </a:p>
          <a:p>
            <a:pPr marL="534988" indent="-534988">
              <a:spcAft>
                <a:spcPts val="1200"/>
              </a:spcAft>
              <a:buFont typeface="Arial" pitchFamily="34" charset="0"/>
              <a:buChar char="•"/>
              <a:defRPr/>
            </a:pPr>
            <a:r>
              <a:rPr lang="en-GB" dirty="0">
                <a:solidFill>
                  <a:srgbClr val="000000"/>
                </a:solidFill>
              </a:rPr>
              <a:t>Regular visual inspection of the system components and replacement of filters according to manufacturer's recommendations is required.</a:t>
            </a:r>
          </a:p>
          <a:p>
            <a:pPr marL="534988" indent="-534988">
              <a:spcAft>
                <a:spcPts val="1200"/>
              </a:spcAft>
              <a:buFont typeface="Arial" pitchFamily="34" charset="0"/>
              <a:buChar char="•"/>
              <a:defRPr/>
            </a:pPr>
            <a:r>
              <a:rPr lang="en-GB" dirty="0">
                <a:solidFill>
                  <a:srgbClr val="000000"/>
                </a:solidFill>
              </a:rPr>
              <a:t>Ensure mains water top-up is functioning and protected from contamination. Regular checks on greywater disinfection in accordance with manufacturer's recommendations.</a:t>
            </a:r>
          </a:p>
        </p:txBody>
      </p:sp>
    </p:spTree>
    <p:extLst>
      <p:ext uri="{BB962C8B-B14F-4D97-AF65-F5344CB8AC3E}">
        <p14:creationId xmlns:p14="http://schemas.microsoft.com/office/powerpoint/2010/main" val="92858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Regulations</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cs typeface="Arial" pitchFamily="34" charset="0"/>
              </a:rPr>
              <a:t>All installations must comply with the Water Supply (Water Fittings) Regulations 1999 in England and Wales.</a:t>
            </a:r>
          </a:p>
          <a:p>
            <a:pPr marL="534988" indent="-534988">
              <a:spcAft>
                <a:spcPts val="1200"/>
              </a:spcAft>
              <a:buFontTx/>
              <a:buChar char="•"/>
            </a:pPr>
            <a:r>
              <a:rPr lang="en-GB" dirty="0">
                <a:solidFill>
                  <a:srgbClr val="000000"/>
                </a:solidFill>
                <a:ea typeface="ＭＳ Ｐゴシック" pitchFamily="34" charset="-128"/>
                <a:cs typeface="Arial" pitchFamily="34" charset="0"/>
              </a:rPr>
              <a:t>The Building Regulations Parts G and H apply.</a:t>
            </a:r>
          </a:p>
          <a:p>
            <a:pPr marL="534988" indent="-534988">
              <a:spcAft>
                <a:spcPts val="1200"/>
              </a:spcAft>
              <a:buFontTx/>
              <a:buChar char="•"/>
            </a:pPr>
            <a:r>
              <a:rPr lang="en-GB" dirty="0">
                <a:solidFill>
                  <a:srgbClr val="000000"/>
                </a:solidFill>
                <a:ea typeface="ＭＳ Ｐゴシック" pitchFamily="34" charset="-128"/>
                <a:cs typeface="Arial" pitchFamily="34" charset="0"/>
              </a:rPr>
              <a:t>British Standards BS8525‑1:2010 Greywater Systems Code of Practice covers the design, installation and maintenance of these systems.</a:t>
            </a:r>
          </a:p>
        </p:txBody>
      </p:sp>
    </p:spTree>
    <p:extLst>
      <p:ext uri="{BB962C8B-B14F-4D97-AF65-F5344CB8AC3E}">
        <p14:creationId xmlns:p14="http://schemas.microsoft.com/office/powerpoint/2010/main" val="354280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Advantages of greywater re-use</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5724128" cy="4756150"/>
          </a:xfrm>
        </p:spPr>
        <p:txBody>
          <a:bodyPr lIns="360000" rIns="360000"/>
          <a:lstStyle/>
          <a:p>
            <a:pPr marL="534988" indent="-534988">
              <a:spcAft>
                <a:spcPts val="1200"/>
              </a:spcAft>
              <a:buFont typeface="Arial" pitchFamily="34" charset="0"/>
              <a:buChar char="•"/>
              <a:defRPr/>
            </a:pPr>
            <a:r>
              <a:rPr lang="en-GB" dirty="0">
                <a:solidFill>
                  <a:srgbClr val="000000"/>
                </a:solidFill>
              </a:rPr>
              <a:t>Conserves wholesome water.</a:t>
            </a:r>
          </a:p>
          <a:p>
            <a:pPr marL="534988" indent="-534988">
              <a:spcAft>
                <a:spcPts val="1200"/>
              </a:spcAft>
              <a:buFont typeface="Arial" pitchFamily="34" charset="0"/>
              <a:buChar char="•"/>
              <a:defRPr/>
            </a:pPr>
            <a:r>
              <a:rPr lang="en-GB" dirty="0">
                <a:solidFill>
                  <a:srgbClr val="000000"/>
                </a:solidFill>
              </a:rPr>
              <a:t>Indirectly reduces energy </a:t>
            </a:r>
            <a:r>
              <a:rPr lang="en-GB" dirty="0" smtClean="0">
                <a:solidFill>
                  <a:srgbClr val="000000"/>
                </a:solidFill>
              </a:rPr>
              <a:t>consumption and </a:t>
            </a:r>
            <a:r>
              <a:rPr lang="en-GB" dirty="0">
                <a:solidFill>
                  <a:srgbClr val="000000"/>
                </a:solidFill>
              </a:rPr>
              <a:t>reduces carbon emissions.</a:t>
            </a:r>
          </a:p>
          <a:p>
            <a:pPr marL="534988" indent="-534988">
              <a:spcAft>
                <a:spcPts val="1200"/>
              </a:spcAft>
              <a:buFont typeface="Arial" pitchFamily="34" charset="0"/>
              <a:buChar char="•"/>
              <a:defRPr/>
            </a:pPr>
            <a:r>
              <a:rPr lang="en-GB" dirty="0">
                <a:solidFill>
                  <a:srgbClr val="000000"/>
                </a:solidFill>
              </a:rPr>
              <a:t>A wide range of system options exist.</a:t>
            </a:r>
          </a:p>
          <a:p>
            <a:pPr marL="534988" indent="-534988">
              <a:spcAft>
                <a:spcPts val="1200"/>
              </a:spcAft>
              <a:buFont typeface="Arial" pitchFamily="34" charset="0"/>
              <a:buChar char="•"/>
              <a:defRPr/>
            </a:pPr>
            <a:r>
              <a:rPr lang="en-GB" dirty="0">
                <a:solidFill>
                  <a:srgbClr val="000000"/>
                </a:solidFill>
              </a:rPr>
              <a:t>Greywater is free, so for </a:t>
            </a:r>
            <a:r>
              <a:rPr lang="en-GB" dirty="0" smtClean="0">
                <a:solidFill>
                  <a:srgbClr val="000000"/>
                </a:solidFill>
              </a:rPr>
              <a:t>buildings where a </a:t>
            </a:r>
            <a:r>
              <a:rPr lang="en-GB" dirty="0">
                <a:solidFill>
                  <a:srgbClr val="000000"/>
                </a:solidFill>
              </a:rPr>
              <a:t>water meter is fitted the annual cost </a:t>
            </a:r>
            <a:r>
              <a:rPr lang="en-GB" dirty="0" smtClean="0">
                <a:solidFill>
                  <a:srgbClr val="000000"/>
                </a:solidFill>
              </a:rPr>
              <a:t>of </a:t>
            </a:r>
            <a:r>
              <a:rPr lang="en-GB" dirty="0">
                <a:solidFill>
                  <a:srgbClr val="000000"/>
                </a:solidFill>
              </a:rPr>
              <a:t>water will be reduced.</a:t>
            </a:r>
          </a:p>
        </p:txBody>
      </p:sp>
      <p:pic>
        <p:nvPicPr>
          <p:cNvPr id="4" name="Picture 3" descr="07 Greywa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075284"/>
            <a:ext cx="28321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3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Disadvantages </a:t>
            </a:r>
            <a:r>
              <a:rPr lang="en-US" dirty="0">
                <a:ea typeface="ＭＳ Ｐゴシック" pitchFamily="34" charset="-128"/>
              </a:rPr>
              <a:t>of greywater re-use</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5724128"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Payback periods can be long.</a:t>
            </a:r>
          </a:p>
          <a:p>
            <a:pPr marL="534988" indent="-534988">
              <a:spcAft>
                <a:spcPts val="1200"/>
              </a:spcAft>
              <a:buFontTx/>
              <a:buChar char="•"/>
            </a:pPr>
            <a:r>
              <a:rPr lang="en-GB" dirty="0">
                <a:solidFill>
                  <a:srgbClr val="000000"/>
                </a:solidFill>
                <a:ea typeface="ＭＳ Ｐゴシック" pitchFamily="34" charset="-128"/>
              </a:rPr>
              <a:t>Not always straightforward to install in an existing building.</a:t>
            </a:r>
          </a:p>
          <a:p>
            <a:pPr marL="534988" indent="-534988">
              <a:spcAft>
                <a:spcPts val="1200"/>
              </a:spcAft>
              <a:buFontTx/>
              <a:buChar char="•"/>
            </a:pPr>
            <a:r>
              <a:rPr lang="en-GB" dirty="0">
                <a:solidFill>
                  <a:srgbClr val="000000"/>
                </a:solidFill>
                <a:ea typeface="ＭＳ Ｐゴシック" pitchFamily="34" charset="-128"/>
              </a:rPr>
              <a:t>There is a risk of contamination or cross-connection.</a:t>
            </a:r>
          </a:p>
          <a:p>
            <a:pPr marL="534988" indent="-534988">
              <a:spcAft>
                <a:spcPts val="1200"/>
              </a:spcAft>
              <a:buFontTx/>
              <a:buChar char="•"/>
            </a:pPr>
            <a:r>
              <a:rPr lang="en-GB" dirty="0">
                <a:solidFill>
                  <a:srgbClr val="000000"/>
                </a:solidFill>
                <a:ea typeface="ＭＳ Ｐゴシック" pitchFamily="34" charset="-128"/>
              </a:rPr>
              <a:t>Only certain types of outlet and appliance can be supplied using greywater.</a:t>
            </a:r>
          </a:p>
        </p:txBody>
      </p:sp>
      <p:pic>
        <p:nvPicPr>
          <p:cNvPr id="5" name="Picture 4" descr="08 Greywa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700808"/>
            <a:ext cx="313055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2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457200" y="1371600"/>
            <a:ext cx="8229600" cy="4754563"/>
          </a:xfrm>
        </p:spPr>
        <p:txBody>
          <a:bodyPr/>
          <a:lstStyle/>
          <a:p>
            <a:pPr marL="0" indent="0" algn="ctr" eaLnBrk="1" hangingPunct="1">
              <a:lnSpc>
                <a:spcPct val="100000"/>
              </a:lnSpc>
            </a:pPr>
            <a:endParaRPr sz="6000" dirty="0" smtClean="0">
              <a:solidFill>
                <a:srgbClr val="E30613"/>
              </a:solidFill>
              <a:ea typeface="ＭＳ Ｐゴシック" pitchFamily="34" charset="-128"/>
            </a:endParaRPr>
          </a:p>
          <a:p>
            <a:pPr marL="0" indent="0" algn="ctr" eaLnBrk="1" hangingPunct="1">
              <a:lnSpc>
                <a:spcPct val="100000"/>
              </a:lnSpc>
            </a:pPr>
            <a:r>
              <a:rPr sz="6000" dirty="0" smtClean="0">
                <a:solidFill>
                  <a:srgbClr val="E30613"/>
                </a:solidFill>
                <a:ea typeface="ＭＳ Ｐゴシック" pitchFamily="34" charset="-128"/>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7649">
                                            <p:txEl>
                                              <p:pRg st="1" end="1"/>
                                            </p:txEl>
                                          </p:spTgt>
                                        </p:tgtEl>
                                        <p:attrNameLst>
                                          <p:attrName>style.visibility</p:attrName>
                                        </p:attrNameLst>
                                      </p:cBhvr>
                                      <p:to>
                                        <p:strVal val="visible"/>
                                      </p:to>
                                    </p:set>
                                    <p:anim calcmode="lin" valueType="num">
                                      <p:cBhvr>
                                        <p:cTn id="7" dur="500" decel="50000" fill="hold">
                                          <p:stCondLst>
                                            <p:cond delay="0"/>
                                          </p:stCondLst>
                                        </p:cTn>
                                        <p:tgtEl>
                                          <p:spTgt spid="2764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764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764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2764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764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764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764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76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Rainwater harvesting (RWH) is a practice of growing importance in the UK, particularly in the South East of England where there is less water available per person than in many Mediterranean countries.</a:t>
            </a:r>
          </a:p>
          <a:p>
            <a:pPr marL="534988" indent="-534988">
              <a:spcAft>
                <a:spcPts val="1200"/>
              </a:spcAft>
              <a:buFontTx/>
              <a:buChar char="•"/>
            </a:pPr>
            <a:r>
              <a:rPr lang="en-GB" dirty="0">
                <a:solidFill>
                  <a:srgbClr val="000000"/>
                </a:solidFill>
                <a:ea typeface="ＭＳ Ｐゴシック" pitchFamily="34" charset="-128"/>
              </a:rPr>
              <a:t>Rainwater harvesting in the UK is both a traditional and reviving technique for collecting water for domestic uses.</a:t>
            </a:r>
          </a:p>
          <a:p>
            <a:pPr marL="534988" indent="-534988">
              <a:spcAft>
                <a:spcPts val="1200"/>
              </a:spcAft>
              <a:buFontTx/>
              <a:buChar char="•"/>
            </a:pPr>
            <a:r>
              <a:rPr lang="en-GB" dirty="0">
                <a:solidFill>
                  <a:srgbClr val="000000"/>
                </a:solidFill>
                <a:ea typeface="ＭＳ Ｐゴシック" pitchFamily="34" charset="-128"/>
              </a:rPr>
              <a:t>This water is generally used for non-hygienic purposes like watering gardens, flushing toilets, and washing clothes</a:t>
            </a:r>
            <a:r>
              <a:rPr lang="en-GB" dirty="0" smtClean="0">
                <a:solidFill>
                  <a:srgbClr val="000000"/>
                </a:solidFill>
                <a:ea typeface="ＭＳ Ｐゴシック" pitchFamily="34" charset="-128"/>
              </a:rPr>
              <a:t>.</a:t>
            </a:r>
            <a:endParaRPr lang="en-GB" dirty="0">
              <a:solidFill>
                <a:srgbClr val="000000"/>
              </a:solidFill>
              <a:ea typeface="ＭＳ Ｐゴシック" pitchFamily="34" charset="-128"/>
            </a:endParaRPr>
          </a:p>
        </p:txBody>
      </p:sp>
      <p:pic>
        <p:nvPicPr>
          <p:cNvPr id="4" name="Picture 3" descr="01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4221088"/>
            <a:ext cx="16573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38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There is a growing demand for larger tank systems collecting between 1,000–7,500 litres of water.</a:t>
            </a:r>
          </a:p>
          <a:p>
            <a:pPr marL="534988" indent="-534988">
              <a:spcAft>
                <a:spcPts val="1200"/>
              </a:spcAft>
              <a:buFontTx/>
              <a:buChar char="•"/>
            </a:pPr>
            <a:r>
              <a:rPr lang="en-GB" dirty="0">
                <a:solidFill>
                  <a:srgbClr val="000000"/>
                </a:solidFill>
                <a:ea typeface="ＭＳ Ｐゴシック" pitchFamily="34" charset="-128"/>
              </a:rPr>
              <a:t>The two main uses for harvested rainwater are botanical uses, like gardening for plant irrigation, and domestic uses, like flushing toilets and running washing machines.</a:t>
            </a:r>
          </a:p>
        </p:txBody>
      </p:sp>
      <p:pic>
        <p:nvPicPr>
          <p:cNvPr id="4" name="Picture 3" descr="01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4221088"/>
            <a:ext cx="16573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48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Rainwater is almost always collected strictly from the roof, then heavily filtered using either a filter attached to the down pipe, a fine basket filter or for more expensive systems like self-cleaning filters placed in an underground tank.</a:t>
            </a:r>
          </a:p>
          <a:p>
            <a:pPr marL="534988" indent="-534988">
              <a:spcAft>
                <a:spcPts val="1200"/>
              </a:spcAft>
              <a:buFontTx/>
              <a:buChar char="•"/>
            </a:pPr>
            <a:r>
              <a:rPr lang="en-GB" dirty="0">
                <a:solidFill>
                  <a:srgbClr val="000000"/>
                </a:solidFill>
                <a:ea typeface="ＭＳ Ｐゴシック" pitchFamily="34" charset="-128"/>
              </a:rPr>
              <a:t>The </a:t>
            </a:r>
            <a:r>
              <a:rPr lang="en-GB" dirty="0" err="1">
                <a:solidFill>
                  <a:srgbClr val="000000"/>
                </a:solidFill>
                <a:ea typeface="ＭＳ Ｐゴシック" pitchFamily="34" charset="-128"/>
              </a:rPr>
              <a:t>velodrome</a:t>
            </a:r>
            <a:r>
              <a:rPr lang="en-GB" dirty="0">
                <a:solidFill>
                  <a:srgbClr val="000000"/>
                </a:solidFill>
                <a:ea typeface="ＭＳ Ｐゴシック" pitchFamily="34" charset="-128"/>
              </a:rPr>
              <a:t> of the London Olympic Park is designed to harvest rainwater.</a:t>
            </a:r>
          </a:p>
        </p:txBody>
      </p:sp>
      <p:pic>
        <p:nvPicPr>
          <p:cNvPr id="4" name="Picture 3" descr="01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4221088"/>
            <a:ext cx="16573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2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sp>
        <p:nvSpPr>
          <p:cNvPr id="3" name="Content Placeholder 2"/>
          <p:cNvSpPr>
            <a:spLocks noGrp="1"/>
          </p:cNvSpPr>
          <p:nvPr>
            <p:ph sz="quarter" idx="10"/>
          </p:nvPr>
        </p:nvSpPr>
        <p:spPr>
          <a:xfrm>
            <a:off x="0" y="1196752"/>
            <a:ext cx="9144000" cy="4756150"/>
          </a:xfrm>
        </p:spPr>
        <p:txBody>
          <a:bodyPr lIns="360000" rIns="360000"/>
          <a:lstStyle/>
          <a:p>
            <a:pPr marL="0" indent="0">
              <a:spcAft>
                <a:spcPts val="1200"/>
              </a:spcAft>
              <a:defRPr/>
            </a:pPr>
            <a:r>
              <a:rPr lang="en-GB" dirty="0">
                <a:solidFill>
                  <a:srgbClr val="000000"/>
                </a:solidFill>
              </a:rPr>
              <a:t>There are three types of rainwater systems available:</a:t>
            </a:r>
          </a:p>
          <a:p>
            <a:pPr marL="534988" indent="-534988">
              <a:spcAft>
                <a:spcPts val="1200"/>
              </a:spcAft>
              <a:buFont typeface="Arial" pitchFamily="34" charset="0"/>
              <a:buChar char="•"/>
              <a:defRPr/>
            </a:pPr>
            <a:r>
              <a:rPr lang="en-GB" dirty="0">
                <a:solidFill>
                  <a:srgbClr val="000000"/>
                </a:solidFill>
              </a:rPr>
              <a:t>Gravity (non-pressurised): Collected rainwater is pumped from the main holding tank to an elevated/header tank. The connected appliances are then supplied from the tank as in a normal gravity fed system.</a:t>
            </a:r>
          </a:p>
          <a:p>
            <a:pPr marL="534988" indent="-534988">
              <a:spcAft>
                <a:spcPts val="1200"/>
              </a:spcAft>
              <a:buFont typeface="Arial" pitchFamily="34" charset="0"/>
              <a:buChar char="•"/>
              <a:defRPr/>
            </a:pPr>
            <a:r>
              <a:rPr lang="en-GB" dirty="0">
                <a:solidFill>
                  <a:srgbClr val="000000"/>
                </a:solidFill>
              </a:rPr>
              <a:t>Direct (pressurised): Collected rainwater is pump-fed direct from the main holding tank to the serviced appliances.</a:t>
            </a:r>
          </a:p>
          <a:p>
            <a:pPr marL="534988" indent="-534988">
              <a:spcAft>
                <a:spcPts val="1200"/>
              </a:spcAft>
              <a:buFont typeface="Arial" pitchFamily="34" charset="0"/>
              <a:buChar char="•"/>
              <a:defRPr/>
            </a:pPr>
            <a:r>
              <a:rPr lang="en-GB" dirty="0">
                <a:solidFill>
                  <a:srgbClr val="000000"/>
                </a:solidFill>
              </a:rPr>
              <a:t>Combination: Collected rainwater is pumped or gravity-fed to a low level break tank. In turn the water is then gravity-fed to an integral or external booster pump system for onward distribution to the serviced appliances.</a:t>
            </a:r>
          </a:p>
        </p:txBody>
      </p:sp>
    </p:spTree>
    <p:extLst>
      <p:ext uri="{BB962C8B-B14F-4D97-AF65-F5344CB8AC3E}">
        <p14:creationId xmlns:p14="http://schemas.microsoft.com/office/powerpoint/2010/main" val="57572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smtClean="0">
                <a:ea typeface="ＭＳ Ｐゴシック" pitchFamily="34" charset="-128"/>
              </a:rPr>
              <a:t>Rainwater harvesting</a:t>
            </a:r>
          </a:p>
        </p:txBody>
      </p:sp>
      <p:pic>
        <p:nvPicPr>
          <p:cNvPr id="5" name="Picture 4" descr="02 Rainwater Harvest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196752"/>
            <a:ext cx="65722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26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Installation location</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 typeface="Arial" pitchFamily="34" charset="0"/>
              <a:buChar char="•"/>
              <a:defRPr/>
            </a:pPr>
            <a:r>
              <a:rPr lang="en-GB" dirty="0">
                <a:solidFill>
                  <a:srgbClr val="000000"/>
                </a:solidFill>
              </a:rPr>
              <a:t>The biggest consideration is the location of the storage tank. This can be on the surface like the one in the picture right but it will need protection against freezing in winter.</a:t>
            </a:r>
          </a:p>
          <a:p>
            <a:pPr marL="534988" indent="-534988">
              <a:spcAft>
                <a:spcPts val="1200"/>
              </a:spcAft>
              <a:buFont typeface="Arial" pitchFamily="34" charset="0"/>
              <a:buChar char="•"/>
              <a:defRPr/>
            </a:pPr>
            <a:r>
              <a:rPr lang="en-GB" dirty="0">
                <a:solidFill>
                  <a:srgbClr val="000000"/>
                </a:solidFill>
              </a:rPr>
              <a:t>However, it is much better to have a buried tank as this keeps the water cool and dark and greatly reduces the likelihood of the build‑up of algae in the water.</a:t>
            </a:r>
          </a:p>
          <a:p>
            <a:pPr marL="534988" indent="-534988">
              <a:spcAft>
                <a:spcPts val="1200"/>
              </a:spcAft>
              <a:buFont typeface="Arial" pitchFamily="34" charset="0"/>
              <a:buChar char="•"/>
              <a:defRPr/>
            </a:pPr>
            <a:r>
              <a:rPr lang="en-GB" dirty="0">
                <a:solidFill>
                  <a:srgbClr val="000000"/>
                </a:solidFill>
              </a:rPr>
              <a:t>However, this means that sufficient garden space is required and fairly extensive excavations must be carried out. Once the tank and associated pipe work has been installed and buried only the lockable </a:t>
            </a:r>
            <a:r>
              <a:rPr lang="en-GB" dirty="0" err="1">
                <a:solidFill>
                  <a:srgbClr val="000000"/>
                </a:solidFill>
              </a:rPr>
              <a:t>serviceway</a:t>
            </a:r>
            <a:r>
              <a:rPr lang="en-GB" dirty="0">
                <a:solidFill>
                  <a:srgbClr val="000000"/>
                </a:solidFill>
              </a:rPr>
              <a:t> will be visible.</a:t>
            </a:r>
          </a:p>
        </p:txBody>
      </p:sp>
      <p:pic>
        <p:nvPicPr>
          <p:cNvPr id="4" name="Picture 3" descr="03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9702" y="4581128"/>
            <a:ext cx="2256249" cy="168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lIns="360000" rIns="360000"/>
          <a:lstStyle/>
          <a:p>
            <a:r>
              <a:rPr lang="en-US" dirty="0">
                <a:ea typeface="ＭＳ Ｐゴシック" pitchFamily="34" charset="-128"/>
              </a:rPr>
              <a:t>Installation location</a:t>
            </a:r>
            <a:endParaRPr lang="en-US" dirty="0" smtClean="0">
              <a:ea typeface="ＭＳ Ｐゴシック" pitchFamily="34" charset="-128"/>
            </a:endParaRPr>
          </a:p>
        </p:txBody>
      </p:sp>
      <p:sp>
        <p:nvSpPr>
          <p:cNvPr id="3"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Tx/>
              <a:buChar char="•"/>
            </a:pPr>
            <a:r>
              <a:rPr lang="en-GB" dirty="0">
                <a:solidFill>
                  <a:srgbClr val="000000"/>
                </a:solidFill>
                <a:ea typeface="ＭＳ Ｐゴシック" pitchFamily="34" charset="-128"/>
              </a:rPr>
              <a:t>Inside the premises a new loft storage tank additional to any others must be installed. Also new pipe work from this loft tank to equipment using the rainwater must be installed. This pipe work must be kept completely separate from that feeding other equipment, for example the cold taps of bath, basins and sinks.</a:t>
            </a:r>
          </a:p>
          <a:p>
            <a:pPr marL="534988" indent="-534988">
              <a:spcAft>
                <a:spcPts val="1200"/>
              </a:spcAft>
              <a:buFontTx/>
              <a:buChar char="•"/>
            </a:pPr>
            <a:r>
              <a:rPr lang="en-GB" dirty="0">
                <a:solidFill>
                  <a:srgbClr val="000000"/>
                </a:solidFill>
                <a:ea typeface="ＭＳ Ｐゴシック" pitchFamily="34" charset="-128"/>
              </a:rPr>
              <a:t>All pipe work must distinguish clearly between mains and rainwater.</a:t>
            </a:r>
          </a:p>
          <a:p>
            <a:pPr marL="534988" indent="-534988">
              <a:spcAft>
                <a:spcPts val="1200"/>
              </a:spcAft>
              <a:buFontTx/>
              <a:buChar char="•"/>
            </a:pPr>
            <a:r>
              <a:rPr lang="en-GB" dirty="0">
                <a:solidFill>
                  <a:srgbClr val="000000"/>
                </a:solidFill>
                <a:ea typeface="ＭＳ Ｐゴシック" pitchFamily="34" charset="-128"/>
              </a:rPr>
              <a:t>It will be necessary to install wiring linking the control unit to the pump, float switches and zone valve.</a:t>
            </a:r>
          </a:p>
        </p:txBody>
      </p:sp>
      <p:pic>
        <p:nvPicPr>
          <p:cNvPr id="4" name="Picture 3" descr="03 Rainwater Harv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9702" y="4581128"/>
            <a:ext cx="2256249" cy="168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70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890</TotalTime>
  <Words>1170</Words>
  <Application>Microsoft Office PowerPoint</Application>
  <PresentationFormat>On-screen Show (4:3)</PresentationFormat>
  <Paragraphs>104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Lucida Grande</vt:lpstr>
      <vt:lpstr>Times New Roman</vt:lpstr>
      <vt:lpstr>Default Design</vt:lpstr>
      <vt:lpstr>Rainwater harvesting and greywater re-use</vt:lpstr>
      <vt:lpstr>Rainwater harvesting</vt:lpstr>
      <vt:lpstr>Rainwater harvesting</vt:lpstr>
      <vt:lpstr>Rainwater harvesting</vt:lpstr>
      <vt:lpstr>Rainwater harvesting</vt:lpstr>
      <vt:lpstr>Rainwater harvesting</vt:lpstr>
      <vt:lpstr>Rainwater harvesting</vt:lpstr>
      <vt:lpstr>Installation location</vt:lpstr>
      <vt:lpstr>Installation location</vt:lpstr>
      <vt:lpstr>Planning permission</vt:lpstr>
      <vt:lpstr>Building Regulations</vt:lpstr>
      <vt:lpstr>Advantages of rainwater harvesting</vt:lpstr>
      <vt:lpstr>Disadvantages of rainwater harvesting</vt:lpstr>
      <vt:lpstr>Greywater re-use</vt:lpstr>
      <vt:lpstr>Greywater re-use</vt:lpstr>
      <vt:lpstr>Greywater re-use</vt:lpstr>
      <vt:lpstr>Greywater re-use</vt:lpstr>
      <vt:lpstr>Installation considerations</vt:lpstr>
      <vt:lpstr>Installation considerations</vt:lpstr>
      <vt:lpstr>Installation considerations</vt:lpstr>
      <vt:lpstr>Regulations</vt:lpstr>
      <vt:lpstr>Advantages of greywater re-use</vt:lpstr>
      <vt:lpstr>Disadvantages of greywater re-use</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119</cp:revision>
  <dcterms:created xsi:type="dcterms:W3CDTF">2013-05-28T00:38:54Z</dcterms:created>
  <dcterms:modified xsi:type="dcterms:W3CDTF">2015-05-12T12:56:36Z</dcterms:modified>
</cp:coreProperties>
</file>