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12"/>
  </p:notesMasterIdLst>
  <p:handoutMasterIdLst>
    <p:handoutMasterId r:id="rId13"/>
  </p:handoutMasterIdLst>
  <p:sldIdLst>
    <p:sldId id="256" r:id="rId2"/>
    <p:sldId id="268" r:id="rId3"/>
    <p:sldId id="275" r:id="rId4"/>
    <p:sldId id="271" r:id="rId5"/>
    <p:sldId id="272" r:id="rId6"/>
    <p:sldId id="277" r:id="rId7"/>
    <p:sldId id="276" r:id="rId8"/>
    <p:sldId id="278" r:id="rId9"/>
    <p:sldId id="279" r:id="rId10"/>
    <p:sldId id="267" r:id="rId11"/>
  </p:sldIdLst>
  <p:sldSz cx="9144000" cy="6858000" type="screen4x3"/>
  <p:notesSz cx="6858000" cy="9144000"/>
  <p:custDataLst>
    <p:tags r:id="rId14"/>
  </p:custDataLst>
  <p:defaultTextStyle>
    <a:defPPr>
      <a:defRPr lang="en-GB"/>
    </a:defPPr>
    <a:lvl1pPr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E30613"/>
    <a:srgbClr val="D9D9D9"/>
    <a:srgbClr val="D81E05"/>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9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FC1D727-CF40-4079-8C14-F770C6F8248A}" type="datetime1">
              <a:rPr lang="en-US" altLang="en-US"/>
              <a:pPr/>
              <a:t>11/2/2017</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AE2A49B-45E7-4A2B-95DE-44BAF6A229F6}" type="slidenum">
              <a:rPr lang="en-US" altLang="en-US"/>
              <a:pPr/>
              <a:t>‹#›</a:t>
            </a:fld>
            <a:endParaRPr lang="en-US" altLang="en-US"/>
          </a:p>
        </p:txBody>
      </p:sp>
    </p:spTree>
    <p:extLst>
      <p:ext uri="{BB962C8B-B14F-4D97-AF65-F5344CB8AC3E}">
        <p14:creationId xmlns:p14="http://schemas.microsoft.com/office/powerpoint/2010/main" val="27847937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FBB67E7-C0DB-448D-ABAF-72E3F2F3AB3D}" type="slidenum">
              <a:rPr lang="en-GB" altLang="en-US"/>
              <a:pPr/>
              <a:t>‹#›</a:t>
            </a:fld>
            <a:endParaRPr lang="en-GB" altLang="en-US"/>
          </a:p>
        </p:txBody>
      </p:sp>
    </p:spTree>
    <p:extLst>
      <p:ext uri="{BB962C8B-B14F-4D97-AF65-F5344CB8AC3E}">
        <p14:creationId xmlns:p14="http://schemas.microsoft.com/office/powerpoint/2010/main" val="23266541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2000"/>
            </a:lvl1pPr>
          </a:lstStyle>
          <a:p>
            <a:r>
              <a:rPr lang="en-US" dirty="0"/>
              <a:t>Click to edit Master title style</a:t>
            </a:r>
            <a:endParaRPr lang="en-GB" dirty="0"/>
          </a:p>
        </p:txBody>
      </p:sp>
      <p:sp>
        <p:nvSpPr>
          <p:cNvPr id="5" name="Content Placeholder 4"/>
          <p:cNvSpPr>
            <a:spLocks noGrp="1"/>
          </p:cNvSpPr>
          <p:nvPr>
            <p:ph sz="quarter" idx="10"/>
          </p:nvPr>
        </p:nvSpPr>
        <p:spPr>
          <a:xfrm>
            <a:off x="457200" y="1371600"/>
            <a:ext cx="8229600" cy="475560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372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3CB67D-ABBF-4B61-80AC-706FA32C2627}" type="datetimeFigureOut">
              <a:rPr lang="en-GB" smtClean="0"/>
              <a:t>02/11/2017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045BC57-6EF8-4520-853A-AF1ADC7EC1E4}" type="slidenum">
              <a:rPr lang="en-GB" smtClean="0"/>
              <a:t>‹#›</a:t>
            </a:fld>
            <a:endParaRPr lang="en-GB"/>
          </a:p>
        </p:txBody>
      </p:sp>
    </p:spTree>
    <p:extLst>
      <p:ext uri="{BB962C8B-B14F-4D97-AF65-F5344CB8AC3E}">
        <p14:creationId xmlns:p14="http://schemas.microsoft.com/office/powerpoint/2010/main" val="6149218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10"/>
          <p:cNvSpPr txBox="1">
            <a:spLocks noChangeArrowheads="1"/>
          </p:cNvSpPr>
          <p:nvPr userDrawn="1"/>
        </p:nvSpPr>
        <p:spPr bwMode="white">
          <a:xfrm>
            <a:off x="0" y="42070"/>
            <a:ext cx="7010400" cy="4572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dirty="0">
                <a:solidFill>
                  <a:srgbClr val="D81E05"/>
                </a:solidFill>
                <a:cs typeface="Arial" charset="0"/>
              </a:rPr>
              <a:t> </a:t>
            </a:r>
          </a:p>
        </p:txBody>
      </p:sp>
      <p:sp>
        <p:nvSpPr>
          <p:cNvPr id="1027" name="Text Box 10"/>
          <p:cNvSpPr txBox="1">
            <a:spLocks noChangeArrowheads="1"/>
          </p:cNvSpPr>
          <p:nvPr userDrawn="1"/>
        </p:nvSpPr>
        <p:spPr bwMode="white">
          <a:xfrm>
            <a:off x="0" y="265907"/>
            <a:ext cx="9144000" cy="152400"/>
          </a:xfrm>
          <a:prstGeom prst="rect">
            <a:avLst/>
          </a:prstGeom>
          <a:solidFill>
            <a:srgbClr val="D9D9D9">
              <a:alpha val="0"/>
            </a:srgbClr>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a:solidFill>
                  <a:srgbClr val="D9D9D9"/>
                </a:solidFill>
                <a:cs typeface="Arial" charset="0"/>
              </a:rPr>
              <a:t> </a:t>
            </a:r>
          </a:p>
        </p:txBody>
      </p:sp>
      <p:sp>
        <p:nvSpPr>
          <p:cNvPr id="1028" name="Rectangle 14"/>
          <p:cNvSpPr>
            <a:spLocks noChangeArrowheads="1"/>
          </p:cNvSpPr>
          <p:nvPr userDrawn="1"/>
        </p:nvSpPr>
        <p:spPr bwMode="auto">
          <a:xfrm>
            <a:off x="457200" y="116682"/>
            <a:ext cx="609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400">
                <a:solidFill>
                  <a:schemeClr val="bg1"/>
                </a:solidFill>
              </a:rPr>
              <a:t>Level 3 Diploma in</a:t>
            </a:r>
            <a:r>
              <a:rPr lang="en-GB" altLang="en-US" sz="1400" b="1">
                <a:solidFill>
                  <a:schemeClr val="bg1"/>
                </a:solidFill>
              </a:rPr>
              <a:t> Electrical Installations (Buildings and Structures)</a:t>
            </a:r>
            <a:endParaRPr lang="en-US" altLang="en-US" sz="1400">
              <a:solidFill>
                <a:schemeClr val="bg1"/>
              </a:solidFill>
            </a:endParaRPr>
          </a:p>
        </p:txBody>
      </p:sp>
      <p:sp>
        <p:nvSpPr>
          <p:cNvPr id="1030" name="Text Box 10"/>
          <p:cNvSpPr txBox="1">
            <a:spLocks noChangeArrowheads="1"/>
          </p:cNvSpPr>
          <p:nvPr userDrawn="1"/>
        </p:nvSpPr>
        <p:spPr bwMode="white">
          <a:xfrm>
            <a:off x="0" y="6324600"/>
            <a:ext cx="9144000" cy="381000"/>
          </a:xfrm>
          <a:prstGeom prst="rect">
            <a:avLst/>
          </a:prstGeom>
          <a:solidFill>
            <a:srgbClr val="D9D9D9"/>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a:solidFill>
                  <a:srgbClr val="D81E05"/>
                </a:solidFill>
                <a:cs typeface="Arial" charset="0"/>
              </a:rPr>
              <a:t> </a:t>
            </a:r>
          </a:p>
        </p:txBody>
      </p:sp>
      <p:sp>
        <p:nvSpPr>
          <p:cNvPr id="1031" name="Text Box 10"/>
          <p:cNvSpPr txBox="1">
            <a:spLocks noChangeArrowheads="1"/>
          </p:cNvSpPr>
          <p:nvPr userDrawn="1"/>
        </p:nvSpPr>
        <p:spPr bwMode="white">
          <a:xfrm>
            <a:off x="0" y="6705600"/>
            <a:ext cx="9144000" cy="1524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a:solidFill>
                  <a:srgbClr val="D81E05"/>
                </a:solidFill>
                <a:cs typeface="Arial" charset="0"/>
              </a:rPr>
              <a:t> </a:t>
            </a:r>
          </a:p>
        </p:txBody>
      </p:sp>
      <p:sp>
        <p:nvSpPr>
          <p:cNvPr id="2" name="Text Box 11"/>
          <p:cNvSpPr txBox="1">
            <a:spLocks noChangeArrowheads="1"/>
          </p:cNvSpPr>
          <p:nvPr userDrawn="1"/>
        </p:nvSpPr>
        <p:spPr bwMode="auto">
          <a:xfrm>
            <a:off x="457200" y="6400800"/>
            <a:ext cx="64770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spcBef>
                <a:spcPts val="600"/>
              </a:spcBef>
            </a:pPr>
            <a:r>
              <a:rPr lang="en-US" altLang="en-US" sz="1100" dirty="0"/>
              <a:t>© 2017 City and Guilds of London Institute. All rights reserved</a:t>
            </a:r>
            <a:r>
              <a:rPr lang="en-US" altLang="en-US" sz="900" dirty="0"/>
              <a:t>.</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endParaRPr lang="en-US" altLang="en-US" sz="1200" dirty="0">
              <a:latin typeface="Times New Roman" panose="02020603050405020304" pitchFamily="18" charset="0"/>
            </a:endParaRPr>
          </a:p>
          <a:p>
            <a:pPr eaLnBrk="1" hangingPunct="1"/>
            <a:endParaRPr lang="en-US" altLang="en-US" sz="1200" dirty="0">
              <a:latin typeface="Times New Roman" panose="02020603050405020304" pitchFamily="18" charset="0"/>
            </a:endParaRPr>
          </a:p>
        </p:txBody>
      </p:sp>
      <p:sp>
        <p:nvSpPr>
          <p:cNvPr id="1032" name="Text Box 11"/>
          <p:cNvSpPr txBox="1">
            <a:spLocks noChangeArrowheads="1"/>
          </p:cNvSpPr>
          <p:nvPr userDrawn="1"/>
        </p:nvSpPr>
        <p:spPr bwMode="auto">
          <a:xfrm>
            <a:off x="7239000" y="6400800"/>
            <a:ext cx="14478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r" eaLnBrk="1" hangingPunct="1">
              <a:spcBef>
                <a:spcPts val="600"/>
              </a:spcBef>
            </a:pPr>
            <a:fld id="{F93E9372-42CE-40FA-8A29-079CB2F64D84}" type="slidenum">
              <a:rPr lang="en-US" altLang="en-US" sz="1100" smtClean="0">
                <a:cs typeface="Arial" panose="020B0604020202020204" pitchFamily="34" charset="0"/>
              </a:rPr>
              <a:pPr algn="r" eaLnBrk="1" hangingPunct="1">
                <a:spcBef>
                  <a:spcPts val="600"/>
                </a:spcBef>
              </a:pPr>
              <a:t>‹#›</a:t>
            </a:fld>
            <a:endParaRPr lang="en-US" altLang="en-US" sz="1100" dirty="0">
              <a:cs typeface="Arial" panose="020B0604020202020204" pitchFamily="34" charset="0"/>
            </a:endParaRPr>
          </a:p>
          <a:p>
            <a:pPr eaLnBrk="1" hangingPunct="1"/>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endParaRPr lang="en-US" altLang="en-US" sz="1200" dirty="0">
              <a:latin typeface="Times New Roman" panose="02020603050405020304" pitchFamily="18" charset="0"/>
            </a:endParaRPr>
          </a:p>
          <a:p>
            <a:pPr eaLnBrk="1" hangingPunct="1"/>
            <a:endParaRPr lang="en-US" altLang="en-US" sz="1200" dirty="0">
              <a:latin typeface="Times New Roman" panose="02020603050405020304" pitchFamily="18" charset="0"/>
            </a:endParaRPr>
          </a:p>
        </p:txBody>
      </p:sp>
      <p:sp>
        <p:nvSpPr>
          <p:cNvPr id="1033" name="Title Placeholder 10"/>
          <p:cNvSpPr>
            <a:spLocks noGrp="1"/>
          </p:cNvSpPr>
          <p:nvPr>
            <p:ph type="title"/>
          </p:nvPr>
        </p:nvSpPr>
        <p:spPr bwMode="auto">
          <a:xfrm>
            <a:off x="457200" y="838200"/>
            <a:ext cx="82184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1034" name="Text Placeholder 13"/>
          <p:cNvSpPr>
            <a:spLocks noGrp="1"/>
          </p:cNvSpPr>
          <p:nvPr>
            <p:ph type="body" idx="1"/>
          </p:nvPr>
        </p:nvSpPr>
        <p:spPr bwMode="auto">
          <a:xfrm>
            <a:off x="457200" y="1371600"/>
            <a:ext cx="82296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a:p>
            <a:pPr lvl="4"/>
            <a:endParaRPr lang="en-GB" altLang="en-US"/>
          </a:p>
        </p:txBody>
      </p:sp>
      <p:pic>
        <p:nvPicPr>
          <p:cNvPr id="1035" name="Picture 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372225" y="0"/>
            <a:ext cx="24368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lnSpc>
          <a:spcPts val="2400"/>
        </a:lnSpc>
        <a:spcBef>
          <a:spcPts val="1000"/>
        </a:spcBef>
        <a:spcAft>
          <a:spcPts val="1000"/>
        </a:spcAft>
        <a:defRPr lang="en-GB" sz="2000" dirty="0">
          <a:solidFill>
            <a:schemeClr val="tx1"/>
          </a:solidFill>
          <a:latin typeface="+mn-lt"/>
          <a:ea typeface="MS PGothic" panose="020B0600070205080204" pitchFamily="34" charset="-128"/>
          <a:cs typeface="ＭＳ Ｐゴシック" charset="-128"/>
        </a:defRPr>
      </a:lvl1pPr>
      <a:lvl2pPr marL="215900" indent="-215900" algn="l" rtl="0" eaLnBrk="0" fontAlgn="base" hangingPunct="0">
        <a:lnSpc>
          <a:spcPts val="2400"/>
        </a:lnSpc>
        <a:spcBef>
          <a:spcPts val="500"/>
        </a:spcBef>
        <a:spcAft>
          <a:spcPts val="500"/>
        </a:spcAft>
        <a:buClr>
          <a:srgbClr val="E30613"/>
        </a:buClr>
        <a:buFont typeface="Arial" panose="020B0604020202020204" pitchFamily="34" charset="0"/>
        <a:buChar char="•"/>
        <a:defRPr lang="en-GB" sz="2000" dirty="0">
          <a:solidFill>
            <a:schemeClr val="tx1"/>
          </a:solidFill>
          <a:latin typeface="+mn-lt"/>
          <a:ea typeface="MS PGothic" panose="020B0600070205080204" pitchFamily="34" charset="-128"/>
          <a:cs typeface="+mn-cs"/>
        </a:defRPr>
      </a:lvl2pPr>
      <a:lvl3pPr marL="1143000" indent="-228600" algn="l" rtl="0" eaLnBrk="0" fontAlgn="base" hangingPunct="0">
        <a:lnSpc>
          <a:spcPts val="2000"/>
        </a:lnSpc>
        <a:spcBef>
          <a:spcPts val="500"/>
        </a:spcBef>
        <a:spcAft>
          <a:spcPts val="500"/>
        </a:spcAft>
        <a:buFont typeface="Lucida Grande" pitchFamily="-84" charset="0"/>
        <a:defRPr lang="en-GB" sz="1600" dirty="0">
          <a:solidFill>
            <a:schemeClr val="tx1"/>
          </a:solidFill>
          <a:latin typeface="+mn-lt"/>
          <a:ea typeface="MS PGothic" panose="020B0600070205080204" pitchFamily="34" charset="-128"/>
          <a:cs typeface="+mn-cs"/>
        </a:defRPr>
      </a:lvl3pPr>
      <a:lvl4pPr marL="215900" indent="-215900" algn="l" rtl="0" eaLnBrk="0" fontAlgn="base" hangingPunct="0">
        <a:lnSpc>
          <a:spcPts val="2000"/>
        </a:lnSpc>
        <a:spcBef>
          <a:spcPts val="500"/>
        </a:spcBef>
        <a:spcAft>
          <a:spcPts val="500"/>
        </a:spcAft>
        <a:buClr>
          <a:srgbClr val="E30613"/>
        </a:buClr>
        <a:buFont typeface="Arial" panose="020B0604020202020204" pitchFamily="34" charset="0"/>
        <a:buChar char="•"/>
        <a:defRPr lang="en-GB" sz="1600" dirty="0">
          <a:solidFill>
            <a:schemeClr val="tx1"/>
          </a:solidFill>
          <a:latin typeface="+mn-lt"/>
          <a:ea typeface="MS PGothic" panose="020B0600070205080204" pitchFamily="34" charset="-128"/>
          <a:cs typeface="ＭＳ Ｐゴシック" charset="-128"/>
        </a:defRPr>
      </a:lvl4pPr>
      <a:lvl5pPr marL="431800" indent="-215900" algn="l" rtl="0" eaLnBrk="0" fontAlgn="base" hangingPunct="0">
        <a:lnSpc>
          <a:spcPts val="2000"/>
        </a:lnSpc>
        <a:spcBef>
          <a:spcPct val="0"/>
        </a:spcBef>
        <a:spcAft>
          <a:spcPts val="500"/>
        </a:spcAft>
        <a:buFont typeface="Arial" panose="020B0604020202020204" pitchFamily="34" charset="0"/>
        <a:buChar char="–"/>
        <a:defRPr lang="en-US" sz="1600" dirty="0">
          <a:solidFill>
            <a:schemeClr val="tx1"/>
          </a:solidFill>
          <a:latin typeface="+mn-lt"/>
          <a:ea typeface="MS PGothic" panose="020B0600070205080204" pitchFamily="34" charset="-128"/>
          <a:cs typeface="ＭＳ Ｐゴシック" charset="-128"/>
        </a:defRPr>
      </a:lvl5pPr>
      <a:lvl6pPr marL="457200" indent="-457200" algn="l" defTabSz="914400" rtl="0" fontAlgn="base">
        <a:spcBef>
          <a:spcPct val="20000"/>
        </a:spcBef>
        <a:spcAft>
          <a:spcPct val="0"/>
        </a:spcAft>
        <a:buChar char="»"/>
        <a:defRPr lang="en-GB" sz="1600" kern="0" baseline="0" dirty="0" smtClean="0">
          <a:solidFill>
            <a:schemeClr val="tx1"/>
          </a:solidFill>
          <a:latin typeface="+mn-lt"/>
          <a:ea typeface="ＭＳ Ｐゴシック" charset="-128"/>
          <a:cs typeface="ＭＳ Ｐゴシック" charset="-128"/>
        </a:defRPr>
      </a:lvl6pPr>
      <a:lvl7pPr marL="2971800" indent="-228600" algn="l" defTabSz="914400" rtl="0" fontAlgn="base">
        <a:spcBef>
          <a:spcPct val="20000"/>
        </a:spcBef>
        <a:spcAft>
          <a:spcPct val="0"/>
        </a:spcAft>
        <a:buClr>
          <a:srgbClr val="E30613"/>
        </a:buClr>
        <a:buChar char="»"/>
        <a:defRPr lang="en-GB" sz="1600" kern="0" baseline="0" dirty="0" smtClean="0">
          <a:solidFill>
            <a:schemeClr val="tx1"/>
          </a:solidFill>
          <a:latin typeface="+mn-lt"/>
          <a:ea typeface="ＭＳ Ｐゴシック" charset="-128"/>
          <a:cs typeface="ＭＳ Ｐゴシック" charset="-128"/>
        </a:defRPr>
      </a:lvl7pPr>
      <a:lvl8pPr marL="3429000" indent="-228600" algn="l" defTabSz="914400" rtl="0" fontAlgn="base">
        <a:spcBef>
          <a:spcPct val="20000"/>
        </a:spcBef>
        <a:spcAft>
          <a:spcPct val="0"/>
        </a:spcAft>
        <a:buChar char="»"/>
        <a:defRPr lang="en-GB" sz="1600" kern="0" dirty="0" smtClean="0">
          <a:solidFill>
            <a:schemeClr val="tx1"/>
          </a:solidFill>
          <a:latin typeface="+mn-lt"/>
          <a:ea typeface="ＭＳ Ｐゴシック" charset="-128"/>
          <a:cs typeface="ＭＳ Ｐゴシック" charset="-128"/>
        </a:defRPr>
      </a:lvl8pPr>
      <a:lvl9pPr marL="3886200" indent="-228600" algn="l" defTabSz="914400" rtl="0" fontAlgn="base">
        <a:spcBef>
          <a:spcPct val="20000"/>
        </a:spcBef>
        <a:spcAft>
          <a:spcPct val="0"/>
        </a:spcAft>
        <a:buChar char="»"/>
        <a:defRPr lang="en-GB" sz="1000" kern="0" baseline="0" dirty="0" smtClean="0">
          <a:solidFill>
            <a:schemeClr val="tx1"/>
          </a:solidFill>
          <a:latin typeface="+mn-lt"/>
          <a:ea typeface="ＭＳ Ｐゴシック" charset="-128"/>
          <a:cs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4"/>
          <p:cNvSpPr>
            <a:spLocks noGrp="1" noChangeArrowheads="1"/>
          </p:cNvSpPr>
          <p:nvPr>
            <p:ph type="body" idx="4294967295"/>
          </p:nvPr>
        </p:nvSpPr>
        <p:spPr>
          <a:xfrm>
            <a:off x="457200" y="1371600"/>
            <a:ext cx="8229600" cy="4754563"/>
          </a:xfrm>
        </p:spPr>
        <p:txBody>
          <a:bodyPr/>
          <a:lstStyle/>
          <a:p>
            <a:pPr marL="0" indent="0" eaLnBrk="1" hangingPunct="1"/>
            <a:endParaRPr altLang="en-US" b="1"/>
          </a:p>
          <a:p>
            <a:pPr marL="0" indent="0" eaLnBrk="1" hangingPunct="1"/>
            <a:endParaRPr altLang="en-US" b="1"/>
          </a:p>
          <a:p>
            <a:pPr marL="0" indent="0" algn="ctr" eaLnBrk="1" hangingPunct="1"/>
            <a:r>
              <a:rPr altLang="en-US" sz="6600">
                <a:solidFill>
                  <a:schemeClr val="bg1"/>
                </a:solidFill>
              </a:rPr>
              <a:t>PowerPoint presentation</a:t>
            </a:r>
          </a:p>
        </p:txBody>
      </p:sp>
      <p:sp>
        <p:nvSpPr>
          <p:cNvPr id="4098" name="Text Box 10"/>
          <p:cNvSpPr txBox="1">
            <a:spLocks noChangeArrowheads="1"/>
          </p:cNvSpPr>
          <p:nvPr/>
        </p:nvSpPr>
        <p:spPr bwMode="white">
          <a:xfrm>
            <a:off x="533400" y="2057400"/>
            <a:ext cx="8077200" cy="1295400"/>
          </a:xfrm>
          <a:prstGeom prst="rect">
            <a:avLst/>
          </a:prstGeom>
          <a:solidFill>
            <a:srgbClr val="E3061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800">
                <a:solidFill>
                  <a:srgbClr val="D81E05"/>
                </a:solidFill>
                <a:cs typeface="Arial" panose="020B0604020202020204" pitchFamily="34" charset="0"/>
              </a:rPr>
              <a:t> </a:t>
            </a:r>
          </a:p>
        </p:txBody>
      </p:sp>
      <p:sp>
        <p:nvSpPr>
          <p:cNvPr id="4099" name="Text Box 10"/>
          <p:cNvSpPr txBox="1">
            <a:spLocks noChangeArrowheads="1"/>
          </p:cNvSpPr>
          <p:nvPr/>
        </p:nvSpPr>
        <p:spPr bwMode="white">
          <a:xfrm>
            <a:off x="533400" y="3352800"/>
            <a:ext cx="8077200" cy="22860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800">
                <a:solidFill>
                  <a:srgbClr val="D81E05"/>
                </a:solidFill>
                <a:cs typeface="Arial" panose="020B0604020202020204" pitchFamily="34" charset="0"/>
              </a:rPr>
              <a:t> </a:t>
            </a:r>
          </a:p>
        </p:txBody>
      </p:sp>
      <p:sp>
        <p:nvSpPr>
          <p:cNvPr id="4100" name="Rectangle 15"/>
          <p:cNvSpPr>
            <a:spLocks noGrp="1" noChangeArrowheads="1"/>
          </p:cNvSpPr>
          <p:nvPr>
            <p:ph type="title"/>
          </p:nvPr>
        </p:nvSpPr>
        <p:spPr>
          <a:xfrm>
            <a:off x="533400" y="3581400"/>
            <a:ext cx="8077200" cy="2514600"/>
          </a:xfrm>
        </p:spPr>
        <p:txBody>
          <a:bodyPr lIns="360000" rIns="360000" anchor="t"/>
          <a:lstStyle/>
          <a:p>
            <a:pPr eaLnBrk="1" hangingPunct="1"/>
            <a:r>
              <a:rPr lang="en-GB" dirty="0"/>
              <a:t>Safety and inspection and testing</a:t>
            </a:r>
            <a:endParaRPr lang="en-GB" altLang="en-US" dirty="0"/>
          </a:p>
        </p:txBody>
      </p:sp>
      <p:sp>
        <p:nvSpPr>
          <p:cNvPr id="4101" name="TextBox 9"/>
          <p:cNvSpPr txBox="1">
            <a:spLocks noChangeArrowheads="1"/>
          </p:cNvSpPr>
          <p:nvPr/>
        </p:nvSpPr>
        <p:spPr bwMode="auto">
          <a:xfrm>
            <a:off x="533400" y="2209800"/>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2400" b="1" dirty="0">
                <a:solidFill>
                  <a:srgbClr val="FFFFFF"/>
                </a:solidFill>
              </a:rPr>
              <a:t>Unit 304: Electrical Installations: inspection, testing and commissioning</a:t>
            </a:r>
            <a:endParaRPr lang="en-US" altLang="en-US" sz="24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3"/>
          <p:cNvSpPr>
            <a:spLocks noGrp="1" noChangeArrowheads="1"/>
          </p:cNvSpPr>
          <p:nvPr>
            <p:ph type="body" idx="4294967295"/>
          </p:nvPr>
        </p:nvSpPr>
        <p:spPr>
          <a:xfrm>
            <a:off x="0" y="548680"/>
            <a:ext cx="9144000" cy="5760640"/>
          </a:xfrm>
        </p:spPr>
        <p:txBody>
          <a:bodyPr anchor="ctr"/>
          <a:lstStyle/>
          <a:p>
            <a:pPr marL="0" indent="0" algn="ctr" eaLnBrk="1" hangingPunct="1">
              <a:lnSpc>
                <a:spcPct val="100000"/>
              </a:lnSpc>
            </a:pPr>
            <a:r>
              <a:rPr altLang="en-US" sz="6000" dirty="0">
                <a:solidFill>
                  <a:srgbClr val="E30613"/>
                </a:solidFill>
              </a:rPr>
              <a:t>Any 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7169">
                                            <p:txEl>
                                              <p:pRg st="0" end="0"/>
                                            </p:txEl>
                                          </p:spTgt>
                                        </p:tgtEl>
                                        <p:attrNameLst>
                                          <p:attrName>style.visibility</p:attrName>
                                        </p:attrNameLst>
                                      </p:cBhvr>
                                      <p:to>
                                        <p:strVal val="visible"/>
                                      </p:to>
                                    </p:set>
                                    <p:anim calcmode="lin" valueType="num">
                                      <p:cBhvr>
                                        <p:cTn id="7" dur="500" decel="50000" fill="hold">
                                          <p:stCondLst>
                                            <p:cond delay="0"/>
                                          </p:stCondLst>
                                        </p:cTn>
                                        <p:tgtEl>
                                          <p:spTgt spid="716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16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16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16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16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16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16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1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F073D83-196E-4548-8984-F817347C528C}"/>
              </a:ext>
            </a:extLst>
          </p:cNvPr>
          <p:cNvSpPr txBox="1"/>
          <p:nvPr/>
        </p:nvSpPr>
        <p:spPr>
          <a:xfrm>
            <a:off x="0" y="836712"/>
            <a:ext cx="6065134" cy="4478149"/>
          </a:xfrm>
          <a:prstGeom prst="rect">
            <a:avLst/>
          </a:prstGeom>
          <a:noFill/>
        </p:spPr>
        <p:txBody>
          <a:bodyPr wrap="square" lIns="360000" rIns="360000" rtlCol="0">
            <a:spAutoFit/>
          </a:bodyPr>
          <a:lstStyle/>
          <a:p>
            <a:pPr marL="457200" indent="-457200">
              <a:spcAft>
                <a:spcPts val="600"/>
              </a:spcAft>
              <a:buFont typeface="Arial" panose="020B0604020202020204" pitchFamily="34" charset="0"/>
              <a:buChar char="•"/>
            </a:pPr>
            <a:r>
              <a:rPr lang="en-GB" sz="2800" dirty="0"/>
              <a:t>It is a requirement that new installations are inspected and tested during commissioning as part of the initial verification process to ensure that they are safe to bring into service</a:t>
            </a:r>
          </a:p>
          <a:p>
            <a:pPr marL="457200" indent="-457200">
              <a:spcAft>
                <a:spcPts val="600"/>
              </a:spcAft>
              <a:buFont typeface="Arial" panose="020B0604020202020204" pitchFamily="34" charset="0"/>
              <a:buChar char="•"/>
            </a:pPr>
            <a:r>
              <a:rPr lang="en-GB" sz="2800" dirty="0"/>
              <a:t>Existing installations must be periodically inspected and tested to ensure that they are safe to continue in service.</a:t>
            </a:r>
          </a:p>
        </p:txBody>
      </p:sp>
      <p:pic>
        <p:nvPicPr>
          <p:cNvPr id="3" name="Picture 2">
            <a:extLst>
              <a:ext uri="{FF2B5EF4-FFF2-40B4-BE49-F238E27FC236}">
                <a16:creationId xmlns:a16="http://schemas.microsoft.com/office/drawing/2014/main" id="{B9F363F0-F8C0-41A6-A011-DB5E1EBAC7FF}"/>
              </a:ext>
            </a:extLst>
          </p:cNvPr>
          <p:cNvPicPr/>
          <p:nvPr/>
        </p:nvPicPr>
        <p:blipFill>
          <a:blip r:embed="rId2"/>
          <a:stretch>
            <a:fillRect/>
          </a:stretch>
        </p:blipFill>
        <p:spPr>
          <a:xfrm>
            <a:off x="6065134" y="2129301"/>
            <a:ext cx="3059832" cy="27547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style.rotation</p:attrName>
                                        </p:attrNameLst>
                                      </p:cBhvr>
                                      <p:tavLst>
                                        <p:tav tm="0">
                                          <p:val>
                                            <p:fltVal val="720"/>
                                          </p:val>
                                        </p:tav>
                                        <p:tav tm="100000">
                                          <p:val>
                                            <p:fltVal val="0"/>
                                          </p:val>
                                        </p:tav>
                                      </p:tavLst>
                                    </p:anim>
                                    <p:anim calcmode="lin" valueType="num">
                                      <p:cBhvr>
                                        <p:cTn id="9" dur="2000" fill="hold"/>
                                        <p:tgtEl>
                                          <p:spTgt spid="3"/>
                                        </p:tgtEl>
                                        <p:attrNameLst>
                                          <p:attrName>ppt_h</p:attrName>
                                        </p:attrNameLst>
                                      </p:cBhvr>
                                      <p:tavLst>
                                        <p:tav tm="0">
                                          <p:val>
                                            <p:fltVal val="0"/>
                                          </p:val>
                                        </p:tav>
                                        <p:tav tm="100000">
                                          <p:val>
                                            <p:strVal val="#ppt_h"/>
                                          </p:val>
                                        </p:tav>
                                      </p:tavLst>
                                    </p:anim>
                                    <p:anim calcmode="lin" valueType="num">
                                      <p:cBhvr>
                                        <p:cTn id="10" dur="2000" fill="hold"/>
                                        <p:tgtEl>
                                          <p:spTgt spid="3"/>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p:cTn id="15" dur="500" decel="50000" fill="hold">
                                          <p:stCondLst>
                                            <p:cond delay="0"/>
                                          </p:stCondLst>
                                        </p:cTn>
                                        <p:tgtEl>
                                          <p:spTgt spid="10">
                                            <p:txEl>
                                              <p:pRg st="0" end="0"/>
                                            </p:txEl>
                                          </p:spTgt>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10">
                                            <p:txEl>
                                              <p:pRg st="0" end="0"/>
                                            </p:txEl>
                                          </p:spTgt>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10">
                                            <p:txEl>
                                              <p:pRg st="0" end="0"/>
                                            </p:txEl>
                                          </p:spTgt>
                                        </p:tgtEl>
                                        <p:attrNameLst>
                                          <p:attrName>ppt_w</p:attrName>
                                        </p:attrNameLst>
                                      </p:cBhvr>
                                      <p:tavLst>
                                        <p:tav tm="0">
                                          <p:val>
                                            <p:strVal val="#ppt_w*.05"/>
                                          </p:val>
                                        </p:tav>
                                        <p:tav tm="100000">
                                          <p:val>
                                            <p:strVal val="#ppt_w"/>
                                          </p:val>
                                        </p:tav>
                                      </p:tavLst>
                                    </p:anim>
                                    <p:anim calcmode="lin" valueType="num">
                                      <p:cBhvr>
                                        <p:cTn id="18" dur="1000" fill="hold"/>
                                        <p:tgtEl>
                                          <p:spTgt spid="10">
                                            <p:txEl>
                                              <p:pRg st="0" end="0"/>
                                            </p:txEl>
                                          </p:spTgt>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10">
                                            <p:txEl>
                                              <p:pRg st="0" end="0"/>
                                            </p:txEl>
                                          </p:spTgt>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10">
                                            <p:txEl>
                                              <p:pRg st="0" end="0"/>
                                            </p:txEl>
                                          </p:spTgt>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10">
                                            <p:txEl>
                                              <p:pRg st="0" end="0"/>
                                            </p:txEl>
                                          </p:spTgt>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5"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 calcmode="lin" valueType="num">
                                      <p:cBhvr>
                                        <p:cTn id="27" dur="500" decel="50000" fill="hold">
                                          <p:stCondLst>
                                            <p:cond delay="0"/>
                                          </p:stCondLst>
                                        </p:cTn>
                                        <p:tgtEl>
                                          <p:spTgt spid="10">
                                            <p:txEl>
                                              <p:pRg st="1" end="1"/>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10">
                                            <p:txEl>
                                              <p:pRg st="1" end="1"/>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10">
                                            <p:txEl>
                                              <p:pRg st="1" end="1"/>
                                            </p:txEl>
                                          </p:spTgt>
                                        </p:tgtEl>
                                        <p:attrNameLst>
                                          <p:attrName>ppt_w</p:attrName>
                                        </p:attrNameLst>
                                      </p:cBhvr>
                                      <p:tavLst>
                                        <p:tav tm="0">
                                          <p:val>
                                            <p:strVal val="#ppt_w*.05"/>
                                          </p:val>
                                        </p:tav>
                                        <p:tav tm="100000">
                                          <p:val>
                                            <p:strVal val="#ppt_w"/>
                                          </p:val>
                                        </p:tav>
                                      </p:tavLst>
                                    </p:anim>
                                    <p:anim calcmode="lin" valueType="num">
                                      <p:cBhvr>
                                        <p:cTn id="30" dur="1000" fill="hold"/>
                                        <p:tgtEl>
                                          <p:spTgt spid="10">
                                            <p:txEl>
                                              <p:pRg st="1" end="1"/>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10">
                                            <p:txEl>
                                              <p:pRg st="1" end="1"/>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10">
                                            <p:txEl>
                                              <p:pRg st="1" end="1"/>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10">
                                            <p:txEl>
                                              <p:pRg st="1" end="1"/>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F073D83-196E-4548-8984-F817347C528C}"/>
              </a:ext>
            </a:extLst>
          </p:cNvPr>
          <p:cNvSpPr txBox="1"/>
          <p:nvPr/>
        </p:nvSpPr>
        <p:spPr>
          <a:xfrm>
            <a:off x="0" y="836712"/>
            <a:ext cx="6065134" cy="4909036"/>
          </a:xfrm>
          <a:prstGeom prst="rect">
            <a:avLst/>
          </a:prstGeom>
          <a:noFill/>
        </p:spPr>
        <p:txBody>
          <a:bodyPr wrap="square" lIns="360000" rIns="360000" rtlCol="0">
            <a:spAutoFit/>
          </a:bodyPr>
          <a:lstStyle/>
          <a:p>
            <a:pPr marL="457200" indent="-457200">
              <a:spcAft>
                <a:spcPts val="600"/>
              </a:spcAft>
              <a:buFont typeface="Arial" panose="020B0604020202020204" pitchFamily="34" charset="0"/>
              <a:buChar char="•"/>
            </a:pPr>
            <a:r>
              <a:rPr lang="en-GB" sz="2800" dirty="0"/>
              <a:t>Whether carrying out an initial verification or a periodic inspection then all possible health and safety procedures must be followed at all times.</a:t>
            </a:r>
          </a:p>
          <a:p>
            <a:pPr marL="457200" indent="-457200">
              <a:spcAft>
                <a:spcPts val="600"/>
              </a:spcAft>
              <a:buFont typeface="Arial" panose="020B0604020202020204" pitchFamily="34" charset="0"/>
              <a:buChar char="•"/>
            </a:pPr>
            <a:r>
              <a:rPr lang="en-GB" sz="2800" dirty="0"/>
              <a:t>Working on any electrical installation carrying out a safe isolation is key to ensuring health and safety both for you and others affected by your work activity.</a:t>
            </a:r>
          </a:p>
        </p:txBody>
      </p:sp>
      <p:pic>
        <p:nvPicPr>
          <p:cNvPr id="3" name="Picture 2">
            <a:extLst>
              <a:ext uri="{FF2B5EF4-FFF2-40B4-BE49-F238E27FC236}">
                <a16:creationId xmlns:a16="http://schemas.microsoft.com/office/drawing/2014/main" id="{B9F363F0-F8C0-41A6-A011-DB5E1EBAC7FF}"/>
              </a:ext>
            </a:extLst>
          </p:cNvPr>
          <p:cNvPicPr/>
          <p:nvPr/>
        </p:nvPicPr>
        <p:blipFill>
          <a:blip r:embed="rId2"/>
          <a:stretch>
            <a:fillRect/>
          </a:stretch>
        </p:blipFill>
        <p:spPr>
          <a:xfrm>
            <a:off x="6065134" y="2129301"/>
            <a:ext cx="3059832" cy="2754743"/>
          </a:xfrm>
          <a:prstGeom prst="rect">
            <a:avLst/>
          </a:prstGeom>
        </p:spPr>
      </p:pic>
    </p:spTree>
    <p:extLst>
      <p:ext uri="{BB962C8B-B14F-4D97-AF65-F5344CB8AC3E}">
        <p14:creationId xmlns:p14="http://schemas.microsoft.com/office/powerpoint/2010/main" val="121711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500" decel="50000" fill="hold">
                                          <p:stCondLst>
                                            <p:cond delay="0"/>
                                          </p:stCondLst>
                                        </p:cTn>
                                        <p:tgtEl>
                                          <p:spTgt spid="10">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10">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p:cTn id="19" dur="500" decel="50000" fill="hold">
                                          <p:stCondLst>
                                            <p:cond delay="0"/>
                                          </p:stCondLst>
                                        </p:cTn>
                                        <p:tgtEl>
                                          <p:spTgt spid="10">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10">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10">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10">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10">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10">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10">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619" y="757517"/>
            <a:ext cx="9144000" cy="4796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eaLnBrk="1">
              <a:lnSpc>
                <a:spcPct val="100000"/>
              </a:lnSpc>
            </a:pPr>
            <a:r>
              <a:rPr lang="en-GB" altLang="en-US" sz="2800" b="1" dirty="0">
                <a:solidFill>
                  <a:srgbClr val="E30613"/>
                </a:solidFill>
              </a:rPr>
              <a:t>Regulatory requirements</a:t>
            </a:r>
          </a:p>
        </p:txBody>
      </p:sp>
      <p:sp>
        <p:nvSpPr>
          <p:cNvPr id="3" name="Text Box 2"/>
          <p:cNvSpPr txBox="1">
            <a:spLocks noChangeArrowheads="1"/>
          </p:cNvSpPr>
          <p:nvPr/>
        </p:nvSpPr>
        <p:spPr bwMode="auto">
          <a:xfrm>
            <a:off x="-618" y="1371599"/>
            <a:ext cx="6065244" cy="49350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a:spcAft>
                <a:spcPts val="600"/>
              </a:spcAft>
              <a:buClr>
                <a:srgbClr val="FF0000"/>
              </a:buClr>
              <a:defRPr/>
            </a:pPr>
            <a:r>
              <a:rPr lang="en-GB" sz="2000" b="1" dirty="0">
                <a:solidFill>
                  <a:srgbClr val="000000"/>
                </a:solidFill>
              </a:rPr>
              <a:t>Electricity at Work Regulations 1989</a:t>
            </a:r>
          </a:p>
          <a:p>
            <a:pPr marL="342900" indent="-342900">
              <a:spcAft>
                <a:spcPts val="600"/>
              </a:spcAft>
              <a:buClr>
                <a:srgbClr val="FF0000"/>
              </a:buClr>
              <a:buFont typeface="Arial" panose="020B0604020202020204" pitchFamily="34" charset="0"/>
              <a:buChar char="•"/>
              <a:defRPr/>
            </a:pPr>
            <a:r>
              <a:rPr lang="en-GB" sz="2000" dirty="0">
                <a:solidFill>
                  <a:srgbClr val="000000"/>
                </a:solidFill>
              </a:rPr>
              <a:t>The Electricity at Work Regulations 1989 (EAWR) places a legal responsibility on employers and employees, as duty holders, to ensure that electrical systems used at work under their control are safe.</a:t>
            </a:r>
          </a:p>
          <a:p>
            <a:pPr marL="342900" indent="-342900">
              <a:spcAft>
                <a:spcPts val="600"/>
              </a:spcAft>
              <a:buClr>
                <a:srgbClr val="FF0000"/>
              </a:buClr>
              <a:buFont typeface="Arial" panose="020B0604020202020204" pitchFamily="34" charset="0"/>
              <a:buChar char="•"/>
              <a:defRPr/>
            </a:pPr>
            <a:r>
              <a:rPr lang="en-GB" sz="2000" dirty="0">
                <a:solidFill>
                  <a:srgbClr val="000000"/>
                </a:solidFill>
              </a:rPr>
              <a:t>To achieve compliance with the legal requirements of the Electricity at Work Regulations 1989 requires proof that an electrical system is safe, which involves among other things, proper inspection and testing of a system by competent people and the creation and maintenance of records.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138" y="1371599"/>
            <a:ext cx="2923106" cy="4208930"/>
          </a:xfrm>
          <a:prstGeom prst="rect">
            <a:avLst/>
          </a:prstGeom>
        </p:spPr>
      </p:pic>
    </p:spTree>
    <p:extLst>
      <p:ext uri="{BB962C8B-B14F-4D97-AF65-F5344CB8AC3E}">
        <p14:creationId xmlns:p14="http://schemas.microsoft.com/office/powerpoint/2010/main" val="20023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style.rotation</p:attrName>
                                        </p:attrNameLst>
                                      </p:cBhvr>
                                      <p:tavLst>
                                        <p:tav tm="0">
                                          <p:val>
                                            <p:fltVal val="720"/>
                                          </p:val>
                                        </p:tav>
                                        <p:tav tm="100000">
                                          <p:val>
                                            <p:fltVal val="0"/>
                                          </p:val>
                                        </p:tav>
                                      </p:tavLst>
                                    </p:anim>
                                    <p:anim calcmode="lin" valueType="num">
                                      <p:cBhvr>
                                        <p:cTn id="9" dur="2000" fill="hold"/>
                                        <p:tgtEl>
                                          <p:spTgt spid="5"/>
                                        </p:tgtEl>
                                        <p:attrNameLst>
                                          <p:attrName>ppt_h</p:attrName>
                                        </p:attrNameLst>
                                      </p:cBhvr>
                                      <p:tavLst>
                                        <p:tav tm="0">
                                          <p:val>
                                            <p:fltVal val="0"/>
                                          </p:val>
                                        </p:tav>
                                        <p:tav tm="100000">
                                          <p:val>
                                            <p:strVal val="#ppt_h"/>
                                          </p:val>
                                        </p:tav>
                                      </p:tavLst>
                                    </p:anim>
                                    <p:anim calcmode="lin" valueType="num">
                                      <p:cBhvr>
                                        <p:cTn id="10" dur="2000" fill="hold"/>
                                        <p:tgtEl>
                                          <p:spTgt spid="5"/>
                                        </p:tgtEl>
                                        <p:attrNameLst>
                                          <p:attrName>ppt_w</p:attrName>
                                        </p:attrNameLst>
                                      </p:cBhvr>
                                      <p:tavLst>
                                        <p:tav tm="0">
                                          <p:val>
                                            <p:fltVal val="0"/>
                                          </p:val>
                                        </p:tav>
                                        <p:tav tm="100000">
                                          <p:val>
                                            <p:strVal val="#ppt_w"/>
                                          </p:val>
                                        </p:tav>
                                      </p:tavLst>
                                    </p:anim>
                                  </p:childTnLst>
                                </p:cTn>
                              </p:par>
                              <p:par>
                                <p:cTn id="11" presetID="25"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6"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8"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 calcmode="lin" valueType="num">
                                      <p:cBhvr>
                                        <p:cTn id="37"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0"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619" y="757517"/>
            <a:ext cx="9144000" cy="4796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eaLnBrk="1">
              <a:lnSpc>
                <a:spcPct val="100000"/>
              </a:lnSpc>
            </a:pPr>
            <a:r>
              <a:rPr lang="en-GB" altLang="en-US" sz="2800" b="1" dirty="0">
                <a:solidFill>
                  <a:srgbClr val="E30613"/>
                </a:solidFill>
              </a:rPr>
              <a:t>Regulatory requirements</a:t>
            </a:r>
          </a:p>
        </p:txBody>
      </p:sp>
      <p:sp>
        <p:nvSpPr>
          <p:cNvPr id="3" name="Text Box 2"/>
          <p:cNvSpPr txBox="1">
            <a:spLocks noChangeArrowheads="1"/>
          </p:cNvSpPr>
          <p:nvPr/>
        </p:nvSpPr>
        <p:spPr bwMode="auto">
          <a:xfrm>
            <a:off x="-618" y="1371599"/>
            <a:ext cx="6065244" cy="49350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a:spcAft>
                <a:spcPts val="600"/>
              </a:spcAft>
              <a:buClr>
                <a:srgbClr val="FF0000"/>
              </a:buClr>
              <a:defRPr/>
            </a:pPr>
            <a:r>
              <a:rPr lang="en-GB" sz="2000" b="1" dirty="0">
                <a:solidFill>
                  <a:srgbClr val="000000"/>
                </a:solidFill>
              </a:rPr>
              <a:t>Electricity at Work Regulations 1989</a:t>
            </a:r>
          </a:p>
          <a:p>
            <a:pPr marL="342900" indent="-342900">
              <a:spcAft>
                <a:spcPts val="600"/>
              </a:spcAft>
              <a:buClr>
                <a:srgbClr val="FF0000"/>
              </a:buClr>
              <a:buFont typeface="Arial" panose="020B0604020202020204" pitchFamily="34" charset="0"/>
              <a:buChar char="•"/>
              <a:defRPr/>
            </a:pPr>
            <a:r>
              <a:rPr lang="en-GB" sz="2000" dirty="0">
                <a:solidFill>
                  <a:srgbClr val="000000"/>
                </a:solidFill>
              </a:rPr>
              <a:t>Regulations 1–3 are the Introduction covering citation and commencement, interpretation and persons on whom duties are imposed by these regulations.</a:t>
            </a:r>
          </a:p>
          <a:p>
            <a:pPr marL="342900" indent="-342900">
              <a:spcAft>
                <a:spcPts val="600"/>
              </a:spcAft>
              <a:buClr>
                <a:srgbClr val="FF0000"/>
              </a:buClr>
              <a:buFont typeface="Arial" panose="020B0604020202020204" pitchFamily="34" charset="0"/>
              <a:buChar char="•"/>
              <a:defRPr/>
            </a:pPr>
            <a:r>
              <a:rPr lang="en-GB" sz="2000" dirty="0">
                <a:solidFill>
                  <a:srgbClr val="000000"/>
                </a:solidFill>
              </a:rPr>
              <a:t>Regulations 4–16 are the general regulations</a:t>
            </a:r>
          </a:p>
          <a:p>
            <a:pPr marL="342900" indent="-342900">
              <a:spcAft>
                <a:spcPts val="600"/>
              </a:spcAft>
              <a:buClr>
                <a:srgbClr val="FF0000"/>
              </a:buClr>
              <a:buFont typeface="Arial" panose="020B0604020202020204" pitchFamily="34" charset="0"/>
              <a:buChar char="•"/>
              <a:defRPr/>
            </a:pPr>
            <a:r>
              <a:rPr lang="en-GB" sz="2000" dirty="0">
                <a:solidFill>
                  <a:srgbClr val="000000"/>
                </a:solidFill>
              </a:rPr>
              <a:t>Regulations 17–28 are for mines only.</a:t>
            </a:r>
          </a:p>
          <a:p>
            <a:pPr marL="342900" indent="-342900">
              <a:spcAft>
                <a:spcPts val="600"/>
              </a:spcAft>
              <a:buClr>
                <a:srgbClr val="FF0000"/>
              </a:buClr>
              <a:buFont typeface="Arial" panose="020B0604020202020204" pitchFamily="34" charset="0"/>
              <a:buChar char="•"/>
              <a:defRPr/>
            </a:pPr>
            <a:r>
              <a:rPr lang="en-GB" sz="2000" dirty="0">
                <a:solidFill>
                  <a:srgbClr val="000000"/>
                </a:solidFill>
              </a:rPr>
              <a:t>Regulations 29–32 are miscellaneous and general.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3138" y="1371599"/>
            <a:ext cx="2923106" cy="4208930"/>
          </a:xfrm>
          <a:prstGeom prst="rect">
            <a:avLst/>
          </a:prstGeom>
        </p:spPr>
      </p:pic>
    </p:spTree>
    <p:extLst>
      <p:ext uri="{BB962C8B-B14F-4D97-AF65-F5344CB8AC3E}">
        <p14:creationId xmlns:p14="http://schemas.microsoft.com/office/powerpoint/2010/main" val="386134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620" y="476672"/>
            <a:ext cx="9144000" cy="4796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eaLnBrk="1">
              <a:lnSpc>
                <a:spcPct val="100000"/>
              </a:lnSpc>
            </a:pPr>
            <a:r>
              <a:rPr lang="en-GB" altLang="en-US" sz="2800" b="1" dirty="0">
                <a:solidFill>
                  <a:srgbClr val="E30613"/>
                </a:solidFill>
              </a:rPr>
              <a:t>Safe isolation</a:t>
            </a:r>
          </a:p>
        </p:txBody>
      </p:sp>
      <p:sp>
        <p:nvSpPr>
          <p:cNvPr id="3" name="Text Box 2"/>
          <p:cNvSpPr txBox="1">
            <a:spLocks noChangeArrowheads="1"/>
          </p:cNvSpPr>
          <p:nvPr/>
        </p:nvSpPr>
        <p:spPr bwMode="auto">
          <a:xfrm>
            <a:off x="-620" y="956284"/>
            <a:ext cx="9143999" cy="49350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a:spcAft>
                <a:spcPts val="600"/>
              </a:spcAft>
            </a:pPr>
            <a:r>
              <a:rPr lang="en-GB" dirty="0"/>
              <a:t>This must be carried out to prevent danger to yourself and others. If a full isolation procedure is not carried out, risks may be introduced as follows:</a:t>
            </a:r>
          </a:p>
          <a:p>
            <a:pPr marL="342900" lvl="0" indent="-342900">
              <a:spcAft>
                <a:spcPts val="600"/>
              </a:spcAft>
              <a:buFont typeface="Arial" panose="020B0604020202020204" pitchFamily="34" charset="0"/>
              <a:buChar char="•"/>
            </a:pPr>
            <a:r>
              <a:rPr lang="en-GB" dirty="0"/>
              <a:t>To yourself: risk of electric shock or burns due to contact with the wiring system.</a:t>
            </a:r>
          </a:p>
          <a:p>
            <a:pPr marL="342900" lvl="0" indent="-342900">
              <a:spcAft>
                <a:spcPts val="600"/>
              </a:spcAft>
              <a:buFont typeface="Arial" panose="020B0604020202020204" pitchFamily="34" charset="0"/>
              <a:buChar char="•"/>
            </a:pPr>
            <a:r>
              <a:rPr lang="en-GB" dirty="0"/>
              <a:t>To co-workers: risk of contact with electrical parts when basic protection has been removed</a:t>
            </a:r>
          </a:p>
          <a:p>
            <a:pPr marL="342900" lvl="0" indent="-342900">
              <a:spcAft>
                <a:spcPts val="600"/>
              </a:spcAft>
              <a:buFont typeface="Arial" panose="020B0604020202020204" pitchFamily="34" charset="0"/>
              <a:buChar char="•"/>
            </a:pPr>
            <a:r>
              <a:rPr lang="en-GB" dirty="0"/>
              <a:t>To customers/clients: risk of shock or burns or damage to equipment attempting to use the system</a:t>
            </a:r>
          </a:p>
          <a:p>
            <a:pPr marL="342900" lvl="0" indent="-342900">
              <a:spcAft>
                <a:spcPts val="600"/>
              </a:spcAft>
              <a:buFont typeface="Arial" panose="020B0604020202020204" pitchFamily="34" charset="0"/>
              <a:buChar char="•"/>
            </a:pPr>
            <a:r>
              <a:rPr lang="en-GB" dirty="0"/>
              <a:t>To the public: risk of shock or burns due to lack of awareness of potential danger</a:t>
            </a:r>
          </a:p>
          <a:p>
            <a:pPr marL="342900" lvl="0" indent="-342900">
              <a:spcAft>
                <a:spcPts val="600"/>
              </a:spcAft>
              <a:buFont typeface="Arial" panose="020B0604020202020204" pitchFamily="34" charset="0"/>
              <a:buChar char="•"/>
            </a:pPr>
            <a:r>
              <a:rPr lang="en-GB" dirty="0"/>
              <a:t>To building systems: risk of damage to electrical equipment and/or building fabric and loss of services.</a:t>
            </a:r>
          </a:p>
        </p:txBody>
      </p:sp>
    </p:spTree>
    <p:extLst>
      <p:ext uri="{BB962C8B-B14F-4D97-AF65-F5344CB8AC3E}">
        <p14:creationId xmlns:p14="http://schemas.microsoft.com/office/powerpoint/2010/main" val="10808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 calcmode="lin" valueType="num">
                                      <p:cBhvr>
                                        <p:cTn id="18"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1"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5"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 calcmode="lin" valueType="num">
                                      <p:cBhvr>
                                        <p:cTn id="30"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5"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 calcmode="lin" valueType="num">
                                      <p:cBhvr>
                                        <p:cTn id="42"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5"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3">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5" presetClass="entr" presetSubtype="0" fill="hold" nodeType="click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 calcmode="lin" valueType="num">
                                      <p:cBhvr>
                                        <p:cTn id="54"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57"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3">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5" presetClass="entr" presetSubtype="0" fill="hold" nodeType="clickEffect">
                                  <p:stCondLst>
                                    <p:cond delay="0"/>
                                  </p:stCondLst>
                                  <p:childTnLst>
                                    <p:set>
                                      <p:cBhvr>
                                        <p:cTn id="65" dur="1" fill="hold">
                                          <p:stCondLst>
                                            <p:cond delay="0"/>
                                          </p:stCondLst>
                                        </p:cTn>
                                        <p:tgtEl>
                                          <p:spTgt spid="3">
                                            <p:txEl>
                                              <p:pRg st="4" end="4"/>
                                            </p:txEl>
                                          </p:spTgt>
                                        </p:tgtEl>
                                        <p:attrNameLst>
                                          <p:attrName>style.visibility</p:attrName>
                                        </p:attrNameLst>
                                      </p:cBhvr>
                                      <p:to>
                                        <p:strVal val="visible"/>
                                      </p:to>
                                    </p:set>
                                    <p:anim calcmode="lin" valueType="num">
                                      <p:cBhvr>
                                        <p:cTn id="66"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67"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68"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69"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70"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71"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72"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73" dur="1000" decel="50000">
                                          <p:stCondLst>
                                            <p:cond delay="0"/>
                                          </p:stCondLst>
                                        </p:cTn>
                                        <p:tgtEl>
                                          <p:spTgt spid="3">
                                            <p:txEl>
                                              <p:pRg st="4" end="4"/>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5" presetClass="entr" presetSubtype="0" fill="hold" nodeType="clickEffect">
                                  <p:stCondLst>
                                    <p:cond delay="0"/>
                                  </p:stCondLst>
                                  <p:childTnLst>
                                    <p:set>
                                      <p:cBhvr>
                                        <p:cTn id="77" dur="1" fill="hold">
                                          <p:stCondLst>
                                            <p:cond delay="0"/>
                                          </p:stCondLst>
                                        </p:cTn>
                                        <p:tgtEl>
                                          <p:spTgt spid="3">
                                            <p:txEl>
                                              <p:pRg st="5" end="5"/>
                                            </p:txEl>
                                          </p:spTgt>
                                        </p:tgtEl>
                                        <p:attrNameLst>
                                          <p:attrName>style.visibility</p:attrName>
                                        </p:attrNameLst>
                                      </p:cBhvr>
                                      <p:to>
                                        <p:strVal val="visible"/>
                                      </p:to>
                                    </p:set>
                                    <p:anim calcmode="lin" valueType="num">
                                      <p:cBhvr>
                                        <p:cTn id="78"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79"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80"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81"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82"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83"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84"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85" dur="1000" decel="50000">
                                          <p:stCondLst>
                                            <p:cond delay="0"/>
                                          </p:stCondLst>
                                        </p:cTn>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84853C7-50C3-465E-BBA6-95291A9EBBF6}"/>
              </a:ext>
            </a:extLst>
          </p:cNvPr>
          <p:cNvSpPr>
            <a:spLocks noChangeArrowheads="1"/>
          </p:cNvSpPr>
          <p:nvPr/>
        </p:nvSpPr>
        <p:spPr bwMode="auto">
          <a:xfrm flipV="1">
            <a:off x="1966492" y="-1307878"/>
            <a:ext cx="7346903" cy="47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6" name="Object 5">
            <a:extLst>
              <a:ext uri="{FF2B5EF4-FFF2-40B4-BE49-F238E27FC236}">
                <a16:creationId xmlns:a16="http://schemas.microsoft.com/office/drawing/2014/main" id="{7FA00DA7-096F-4979-A874-850020ACA595}"/>
              </a:ext>
            </a:extLst>
          </p:cNvPr>
          <p:cNvGraphicFramePr>
            <a:graphicFrameLocks noChangeAspect="1"/>
          </p:cNvGraphicFramePr>
          <p:nvPr>
            <p:extLst>
              <p:ext uri="{D42A27DB-BD31-4B8C-83A1-F6EECF244321}">
                <p14:modId xmlns:p14="http://schemas.microsoft.com/office/powerpoint/2010/main" val="2974275318"/>
              </p:ext>
            </p:extLst>
          </p:nvPr>
        </p:nvGraphicFramePr>
        <p:xfrm>
          <a:off x="2339752" y="548680"/>
          <a:ext cx="4680520" cy="5758320"/>
        </p:xfrm>
        <a:graphic>
          <a:graphicData uri="http://schemas.openxmlformats.org/presentationml/2006/ole">
            <mc:AlternateContent xmlns:mc="http://schemas.openxmlformats.org/markup-compatibility/2006">
              <mc:Choice xmlns:v="urn:schemas-microsoft-com:vml" Requires="v">
                <p:oleObj spid="_x0000_s1030" name="Bitmap Image" r:id="rId3" imgW="8516539" imgH="10447619" progId="Paint.Picture">
                  <p:embed/>
                </p:oleObj>
              </mc:Choice>
              <mc:Fallback>
                <p:oleObj name="Bitmap Image" r:id="rId3" imgW="8516539" imgH="10447619"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548680"/>
                        <a:ext cx="4680520" cy="5758320"/>
                      </a:xfrm>
                      <a:prstGeom prst="rect">
                        <a:avLst/>
                      </a:prstGeom>
                      <a:noFill/>
                    </p:spPr>
                  </p:pic>
                </p:oleObj>
              </mc:Fallback>
            </mc:AlternateContent>
          </a:graphicData>
        </a:graphic>
      </p:graphicFrame>
    </p:spTree>
    <p:extLst>
      <p:ext uri="{BB962C8B-B14F-4D97-AF65-F5344CB8AC3E}">
        <p14:creationId xmlns:p14="http://schemas.microsoft.com/office/powerpoint/2010/main" val="256627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style.rotation</p:attrName>
                                        </p:attrNameLst>
                                      </p:cBhvr>
                                      <p:tavLst>
                                        <p:tav tm="0">
                                          <p:val>
                                            <p:fltVal val="720"/>
                                          </p:val>
                                        </p:tav>
                                        <p:tav tm="100000">
                                          <p:val>
                                            <p:fltVal val="0"/>
                                          </p:val>
                                        </p:tav>
                                      </p:tavLst>
                                    </p:anim>
                                    <p:anim calcmode="lin" valueType="num">
                                      <p:cBhvr>
                                        <p:cTn id="9" dur="2000" fill="hold"/>
                                        <p:tgtEl>
                                          <p:spTgt spid="6"/>
                                        </p:tgtEl>
                                        <p:attrNameLst>
                                          <p:attrName>ppt_h</p:attrName>
                                        </p:attrNameLst>
                                      </p:cBhvr>
                                      <p:tavLst>
                                        <p:tav tm="0">
                                          <p:val>
                                            <p:fltVal val="0"/>
                                          </p:val>
                                        </p:tav>
                                        <p:tav tm="100000">
                                          <p:val>
                                            <p:strVal val="#ppt_h"/>
                                          </p:val>
                                        </p:tav>
                                      </p:tavLst>
                                    </p:anim>
                                    <p:anim calcmode="lin" valueType="num">
                                      <p:cBhvr>
                                        <p:cTn id="10" dur="2000" fill="hold"/>
                                        <p:tgtEl>
                                          <p:spTgt spid="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620" y="476672"/>
            <a:ext cx="9144000" cy="4796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r>
              <a:rPr lang="en-GB" sz="2800" b="1" dirty="0">
                <a:solidFill>
                  <a:srgbClr val="FF0000"/>
                </a:solidFill>
              </a:rPr>
              <a:t>Health and Safety requirements</a:t>
            </a:r>
            <a:endParaRPr lang="en-GB" sz="2800" dirty="0">
              <a:solidFill>
                <a:srgbClr val="FF0000"/>
              </a:solidFill>
            </a:endParaRPr>
          </a:p>
        </p:txBody>
      </p:sp>
      <p:sp>
        <p:nvSpPr>
          <p:cNvPr id="3" name="Text Box 2"/>
          <p:cNvSpPr txBox="1">
            <a:spLocks noChangeArrowheads="1"/>
          </p:cNvSpPr>
          <p:nvPr/>
        </p:nvSpPr>
        <p:spPr bwMode="auto">
          <a:xfrm>
            <a:off x="-620" y="956284"/>
            <a:ext cx="9143999" cy="49350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a:spcAft>
                <a:spcPts val="600"/>
              </a:spcAft>
            </a:pPr>
            <a:r>
              <a:rPr lang="en-GB" dirty="0"/>
              <a:t>The Health and Safety requirements which apply when inspecting, testing and commissioning electrical installations and circuits are:</a:t>
            </a:r>
          </a:p>
          <a:p>
            <a:pPr marL="342900" indent="-342900">
              <a:spcAft>
                <a:spcPts val="600"/>
              </a:spcAft>
              <a:buFont typeface="Arial" panose="020B0604020202020204" pitchFamily="34" charset="0"/>
              <a:buChar char="•"/>
            </a:pPr>
            <a:r>
              <a:rPr lang="en-GB" dirty="0"/>
              <a:t>Working in accordance with risk assessments / permits to work / method statements</a:t>
            </a:r>
          </a:p>
          <a:p>
            <a:pPr marL="342900" indent="-342900">
              <a:spcAft>
                <a:spcPts val="600"/>
              </a:spcAft>
              <a:buFont typeface="Arial" panose="020B0604020202020204" pitchFamily="34" charset="0"/>
              <a:buChar char="•"/>
            </a:pPr>
            <a:r>
              <a:rPr lang="en-GB" dirty="0"/>
              <a:t>Safe use of tools and equipment</a:t>
            </a:r>
          </a:p>
          <a:p>
            <a:pPr marL="342900" indent="-342900">
              <a:spcAft>
                <a:spcPts val="600"/>
              </a:spcAft>
              <a:buFont typeface="Arial" panose="020B0604020202020204" pitchFamily="34" charset="0"/>
              <a:buChar char="•"/>
            </a:pPr>
            <a:r>
              <a:rPr lang="en-GB" dirty="0"/>
              <a:t>Safe and correct use of measuring instruments</a:t>
            </a:r>
          </a:p>
          <a:p>
            <a:pPr marL="342900" indent="-342900">
              <a:spcAft>
                <a:spcPts val="600"/>
              </a:spcAft>
              <a:buFont typeface="Arial" panose="020B0604020202020204" pitchFamily="34" charset="0"/>
              <a:buChar char="•"/>
            </a:pPr>
            <a:r>
              <a:rPr lang="en-GB" dirty="0"/>
              <a:t>Provision and use of PPE</a:t>
            </a:r>
          </a:p>
          <a:p>
            <a:pPr marL="342900" indent="-342900">
              <a:spcAft>
                <a:spcPts val="600"/>
              </a:spcAft>
              <a:buFont typeface="Arial" panose="020B0604020202020204" pitchFamily="34" charset="0"/>
              <a:buChar char="•"/>
            </a:pPr>
            <a:r>
              <a:rPr lang="en-GB" dirty="0"/>
              <a:t>Reporting of unsafe situations.</a:t>
            </a:r>
          </a:p>
        </p:txBody>
      </p:sp>
    </p:spTree>
    <p:extLst>
      <p:ext uri="{BB962C8B-B14F-4D97-AF65-F5344CB8AC3E}">
        <p14:creationId xmlns:p14="http://schemas.microsoft.com/office/powerpoint/2010/main" val="313886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 calcmode="lin" valueType="num">
                                      <p:cBhvr>
                                        <p:cTn id="55"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anim calcmode="lin" valueType="num">
                                      <p:cBhvr>
                                        <p:cTn id="67"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anim calcmode="lin" valueType="num">
                                      <p:cBhvr>
                                        <p:cTn id="79"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82"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a:spLocks noChangeArrowheads="1"/>
          </p:cNvSpPr>
          <p:nvPr/>
        </p:nvSpPr>
        <p:spPr bwMode="auto">
          <a:xfrm>
            <a:off x="-620" y="476672"/>
            <a:ext cx="9144000" cy="4796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r>
              <a:rPr lang="en-GB" sz="2800" b="1" dirty="0">
                <a:solidFill>
                  <a:srgbClr val="FF0000"/>
                </a:solidFill>
              </a:rPr>
              <a:t>Dealing with clients</a:t>
            </a:r>
            <a:endParaRPr lang="en-GB" sz="2800" dirty="0">
              <a:solidFill>
                <a:srgbClr val="FF0000"/>
              </a:solidFill>
            </a:endParaRPr>
          </a:p>
        </p:txBody>
      </p:sp>
      <p:sp>
        <p:nvSpPr>
          <p:cNvPr id="3" name="Text Box 2"/>
          <p:cNvSpPr txBox="1">
            <a:spLocks noChangeArrowheads="1"/>
          </p:cNvSpPr>
          <p:nvPr/>
        </p:nvSpPr>
        <p:spPr bwMode="auto">
          <a:xfrm>
            <a:off x="-620" y="956284"/>
            <a:ext cx="9143999" cy="49350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400">
                <a:solidFill>
                  <a:schemeClr val="tx1"/>
                </a:solidFill>
                <a:latin typeface="Arial" panose="020B0604020202020204" pitchFamily="34" charset="0"/>
                <a:ea typeface="MS PGothic" panose="020B0600070205080204" pitchFamily="34" charset="-128"/>
              </a:defRPr>
            </a:lvl9pPr>
          </a:lstStyle>
          <a:p>
            <a:pPr>
              <a:spcAft>
                <a:spcPts val="600"/>
              </a:spcAft>
            </a:pPr>
            <a:r>
              <a:rPr lang="en-GB" dirty="0"/>
              <a:t>When dealing with clients you need to ensure the following:</a:t>
            </a:r>
          </a:p>
          <a:p>
            <a:pPr marL="342900" indent="-342900">
              <a:spcAft>
                <a:spcPts val="600"/>
              </a:spcAft>
              <a:buFont typeface="Arial" panose="020B0604020202020204" pitchFamily="34" charset="0"/>
              <a:buChar char="•"/>
            </a:pPr>
            <a:r>
              <a:rPr lang="en-GB" dirty="0"/>
              <a:t>Ensuring the safety of others during the work activities</a:t>
            </a:r>
          </a:p>
          <a:p>
            <a:pPr marL="342900" indent="-342900">
              <a:spcAft>
                <a:spcPts val="600"/>
              </a:spcAft>
              <a:buFont typeface="Arial" panose="020B0604020202020204" pitchFamily="34" charset="0"/>
              <a:buChar char="•"/>
            </a:pPr>
            <a:r>
              <a:rPr lang="en-GB" dirty="0"/>
              <a:t>Keeping clients informed during the process</a:t>
            </a:r>
          </a:p>
          <a:p>
            <a:pPr marL="342900" indent="-342900">
              <a:spcAft>
                <a:spcPts val="600"/>
              </a:spcAft>
              <a:buFont typeface="Arial" panose="020B0604020202020204" pitchFamily="34" charset="0"/>
              <a:buChar char="•"/>
            </a:pPr>
            <a:r>
              <a:rPr lang="en-GB" dirty="0"/>
              <a:t>Labelling electrical circuits, systems and equipment that are still to be commissioned</a:t>
            </a:r>
          </a:p>
          <a:p>
            <a:pPr marL="342900" indent="-342900">
              <a:spcAft>
                <a:spcPts val="600"/>
              </a:spcAft>
              <a:buFont typeface="Arial" panose="020B0604020202020204" pitchFamily="34" charset="0"/>
              <a:buChar char="•"/>
            </a:pPr>
            <a:r>
              <a:rPr lang="en-GB" dirty="0"/>
              <a:t>Providing clients with all the appropriate documentation upon work completion.</a:t>
            </a:r>
          </a:p>
        </p:txBody>
      </p:sp>
    </p:spTree>
    <p:extLst>
      <p:ext uri="{BB962C8B-B14F-4D97-AF65-F5344CB8AC3E}">
        <p14:creationId xmlns:p14="http://schemas.microsoft.com/office/powerpoint/2010/main" val="144031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 calcmode="lin" valueType="num">
                                      <p:cBhvr>
                                        <p:cTn id="55"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anim calcmode="lin" valueType="num">
                                      <p:cBhvr>
                                        <p:cTn id="67"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852</TotalTime>
  <Words>495</Words>
  <Application>Microsoft Office PowerPoint</Application>
  <PresentationFormat>On-screen Show (4:3)</PresentationFormat>
  <Paragraphs>42</Paragraphs>
  <Slides>10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MS PGothic</vt:lpstr>
      <vt:lpstr>MS PGothic</vt:lpstr>
      <vt:lpstr>Arial</vt:lpstr>
      <vt:lpstr>Lucida Grande</vt:lpstr>
      <vt:lpstr>Times New Roman</vt:lpstr>
      <vt:lpstr>Default Design</vt:lpstr>
      <vt:lpstr>Paintbrush Picture</vt:lpstr>
      <vt:lpstr>Safety and inspection and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Bob Hibbert</cp:lastModifiedBy>
  <cp:revision>120</cp:revision>
  <dcterms:created xsi:type="dcterms:W3CDTF">2013-05-28T00:38:54Z</dcterms:created>
  <dcterms:modified xsi:type="dcterms:W3CDTF">2017-11-02T06:54:07Z</dcterms:modified>
</cp:coreProperties>
</file>