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73" r:id="rId4"/>
    <p:sldId id="274" r:id="rId5"/>
    <p:sldId id="271" r:id="rId6"/>
    <p:sldId id="272" r:id="rId7"/>
    <p:sldId id="267" r:id="rId8"/>
  </p:sldIdLst>
  <p:sldSz cx="9144000" cy="6858000" type="screen4x3"/>
  <p:notesSz cx="6858000" cy="9144000"/>
  <p:custDataLst>
    <p:tags r:id="rId1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1D727-CF40-4079-8C14-F770C6F8248A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49B-45E7-4A2B-95DE-44BAF6A22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9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B67E7-C0DB-448D-ABAF-72E3F2F3A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65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42070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265907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116682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2017 City and Guilds of London Institute. All rights reserved</a:t>
            </a:r>
            <a:r>
              <a:rPr lang="en-US" altLang="en-US" sz="900" dirty="0"/>
              <a:t>.</a:t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F93E9372-42CE-40FA-8A29-079CB2F64D84}" type="slidenum">
              <a:rPr lang="en-US" altLang="en-US" sz="1100" smtClean="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  <a:p>
            <a:pPr lvl="4"/>
            <a:endParaRPr lang="en-GB" altLang="en-US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436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altLang="en-US" b="1"/>
          </a:p>
          <a:p>
            <a:pPr marL="0" indent="0" eaLnBrk="1" hangingPunct="1"/>
            <a:endParaRPr altLang="en-US" b="1"/>
          </a:p>
          <a:p>
            <a:pPr marL="0" indent="0" algn="ctr" eaLnBrk="1" hangingPunct="1"/>
            <a:r>
              <a:rPr altLang="en-US" sz="6600">
                <a:solidFill>
                  <a:schemeClr val="bg1"/>
                </a:solidFill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29540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3400" y="335280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581400"/>
            <a:ext cx="8077200" cy="2514600"/>
          </a:xfrm>
        </p:spPr>
        <p:txBody>
          <a:bodyPr lIns="360000" rIns="360000" anchor="t"/>
          <a:lstStyle/>
          <a:p>
            <a:pPr eaLnBrk="1" hangingPunct="1"/>
            <a:r>
              <a:rPr lang="en-GB" dirty="0"/>
              <a:t>Initial verification</a:t>
            </a:r>
            <a:endParaRPr lang="en-GB" altLang="en-US" dirty="0"/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533400" y="220980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0" rIns="3600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FFFFFF"/>
                </a:solidFill>
              </a:rPr>
              <a:t>Unit 304: Electrical Installations: inspection, testing and commissioning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B55D270-0EC0-4BFA-AE6A-BF81D6C54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501975"/>
              </p:ext>
            </p:extLst>
          </p:nvPr>
        </p:nvGraphicFramePr>
        <p:xfrm>
          <a:off x="2087724" y="3902948"/>
          <a:ext cx="4968552" cy="240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3" imgW="2734057" imgH="1324160" progId="Paint.Picture">
                  <p:embed/>
                </p:oleObj>
              </mc:Choice>
              <mc:Fallback>
                <p:oleObj name="Bitmap Image" r:id="rId3" imgW="2734057" imgH="132416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24" y="3902948"/>
                        <a:ext cx="4968552" cy="2406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382588"/>
          </a:xfrm>
        </p:spPr>
        <p:txBody>
          <a:bodyPr lIns="360000" rIns="360000"/>
          <a:lstStyle/>
          <a:p>
            <a:r>
              <a:rPr lang="en-US" altLang="en-US" dirty="0"/>
              <a:t>Initial verification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sz="quarter" idx="10"/>
          </p:nvPr>
        </p:nvSpPr>
        <p:spPr>
          <a:xfrm>
            <a:off x="0" y="1340768"/>
            <a:ext cx="9144000" cy="4968552"/>
          </a:xfrm>
        </p:spPr>
        <p:txBody>
          <a:bodyPr lIns="360000" rIns="360000"/>
          <a:lstStyle/>
          <a:p>
            <a:pPr marL="0" indent="0" eaLnBrk="1" hangingPunct="1">
              <a:spcAft>
                <a:spcPts val="1200"/>
              </a:spcAft>
            </a:pPr>
            <a:r>
              <a:rPr altLang="en-US" dirty="0">
                <a:solidFill>
                  <a:srgbClr val="000000"/>
                </a:solidFill>
              </a:rPr>
              <a:t>When a new installation is completed it should be inspected and tested and this is covered in </a:t>
            </a:r>
            <a:r>
              <a:rPr lang="en-GB" altLang="en-US" dirty="0">
                <a:solidFill>
                  <a:srgbClr val="000000"/>
                </a:solidFill>
              </a:rPr>
              <a:t>Chapter 61 (page 197) </a:t>
            </a:r>
            <a:r>
              <a:rPr altLang="en-US" dirty="0">
                <a:solidFill>
                  <a:srgbClr val="000000"/>
                </a:solidFill>
              </a:rPr>
              <a:t>of BS7671 where it is referred to as </a:t>
            </a:r>
            <a:r>
              <a:rPr altLang="en-US" b="1" i="1" dirty="0">
                <a:solidFill>
                  <a:srgbClr val="000000"/>
                </a:solidFill>
              </a:rPr>
              <a:t>‘initial </a:t>
            </a:r>
            <a:r>
              <a:rPr altLang="en-US" b="1" dirty="0">
                <a:solidFill>
                  <a:srgbClr val="000000"/>
                </a:solidFill>
              </a:rPr>
              <a:t>verification’</a:t>
            </a:r>
            <a:r>
              <a:rPr altLang="ja-JP" dirty="0">
                <a:solidFill>
                  <a:srgbClr val="000000"/>
                </a:solidFill>
              </a:rPr>
              <a:t>.</a:t>
            </a:r>
          </a:p>
          <a:p>
            <a:pPr marL="0" indent="0" eaLnBrk="1" hangingPunct="1">
              <a:spcAft>
                <a:spcPts val="1200"/>
              </a:spcAft>
            </a:pPr>
            <a:r>
              <a:rPr altLang="en-US" dirty="0">
                <a:solidFill>
                  <a:srgbClr val="000000"/>
                </a:solidFill>
              </a:rPr>
              <a:t>It is recommended that the condition of an existing installation be inspected and tested periodically and this is covered in Chapter</a:t>
            </a:r>
            <a:r>
              <a:rPr lang="en-GB" altLang="en-US" dirty="0">
                <a:solidFill>
                  <a:srgbClr val="000000"/>
                </a:solidFill>
              </a:rPr>
              <a:t> 62 (page 203)</a:t>
            </a:r>
            <a:r>
              <a:rPr altLang="en-US" dirty="0">
                <a:solidFill>
                  <a:srgbClr val="000000"/>
                </a:solidFill>
              </a:rPr>
              <a:t> of BS7671 where it is referred to as </a:t>
            </a:r>
            <a:r>
              <a:rPr altLang="en-US" b="1" i="1" dirty="0">
                <a:solidFill>
                  <a:srgbClr val="000000"/>
                </a:solidFill>
              </a:rPr>
              <a:t>‘periodic inspection and testing’</a:t>
            </a:r>
            <a:r>
              <a:rPr altLang="ja-JP" dirty="0">
                <a:solidFill>
                  <a:srgbClr val="000000"/>
                </a:solidFill>
              </a:rPr>
              <a:t>.</a:t>
            </a:r>
            <a:endParaRPr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7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382588"/>
          </a:xfrm>
        </p:spPr>
        <p:txBody>
          <a:bodyPr lIns="360000" rIns="360000"/>
          <a:lstStyle/>
          <a:p>
            <a:r>
              <a:rPr lang="en-US" altLang="en-US" dirty="0"/>
              <a:t>Inspection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341438"/>
            <a:ext cx="9144000" cy="2862322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b="1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Initial verification</a:t>
            </a:r>
          </a:p>
          <a:p>
            <a:pPr>
              <a:spcAft>
                <a:spcPts val="120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The inspection should verify that the installation (BS7671 Regulation 611.2 - page 197)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Installed electrical equipment is of the correct type and complies with applicable British Standards or acceptable equivalents.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The fixed installation is correctly selected and erected.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The fixed installation is not visibly damaged or otherwise defective.</a:t>
            </a:r>
          </a:p>
        </p:txBody>
      </p:sp>
    </p:spTree>
    <p:extLst>
      <p:ext uri="{BB962C8B-B14F-4D97-AF65-F5344CB8AC3E}">
        <p14:creationId xmlns:p14="http://schemas.microsoft.com/office/powerpoint/2010/main" val="154784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382588"/>
          </a:xfrm>
        </p:spPr>
        <p:txBody>
          <a:bodyPr lIns="360000" rIns="360000"/>
          <a:lstStyle/>
          <a:p>
            <a:r>
              <a:rPr lang="en-US" altLang="en-US" dirty="0"/>
              <a:t>Inspection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341438"/>
            <a:ext cx="9144000" cy="4246562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b="1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Periodic inspection and testing</a:t>
            </a:r>
          </a:p>
          <a:p>
            <a:pPr>
              <a:spcAft>
                <a:spcPts val="120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The inspection should verify that the installation provides for (BS7671 Regulation 621.2 – page 203)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safety of persons and livestock against the effects of electric shock and burns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protection against damage to property by fire and heat arising from an installation defect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confirmation that the installation is not damaged or deteriorated so as to impair safety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the identification of installation defects and departures from the requirements of these Regulations that may give rise to danger.</a:t>
            </a:r>
          </a:p>
        </p:txBody>
      </p:sp>
    </p:spTree>
    <p:extLst>
      <p:ext uri="{BB962C8B-B14F-4D97-AF65-F5344CB8AC3E}">
        <p14:creationId xmlns:p14="http://schemas.microsoft.com/office/powerpoint/2010/main" val="21815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382588"/>
          </a:xfrm>
        </p:spPr>
        <p:txBody>
          <a:bodyPr lIns="360000" rIns="360000"/>
          <a:lstStyle/>
          <a:p>
            <a:r>
              <a:rPr lang="en-US" altLang="en-US" dirty="0"/>
              <a:t>Inspection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341438"/>
            <a:ext cx="9144000" cy="347787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b="1" dirty="0">
                <a:solidFill>
                  <a:srgbClr val="000000"/>
                </a:solidFill>
                <a:latin typeface="Arial" pitchFamily="-105" charset="0"/>
                <a:ea typeface="+mn-ea"/>
              </a:rPr>
              <a:t>Preparing for inspection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+mn-ea"/>
              </a:rPr>
              <a:t>Make contact with client.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+mn-ea"/>
              </a:rPr>
              <a:t>Arrange isolation timings.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+mn-ea"/>
              </a:rPr>
              <a:t>Agree the range and limitations of inspection.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+mn-ea"/>
              </a:rPr>
              <a:t>Gather information (details of client, previous test results and certificates).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+mn-ea"/>
              </a:rPr>
              <a:t>Carry out a risk assessment.</a:t>
            </a:r>
          </a:p>
          <a:p>
            <a:pPr marL="534988" indent="-534988">
              <a:spcAft>
                <a:spcPts val="1200"/>
              </a:spcAft>
              <a:buClr>
                <a:srgbClr val="E30613"/>
              </a:buClr>
              <a:buFont typeface="Arial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 pitchFamily="-105" charset="0"/>
                <a:ea typeface="+mn-ea"/>
              </a:rPr>
              <a:t>Prepare safe system of work including PPE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6888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9144000" cy="382588"/>
          </a:xfrm>
        </p:spPr>
        <p:txBody>
          <a:bodyPr lIns="360000" rIns="360000"/>
          <a:lstStyle/>
          <a:p>
            <a:r>
              <a:rPr lang="en-US" altLang="en-US" dirty="0"/>
              <a:t>Inspection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341438"/>
            <a:ext cx="9144000" cy="4093428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GB" altLang="en-US" dirty="0">
                <a:solidFill>
                  <a:srgbClr val="000000"/>
                </a:solidFill>
              </a:rPr>
              <a:t>Information to be made available to the person or persons carrying out the inspection and testing:</a:t>
            </a:r>
          </a:p>
          <a:p>
            <a:pPr marL="539750" indent="-539750" eaLnBrk="1" hangingPunct="1">
              <a:spcAft>
                <a:spcPts val="1200"/>
              </a:spcAft>
              <a:buClr>
                <a:srgbClr val="E30613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The results of the assessment of the fundamental principles (Section 131 – page 16)</a:t>
            </a:r>
          </a:p>
          <a:p>
            <a:pPr marL="539750" indent="-539750" eaLnBrk="1" hangingPunct="1">
              <a:spcAft>
                <a:spcPts val="1200"/>
              </a:spcAft>
              <a:buClr>
                <a:srgbClr val="E30613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Maximum demand and diversity (Section 311 – page 43)</a:t>
            </a:r>
          </a:p>
          <a:p>
            <a:pPr marL="539750" indent="-539750" eaLnBrk="1" hangingPunct="1">
              <a:spcAft>
                <a:spcPts val="1200"/>
              </a:spcAft>
              <a:buClr>
                <a:srgbClr val="E30613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Conductor arrangement and system earthing (Section 312 – page 43)</a:t>
            </a:r>
          </a:p>
          <a:p>
            <a:pPr marL="539750" indent="-539750" eaLnBrk="1" hangingPunct="1">
              <a:spcAft>
                <a:spcPts val="1200"/>
              </a:spcAft>
              <a:buClr>
                <a:srgbClr val="E30613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Supplies (Section 313 – page 47)</a:t>
            </a:r>
          </a:p>
          <a:p>
            <a:pPr marL="539750" indent="-539750" eaLnBrk="1" hangingPunct="1">
              <a:spcAft>
                <a:spcPts val="1200"/>
              </a:spcAft>
              <a:buClr>
                <a:srgbClr val="E30613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Diagrams and documentation (Regulation 514.9.1 – page 121)</a:t>
            </a:r>
          </a:p>
          <a:p>
            <a:pPr eaLnBrk="1" hangingPunct="1">
              <a:spcAft>
                <a:spcPts val="1200"/>
              </a:spcAft>
              <a:buClr>
                <a:srgbClr val="E30613"/>
              </a:buClr>
            </a:pPr>
            <a:r>
              <a:rPr lang="en-GB" altLang="en-US" dirty="0">
                <a:solidFill>
                  <a:srgbClr val="000000"/>
                </a:solidFill>
              </a:rPr>
              <a:t> Guidance Note 3 Chapter 2 Section </a:t>
            </a:r>
            <a:r>
              <a:rPr lang="en-GB" altLang="en-US" b="1" dirty="0">
                <a:solidFill>
                  <a:srgbClr val="000000"/>
                </a:solidFill>
              </a:rPr>
              <a:t>2.3 Required information</a:t>
            </a:r>
            <a:r>
              <a:rPr lang="en-GB" altLang="en-US" dirty="0">
                <a:solidFill>
                  <a:srgbClr val="000000"/>
                </a:solidFill>
              </a:rPr>
              <a:t> (page 17) expands on the information required.</a:t>
            </a:r>
          </a:p>
        </p:txBody>
      </p:sp>
    </p:spTree>
    <p:extLst>
      <p:ext uri="{BB962C8B-B14F-4D97-AF65-F5344CB8AC3E}">
        <p14:creationId xmlns:p14="http://schemas.microsoft.com/office/powerpoint/2010/main" val="28594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8680"/>
            <a:ext cx="9144000" cy="5760640"/>
          </a:xfrm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>
                <a:solidFill>
                  <a:srgbClr val="E30613"/>
                </a:solidFill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363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PGothic</vt:lpstr>
      <vt:lpstr>MS PGothic</vt:lpstr>
      <vt:lpstr>Arial</vt:lpstr>
      <vt:lpstr>Lucida Grande</vt:lpstr>
      <vt:lpstr>Times New Roman</vt:lpstr>
      <vt:lpstr>Default Design</vt:lpstr>
      <vt:lpstr>Paintbrush Picture</vt:lpstr>
      <vt:lpstr>Initial verification</vt:lpstr>
      <vt:lpstr>Initial verification</vt:lpstr>
      <vt:lpstr>Inspection</vt:lpstr>
      <vt:lpstr>Inspection</vt:lpstr>
      <vt:lpstr>Inspection</vt:lpstr>
      <vt:lpstr>Inspection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125</cp:revision>
  <dcterms:created xsi:type="dcterms:W3CDTF">2013-05-28T00:38:54Z</dcterms:created>
  <dcterms:modified xsi:type="dcterms:W3CDTF">2017-11-02T07:06:20Z</dcterms:modified>
</cp:coreProperties>
</file>