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1" r:id="rId1"/>
  </p:sldMasterIdLst>
  <p:notesMasterIdLst>
    <p:notesMasterId r:id="rId12"/>
  </p:notesMasterIdLst>
  <p:handoutMasterIdLst>
    <p:handoutMasterId r:id="rId13"/>
  </p:handoutMasterIdLst>
  <p:sldIdLst>
    <p:sldId id="256" r:id="rId2"/>
    <p:sldId id="269" r:id="rId3"/>
    <p:sldId id="271" r:id="rId4"/>
    <p:sldId id="270" r:id="rId5"/>
    <p:sldId id="272" r:id="rId6"/>
    <p:sldId id="273" r:id="rId7"/>
    <p:sldId id="274" r:id="rId8"/>
    <p:sldId id="275" r:id="rId9"/>
    <p:sldId id="276" r:id="rId10"/>
    <p:sldId id="267" r:id="rId11"/>
  </p:sldIdLst>
  <p:sldSz cx="9144000" cy="6858000" type="screen4x3"/>
  <p:notesSz cx="6858000" cy="9144000"/>
  <p:custDataLst>
    <p:tags r:id="rId14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0000"/>
    <a:srgbClr val="E30613"/>
    <a:srgbClr val="D9D9D9"/>
    <a:srgbClr val="D81E05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864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C1D727-CF40-4079-8C14-F770C6F8248A}" type="datetime1">
              <a:rPr lang="en-US" altLang="en-US"/>
              <a:pPr/>
              <a:t>11/2/2017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E2A49B-45E7-4A2B-95DE-44BAF6A229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479379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FBB67E7-C0DB-448D-ABAF-72E3F2F3AB3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266541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457200" y="1371600"/>
            <a:ext cx="8229600" cy="4755600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1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Box 10"/>
          <p:cNvSpPr txBox="1">
            <a:spLocks noChangeArrowheads="1"/>
          </p:cNvSpPr>
          <p:nvPr userDrawn="1"/>
        </p:nvSpPr>
        <p:spPr bwMode="white">
          <a:xfrm>
            <a:off x="0" y="42070"/>
            <a:ext cx="7010400" cy="457200"/>
          </a:xfrm>
          <a:prstGeom prst="rect">
            <a:avLst/>
          </a:prstGeom>
          <a:solidFill>
            <a:srgbClr val="E30613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 dirty="0">
                <a:solidFill>
                  <a:srgbClr val="D81E05"/>
                </a:solidFill>
                <a:cs typeface="Arial" charset="0"/>
              </a:rPr>
              <a:t> </a:t>
            </a:r>
          </a:p>
        </p:txBody>
      </p:sp>
      <p:sp>
        <p:nvSpPr>
          <p:cNvPr id="1027" name="Text Box 10"/>
          <p:cNvSpPr txBox="1">
            <a:spLocks noChangeArrowheads="1"/>
          </p:cNvSpPr>
          <p:nvPr userDrawn="1"/>
        </p:nvSpPr>
        <p:spPr bwMode="white">
          <a:xfrm>
            <a:off x="0" y="265907"/>
            <a:ext cx="9144000" cy="152400"/>
          </a:xfrm>
          <a:prstGeom prst="rect">
            <a:avLst/>
          </a:prstGeom>
          <a:solidFill>
            <a:srgbClr val="D9D9D9">
              <a:alpha val="0"/>
            </a:srgbClr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>
                <a:solidFill>
                  <a:srgbClr val="D9D9D9"/>
                </a:solidFill>
                <a:cs typeface="Arial" charset="0"/>
              </a:rPr>
              <a:t> </a:t>
            </a:r>
          </a:p>
        </p:txBody>
      </p:sp>
      <p:sp>
        <p:nvSpPr>
          <p:cNvPr id="1028" name="Rectangle 14"/>
          <p:cNvSpPr>
            <a:spLocks noChangeArrowheads="1"/>
          </p:cNvSpPr>
          <p:nvPr userDrawn="1"/>
        </p:nvSpPr>
        <p:spPr bwMode="auto">
          <a:xfrm>
            <a:off x="457200" y="116682"/>
            <a:ext cx="6092825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400">
                <a:solidFill>
                  <a:schemeClr val="bg1"/>
                </a:solidFill>
              </a:rPr>
              <a:t>Level 3 Diploma in</a:t>
            </a:r>
            <a:r>
              <a:rPr lang="en-GB" altLang="en-US" sz="1400" b="1">
                <a:solidFill>
                  <a:schemeClr val="bg1"/>
                </a:solidFill>
              </a:rPr>
              <a:t> Electrical Installations (Buildings and Structures)</a:t>
            </a:r>
            <a:endParaRPr lang="en-US" altLang="en-US" sz="1400">
              <a:solidFill>
                <a:schemeClr val="bg1"/>
              </a:solidFill>
            </a:endParaRPr>
          </a:p>
        </p:txBody>
      </p:sp>
      <p:sp>
        <p:nvSpPr>
          <p:cNvPr id="1030" name="Text Box 10"/>
          <p:cNvSpPr txBox="1">
            <a:spLocks noChangeArrowheads="1"/>
          </p:cNvSpPr>
          <p:nvPr userDrawn="1"/>
        </p:nvSpPr>
        <p:spPr bwMode="white">
          <a:xfrm>
            <a:off x="0" y="6324600"/>
            <a:ext cx="9144000" cy="381000"/>
          </a:xfrm>
          <a:prstGeom prst="rect">
            <a:avLst/>
          </a:prstGeom>
          <a:solidFill>
            <a:srgbClr val="D9D9D9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>
                <a:solidFill>
                  <a:srgbClr val="D81E05"/>
                </a:solidFill>
                <a:cs typeface="Arial" charset="0"/>
              </a:rPr>
              <a:t> </a:t>
            </a:r>
          </a:p>
        </p:txBody>
      </p:sp>
      <p:sp>
        <p:nvSpPr>
          <p:cNvPr id="1031" name="Text Box 10"/>
          <p:cNvSpPr txBox="1">
            <a:spLocks noChangeArrowheads="1"/>
          </p:cNvSpPr>
          <p:nvPr userDrawn="1"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E30613"/>
          </a:solidFill>
          <a:ln>
            <a:noFill/>
          </a:ln>
          <a:extLst/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GB" sz="1800">
                <a:solidFill>
                  <a:srgbClr val="D81E05"/>
                </a:solidFill>
                <a:cs typeface="Arial" charset="0"/>
              </a:rPr>
              <a:t> </a:t>
            </a:r>
          </a:p>
        </p:txBody>
      </p:sp>
      <p:sp>
        <p:nvSpPr>
          <p:cNvPr id="2" name="Text Box 11"/>
          <p:cNvSpPr txBox="1">
            <a:spLocks noChangeArrowheads="1"/>
          </p:cNvSpPr>
          <p:nvPr userDrawn="1"/>
        </p:nvSpPr>
        <p:spPr bwMode="auto">
          <a:xfrm>
            <a:off x="457200" y="6400800"/>
            <a:ext cx="64770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en-US" altLang="en-US" sz="1100" dirty="0"/>
              <a:t>© 2017 City and Guilds of London Institute. All rights reserved</a:t>
            </a:r>
            <a:r>
              <a:rPr lang="en-US" altLang="en-US" sz="900" dirty="0"/>
              <a:t>.</a:t>
            </a:r>
            <a:r>
              <a:rPr lang="en-US" altLang="en-US" sz="1100" dirty="0">
                <a:cs typeface="Arial" panose="020B0604020202020204" pitchFamily="34" charset="0"/>
              </a:rPr>
              <a:t/>
            </a:r>
            <a:br>
              <a:rPr lang="en-US" altLang="en-US" sz="1100" dirty="0">
                <a:cs typeface="Arial" panose="020B0604020202020204" pitchFamily="34" charset="0"/>
              </a:rPr>
            </a:br>
            <a:endParaRPr lang="en-US" altLang="en-US" sz="1100" dirty="0">
              <a:cs typeface="Arial" panose="020B0604020202020204" pitchFamily="34" charset="0"/>
            </a:endParaRPr>
          </a:p>
          <a:p>
            <a:pPr eaLnBrk="1" hangingPunct="1"/>
            <a:endParaRPr lang="en-US" altLang="en-US" sz="12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32" name="Text Box 11"/>
          <p:cNvSpPr txBox="1">
            <a:spLocks noChangeArrowheads="1"/>
          </p:cNvSpPr>
          <p:nvPr userDrawn="1"/>
        </p:nvSpPr>
        <p:spPr bwMode="auto">
          <a:xfrm>
            <a:off x="7239000" y="6400800"/>
            <a:ext cx="14478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 eaLnBrk="1" hangingPunct="1">
              <a:spcBef>
                <a:spcPts val="600"/>
              </a:spcBef>
            </a:pPr>
            <a:fld id="{F93E9372-42CE-40FA-8A29-079CB2F64D84}" type="slidenum">
              <a:rPr lang="en-US" altLang="en-US" sz="1100" smtClean="0">
                <a:cs typeface="Arial" panose="020B0604020202020204" pitchFamily="34" charset="0"/>
              </a:rPr>
              <a:pPr algn="r" eaLnBrk="1" hangingPunct="1">
                <a:spcBef>
                  <a:spcPts val="600"/>
                </a:spcBef>
              </a:pPr>
              <a:t>‹#›</a:t>
            </a:fld>
            <a:endParaRPr lang="en-US" altLang="en-US" sz="11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100" dirty="0">
                <a:cs typeface="Arial" panose="020B0604020202020204" pitchFamily="34" charset="0"/>
              </a:rPr>
              <a:t/>
            </a:r>
            <a:br>
              <a:rPr lang="en-US" altLang="en-US" sz="1100" dirty="0">
                <a:cs typeface="Arial" panose="020B0604020202020204" pitchFamily="34" charset="0"/>
              </a:rPr>
            </a:br>
            <a:endParaRPr lang="en-US" altLang="en-US" sz="1100" dirty="0">
              <a:cs typeface="Arial" panose="020B0604020202020204" pitchFamily="34" charset="0"/>
            </a:endParaRPr>
          </a:p>
          <a:p>
            <a:pPr eaLnBrk="1" hangingPunct="1"/>
            <a:r>
              <a:rPr lang="en-US" altLang="en-US" sz="1100" dirty="0">
                <a:cs typeface="Arial" panose="020B0604020202020204" pitchFamily="34" charset="0"/>
              </a:rPr>
              <a:t/>
            </a:r>
            <a:br>
              <a:rPr lang="en-US" altLang="en-US" sz="1100" dirty="0">
                <a:cs typeface="Arial" panose="020B0604020202020204" pitchFamily="34" charset="0"/>
              </a:rPr>
            </a:br>
            <a:endParaRPr lang="en-US" altLang="en-US" sz="1100" dirty="0">
              <a:cs typeface="Arial" panose="020B0604020202020204" pitchFamily="34" charset="0"/>
            </a:endParaRPr>
          </a:p>
          <a:p>
            <a:pPr eaLnBrk="1" hangingPunct="1"/>
            <a:endParaRPr lang="en-US" altLang="en-US" sz="1200" dirty="0"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1200" dirty="0">
              <a:latin typeface="Times New Roman" panose="02020603050405020304" pitchFamily="18" charset="0"/>
            </a:endParaRPr>
          </a:p>
        </p:txBody>
      </p:sp>
      <p:sp>
        <p:nvSpPr>
          <p:cNvPr id="1033" name="Title Placeholder 10"/>
          <p:cNvSpPr>
            <a:spLocks noGrp="1"/>
          </p:cNvSpPr>
          <p:nvPr>
            <p:ph type="title"/>
          </p:nvPr>
        </p:nvSpPr>
        <p:spPr bwMode="auto">
          <a:xfrm>
            <a:off x="457200" y="838200"/>
            <a:ext cx="8218488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  <a:endParaRPr lang="en-US" altLang="en-US"/>
          </a:p>
        </p:txBody>
      </p:sp>
      <p:sp>
        <p:nvSpPr>
          <p:cNvPr id="1034" name="Text Placeholder 13"/>
          <p:cNvSpPr>
            <a:spLocks noGrp="1"/>
          </p:cNvSpPr>
          <p:nvPr>
            <p:ph type="body" idx="1"/>
          </p:nvPr>
        </p:nvSpPr>
        <p:spPr bwMode="auto">
          <a:xfrm>
            <a:off x="457200" y="1371600"/>
            <a:ext cx="8229600" cy="475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  <a:p>
            <a:pPr lvl="4"/>
            <a:endParaRPr lang="en-GB" altLang="en-US"/>
          </a:p>
        </p:txBody>
      </p:sp>
      <p:pic>
        <p:nvPicPr>
          <p:cNvPr id="1035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0"/>
            <a:ext cx="243681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+mj-lt"/>
          <a:ea typeface="MS PGothic" panose="020B0600070205080204" pitchFamily="34" charset="-128"/>
          <a:cs typeface="ＭＳ Ｐゴシック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000" b="1">
          <a:solidFill>
            <a:srgbClr val="E30613"/>
          </a:solidFill>
          <a:latin typeface="Arial" charset="0"/>
          <a:ea typeface="MS PGothic" panose="020B0600070205080204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lnSpc>
          <a:spcPts val="2400"/>
        </a:lnSpc>
        <a:spcBef>
          <a:spcPts val="1000"/>
        </a:spcBef>
        <a:spcAft>
          <a:spcPts val="1000"/>
        </a:spcAft>
        <a:defRPr lang="en-GB" sz="2000" dirty="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1pPr>
      <a:lvl2pPr marL="215900" indent="-215900" algn="l" rtl="0" eaLnBrk="0" fontAlgn="base" hangingPunct="0">
        <a:lnSpc>
          <a:spcPts val="2400"/>
        </a:lnSpc>
        <a:spcBef>
          <a:spcPts val="500"/>
        </a:spcBef>
        <a:spcAft>
          <a:spcPts val="500"/>
        </a:spcAft>
        <a:buClr>
          <a:srgbClr val="E30613"/>
        </a:buClr>
        <a:buFont typeface="Arial" panose="020B0604020202020204" pitchFamily="34" charset="0"/>
        <a:buChar char="•"/>
        <a:defRPr lang="en-GB" sz="2000" dirty="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rtl="0" eaLnBrk="0" fontAlgn="base" hangingPunct="0">
        <a:lnSpc>
          <a:spcPts val="2000"/>
        </a:lnSpc>
        <a:spcBef>
          <a:spcPts val="500"/>
        </a:spcBef>
        <a:spcAft>
          <a:spcPts val="500"/>
        </a:spcAft>
        <a:buFont typeface="Lucida Grande" pitchFamily="-84" charset="0"/>
        <a:defRPr lang="en-GB" sz="1600" dirty="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215900" indent="-215900" algn="l" rtl="0" eaLnBrk="0" fontAlgn="base" hangingPunct="0">
        <a:lnSpc>
          <a:spcPts val="2000"/>
        </a:lnSpc>
        <a:spcBef>
          <a:spcPts val="500"/>
        </a:spcBef>
        <a:spcAft>
          <a:spcPts val="500"/>
        </a:spcAft>
        <a:buClr>
          <a:srgbClr val="E30613"/>
        </a:buClr>
        <a:buFont typeface="Arial" panose="020B0604020202020204" pitchFamily="34" charset="0"/>
        <a:buChar char="•"/>
        <a:defRPr lang="en-GB" sz="1600" dirty="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4pPr>
      <a:lvl5pPr marL="431800" indent="-215900" algn="l" rtl="0" eaLnBrk="0" fontAlgn="base" hangingPunct="0">
        <a:lnSpc>
          <a:spcPts val="2000"/>
        </a:lnSpc>
        <a:spcBef>
          <a:spcPct val="0"/>
        </a:spcBef>
        <a:spcAft>
          <a:spcPts val="500"/>
        </a:spcAft>
        <a:buFont typeface="Arial" panose="020B0604020202020204" pitchFamily="34" charset="0"/>
        <a:buChar char="–"/>
        <a:defRPr lang="en-US" sz="1600" dirty="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-128"/>
        </a:defRPr>
      </a:lvl5pPr>
      <a:lvl6pPr marL="457200" indent="-457200" algn="l" defTabSz="914400" rtl="0" fontAlgn="base">
        <a:spcBef>
          <a:spcPct val="20000"/>
        </a:spcBef>
        <a:spcAft>
          <a:spcPct val="0"/>
        </a:spcAft>
        <a:buChar char="»"/>
        <a:defRPr lang="en-GB" sz="1600" kern="0" baseline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6pPr>
      <a:lvl7pPr marL="2971800" indent="-228600" algn="l" defTabSz="914400" rtl="0" fontAlgn="base">
        <a:spcBef>
          <a:spcPct val="20000"/>
        </a:spcBef>
        <a:spcAft>
          <a:spcPct val="0"/>
        </a:spcAft>
        <a:buClr>
          <a:srgbClr val="E30613"/>
        </a:buClr>
        <a:buChar char="»"/>
        <a:defRPr lang="en-GB" sz="1600" kern="0" baseline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7pPr>
      <a:lvl8pPr marL="3429000" indent="-228600" algn="l" defTabSz="914400" rtl="0" fontAlgn="base">
        <a:spcBef>
          <a:spcPct val="20000"/>
        </a:spcBef>
        <a:spcAft>
          <a:spcPct val="0"/>
        </a:spcAft>
        <a:buChar char="»"/>
        <a:defRPr lang="en-GB" sz="1600" kern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8pPr>
      <a:lvl9pPr marL="3886200" indent="-228600" algn="l" defTabSz="914400" rtl="0" fontAlgn="base">
        <a:spcBef>
          <a:spcPct val="20000"/>
        </a:spcBef>
        <a:spcAft>
          <a:spcPct val="0"/>
        </a:spcAft>
        <a:buChar char="»"/>
        <a:defRPr lang="en-GB" sz="1000" kern="0" baseline="0" dirty="0" smtClean="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Rectangle 14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71600"/>
            <a:ext cx="8229600" cy="4754563"/>
          </a:xfrm>
        </p:spPr>
        <p:txBody>
          <a:bodyPr/>
          <a:lstStyle/>
          <a:p>
            <a:pPr marL="0" indent="0" eaLnBrk="1" hangingPunct="1"/>
            <a:endParaRPr altLang="en-US" b="1"/>
          </a:p>
          <a:p>
            <a:pPr marL="0" indent="0" eaLnBrk="1" hangingPunct="1"/>
            <a:endParaRPr altLang="en-US" b="1"/>
          </a:p>
          <a:p>
            <a:pPr marL="0" indent="0" algn="ctr" eaLnBrk="1" hangingPunct="1"/>
            <a:r>
              <a:rPr altLang="en-US" sz="6600">
                <a:solidFill>
                  <a:schemeClr val="bg1"/>
                </a:solidFill>
              </a:rPr>
              <a:t>PowerPoint presentation</a:t>
            </a:r>
          </a:p>
        </p:txBody>
      </p:sp>
      <p:sp>
        <p:nvSpPr>
          <p:cNvPr id="4098" name="Text Box 10"/>
          <p:cNvSpPr txBox="1">
            <a:spLocks noChangeArrowheads="1"/>
          </p:cNvSpPr>
          <p:nvPr/>
        </p:nvSpPr>
        <p:spPr bwMode="white">
          <a:xfrm>
            <a:off x="533400" y="2057400"/>
            <a:ext cx="8077200" cy="1295400"/>
          </a:xfrm>
          <a:prstGeom prst="rect">
            <a:avLst/>
          </a:prstGeom>
          <a:solidFill>
            <a:srgbClr val="E3061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>
                <a:solidFill>
                  <a:srgbClr val="D81E05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4099" name="Text Box 10"/>
          <p:cNvSpPr txBox="1">
            <a:spLocks noChangeArrowheads="1"/>
          </p:cNvSpPr>
          <p:nvPr/>
        </p:nvSpPr>
        <p:spPr bwMode="white">
          <a:xfrm>
            <a:off x="533400" y="3352800"/>
            <a:ext cx="8077200" cy="228600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1800">
                <a:solidFill>
                  <a:srgbClr val="D81E05"/>
                </a:solidFill>
                <a:cs typeface="Arial" panose="020B0604020202020204" pitchFamily="34" charset="0"/>
              </a:rPr>
              <a:t> </a:t>
            </a:r>
          </a:p>
        </p:txBody>
      </p:sp>
      <p:sp>
        <p:nvSpPr>
          <p:cNvPr id="4100" name="Rectangle 15"/>
          <p:cNvSpPr>
            <a:spLocks noGrp="1" noChangeArrowheads="1"/>
          </p:cNvSpPr>
          <p:nvPr>
            <p:ph type="title"/>
          </p:nvPr>
        </p:nvSpPr>
        <p:spPr>
          <a:xfrm>
            <a:off x="533400" y="3581400"/>
            <a:ext cx="8077200" cy="2514600"/>
          </a:xfrm>
        </p:spPr>
        <p:txBody>
          <a:bodyPr lIns="360000" rIns="360000" anchor="t"/>
          <a:lstStyle/>
          <a:p>
            <a:pPr eaLnBrk="1" hangingPunct="1"/>
            <a:r>
              <a:rPr lang="en-GB" dirty="0" smtClean="0"/>
              <a:t>Inspection</a:t>
            </a:r>
            <a:endParaRPr lang="en-GB" altLang="en-US" dirty="0"/>
          </a:p>
        </p:txBody>
      </p:sp>
      <p:sp>
        <p:nvSpPr>
          <p:cNvPr id="4101" name="TextBox 9"/>
          <p:cNvSpPr txBox="1">
            <a:spLocks noChangeArrowheads="1"/>
          </p:cNvSpPr>
          <p:nvPr/>
        </p:nvSpPr>
        <p:spPr bwMode="auto">
          <a:xfrm>
            <a:off x="533400" y="2209800"/>
            <a:ext cx="80772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0" rIns="3600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GB" altLang="en-US" sz="2400" b="1" dirty="0">
                <a:solidFill>
                  <a:srgbClr val="FFFFFF"/>
                </a:solidFill>
              </a:rPr>
              <a:t>Unit 304: Electrical Installations: inspection, testing and commissioning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0" y="476672"/>
            <a:ext cx="9144000" cy="5832648"/>
          </a:xfrm>
        </p:spPr>
        <p:txBody>
          <a:bodyPr anchor="ctr"/>
          <a:lstStyle/>
          <a:p>
            <a:pPr marL="0" indent="0" algn="ctr" eaLnBrk="1" hangingPunct="1">
              <a:lnSpc>
                <a:spcPct val="100000"/>
              </a:lnSpc>
            </a:pPr>
            <a:r>
              <a:rPr altLang="en-US" sz="6000" dirty="0">
                <a:solidFill>
                  <a:srgbClr val="E30613"/>
                </a:solidFill>
              </a:rPr>
              <a:t>Any questions?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382588"/>
          </a:xfrm>
        </p:spPr>
        <p:txBody>
          <a:bodyPr lIns="360000" rIns="360000"/>
          <a:lstStyle/>
          <a:p>
            <a:r>
              <a:rPr lang="en-US" altLang="en-US" dirty="0" smtClean="0"/>
              <a:t>Inspection</a:t>
            </a:r>
            <a:endParaRPr lang="en-US" altLang="en-US" dirty="0"/>
          </a:p>
        </p:txBody>
      </p:sp>
      <p:sp>
        <p:nvSpPr>
          <p:cNvPr id="8194" name="Content Placeholder 2"/>
          <p:cNvSpPr>
            <a:spLocks noGrp="1"/>
          </p:cNvSpPr>
          <p:nvPr>
            <p:ph sz="quarter" idx="10"/>
          </p:nvPr>
        </p:nvSpPr>
        <p:spPr>
          <a:xfrm>
            <a:off x="-2557" y="931268"/>
            <a:ext cx="9144000" cy="4968552"/>
          </a:xfrm>
        </p:spPr>
        <p:txBody>
          <a:bodyPr lIns="360000" rIns="360000"/>
          <a:lstStyle/>
          <a:p>
            <a:pPr marL="0" indent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dirty="0">
                <a:solidFill>
                  <a:srgbClr val="000000"/>
                </a:solidFill>
              </a:rPr>
              <a:t>The detailed inspection must include the following (BS7671 Regulation 611.3 - page 197) where relevant:</a:t>
            </a:r>
          </a:p>
          <a:p>
            <a:pPr marL="514350" indent="-51435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LcPeriod"/>
            </a:pPr>
            <a:r>
              <a:rPr lang="en-GB" altLang="en-US" dirty="0" smtClean="0">
                <a:solidFill>
                  <a:srgbClr val="000000"/>
                </a:solidFill>
              </a:rPr>
              <a:t>connection </a:t>
            </a:r>
            <a:r>
              <a:rPr lang="en-GB" altLang="en-US" dirty="0">
                <a:solidFill>
                  <a:srgbClr val="000000"/>
                </a:solidFill>
              </a:rPr>
              <a:t>of conductors</a:t>
            </a:r>
          </a:p>
          <a:p>
            <a:pPr marL="514350" indent="-51435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LcPeriod"/>
            </a:pPr>
            <a:r>
              <a:rPr lang="en-GB" altLang="en-US" dirty="0" smtClean="0">
                <a:solidFill>
                  <a:srgbClr val="000000"/>
                </a:solidFill>
              </a:rPr>
              <a:t>identification </a:t>
            </a:r>
            <a:r>
              <a:rPr lang="en-GB" altLang="en-US" dirty="0">
                <a:solidFill>
                  <a:srgbClr val="000000"/>
                </a:solidFill>
              </a:rPr>
              <a:t>of conductors</a:t>
            </a:r>
          </a:p>
          <a:p>
            <a:pPr marL="514350" indent="-51435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LcPeriod"/>
            </a:pPr>
            <a:r>
              <a:rPr lang="en-GB" altLang="en-US" dirty="0" smtClean="0">
                <a:solidFill>
                  <a:srgbClr val="000000"/>
                </a:solidFill>
              </a:rPr>
              <a:t>routing </a:t>
            </a:r>
            <a:r>
              <a:rPr lang="en-GB" altLang="en-US" dirty="0">
                <a:solidFill>
                  <a:srgbClr val="000000"/>
                </a:solidFill>
              </a:rPr>
              <a:t>of cables in safe zones or protection against mechanical damage, in compliance with Section 522</a:t>
            </a:r>
          </a:p>
          <a:p>
            <a:pPr marL="514350" indent="-51435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LcPeriod"/>
            </a:pPr>
            <a:r>
              <a:rPr lang="en-GB" altLang="en-US" dirty="0" smtClean="0">
                <a:solidFill>
                  <a:srgbClr val="000000"/>
                </a:solidFill>
              </a:rPr>
              <a:t>selection </a:t>
            </a:r>
            <a:r>
              <a:rPr lang="en-GB" altLang="en-US" dirty="0">
                <a:solidFill>
                  <a:srgbClr val="000000"/>
                </a:solidFill>
              </a:rPr>
              <a:t>of conductors for current-carrying capacity and voltage drop, in accordance with the design</a:t>
            </a:r>
          </a:p>
          <a:p>
            <a:pPr marL="514350" indent="-51435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LcPeriod"/>
            </a:pPr>
            <a:r>
              <a:rPr lang="en-GB" altLang="en-US" dirty="0" smtClean="0">
                <a:solidFill>
                  <a:srgbClr val="000000"/>
                </a:solidFill>
              </a:rPr>
              <a:t>connection </a:t>
            </a:r>
            <a:r>
              <a:rPr lang="en-GB" altLang="en-US" dirty="0">
                <a:solidFill>
                  <a:srgbClr val="000000"/>
                </a:solidFill>
              </a:rPr>
              <a:t>of single-pole devices for protection or switching in line conductors only</a:t>
            </a:r>
          </a:p>
          <a:p>
            <a:pPr marL="514350" indent="-51435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LcPeriod"/>
            </a:pPr>
            <a:r>
              <a:rPr lang="en-GB" altLang="en-US" dirty="0" smtClean="0">
                <a:solidFill>
                  <a:srgbClr val="000000"/>
                </a:solidFill>
              </a:rPr>
              <a:t>correct </a:t>
            </a:r>
            <a:r>
              <a:rPr lang="en-GB" altLang="en-US" dirty="0">
                <a:solidFill>
                  <a:srgbClr val="000000"/>
                </a:solidFill>
              </a:rPr>
              <a:t>connection of accessories and equipment</a:t>
            </a:r>
          </a:p>
          <a:p>
            <a:pPr marL="514350" indent="-51435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LcPeriod"/>
            </a:pPr>
            <a:r>
              <a:rPr lang="en-GB" altLang="en-US" dirty="0" smtClean="0">
                <a:solidFill>
                  <a:srgbClr val="000000"/>
                </a:solidFill>
              </a:rPr>
              <a:t>presence </a:t>
            </a:r>
            <a:r>
              <a:rPr lang="en-GB" altLang="en-US" dirty="0">
                <a:solidFill>
                  <a:srgbClr val="000000"/>
                </a:solidFill>
              </a:rPr>
              <a:t>of fire barriers, suitable seals and protection against thermal effects</a:t>
            </a:r>
            <a:endParaRPr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077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382588"/>
          </a:xfrm>
        </p:spPr>
        <p:txBody>
          <a:bodyPr lIns="360000" rIns="360000"/>
          <a:lstStyle/>
          <a:p>
            <a:r>
              <a:rPr lang="en-US" altLang="en-US" dirty="0" smtClean="0"/>
              <a:t>Inspection</a:t>
            </a:r>
            <a:endParaRPr lang="en-US" altLang="en-US" dirty="0"/>
          </a:p>
        </p:txBody>
      </p:sp>
      <p:sp>
        <p:nvSpPr>
          <p:cNvPr id="8194" name="Content Placeholder 2"/>
          <p:cNvSpPr>
            <a:spLocks noGrp="1"/>
          </p:cNvSpPr>
          <p:nvPr>
            <p:ph sz="quarter" idx="10"/>
          </p:nvPr>
        </p:nvSpPr>
        <p:spPr>
          <a:xfrm>
            <a:off x="-2557" y="931268"/>
            <a:ext cx="9144000" cy="4968552"/>
          </a:xfrm>
        </p:spPr>
        <p:txBody>
          <a:bodyPr lIns="360000" rIns="360000"/>
          <a:lstStyle/>
          <a:p>
            <a:pPr marL="514350" indent="-51435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LcPeriod" startAt="8"/>
            </a:pPr>
            <a:r>
              <a:rPr lang="en-GB" altLang="en-US" dirty="0" smtClean="0">
                <a:solidFill>
                  <a:srgbClr val="000000"/>
                </a:solidFill>
              </a:rPr>
              <a:t>methods of protection against electric shock:</a:t>
            </a:r>
          </a:p>
          <a:p>
            <a:pPr marL="1074738" indent="-538163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dirty="0" smtClean="0">
                <a:solidFill>
                  <a:srgbClr val="000000"/>
                </a:solidFill>
              </a:rPr>
              <a:t>(a)	both basic protection and fault protection, i.e.:</a:t>
            </a:r>
          </a:p>
          <a:p>
            <a:pPr marL="1074738" indent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dirty="0" smtClean="0">
                <a:solidFill>
                  <a:srgbClr val="000000"/>
                </a:solidFill>
              </a:rPr>
              <a:t>- SELV</a:t>
            </a:r>
          </a:p>
          <a:p>
            <a:pPr marL="1074738" indent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dirty="0" smtClean="0">
                <a:solidFill>
                  <a:srgbClr val="000000"/>
                </a:solidFill>
              </a:rPr>
              <a:t>- PELV</a:t>
            </a:r>
          </a:p>
          <a:p>
            <a:pPr marL="1074738" indent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dirty="0" smtClean="0">
                <a:solidFill>
                  <a:srgbClr val="000000"/>
                </a:solidFill>
              </a:rPr>
              <a:t>- Double insulation</a:t>
            </a:r>
          </a:p>
          <a:p>
            <a:pPr marL="1074738" indent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dirty="0" smtClean="0">
                <a:solidFill>
                  <a:srgbClr val="000000"/>
                </a:solidFill>
              </a:rPr>
              <a:t>- Reinforced insulation</a:t>
            </a:r>
          </a:p>
          <a:p>
            <a:pPr marL="1074738" indent="-538163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dirty="0" smtClean="0">
                <a:solidFill>
                  <a:srgbClr val="000000"/>
                </a:solidFill>
              </a:rPr>
              <a:t>(b)	Basic protection (including measurement of distances, where appropriate), i.e.:</a:t>
            </a:r>
          </a:p>
          <a:p>
            <a:pPr marL="1074738" indent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dirty="0" smtClean="0">
                <a:solidFill>
                  <a:srgbClr val="000000"/>
                </a:solidFill>
              </a:rPr>
              <a:t>- protection by insulation of live parts</a:t>
            </a:r>
          </a:p>
          <a:p>
            <a:pPr marL="1074738" indent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dirty="0" smtClean="0">
                <a:solidFill>
                  <a:srgbClr val="000000"/>
                </a:solidFill>
              </a:rPr>
              <a:t>- protection by barriers or an enclosure</a:t>
            </a:r>
          </a:p>
          <a:p>
            <a:pPr marL="1074738" indent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dirty="0" smtClean="0">
                <a:solidFill>
                  <a:srgbClr val="000000"/>
                </a:solidFill>
              </a:rPr>
              <a:t>- protection by obstacles</a:t>
            </a:r>
          </a:p>
          <a:p>
            <a:pPr marL="1074738" indent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dirty="0" smtClean="0">
                <a:solidFill>
                  <a:srgbClr val="000000"/>
                </a:solidFill>
              </a:rPr>
              <a:t>- protection by placing out of reach</a:t>
            </a:r>
            <a:endParaRPr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23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2000"/>
                            </p:stCondLst>
                            <p:childTnLst>
                              <p:par>
                                <p:cTn id="108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7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3000"/>
                            </p:stCondLst>
                            <p:childTnLst>
                              <p:par>
                                <p:cTn id="119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382588"/>
          </a:xfrm>
        </p:spPr>
        <p:txBody>
          <a:bodyPr lIns="360000" rIns="360000"/>
          <a:lstStyle/>
          <a:p>
            <a:r>
              <a:rPr lang="en-US" altLang="en-US" dirty="0" smtClean="0"/>
              <a:t>Inspection</a:t>
            </a:r>
            <a:endParaRPr lang="en-US" altLang="en-US" dirty="0"/>
          </a:p>
        </p:txBody>
      </p:sp>
      <p:sp>
        <p:nvSpPr>
          <p:cNvPr id="8194" name="Content Placeholder 2"/>
          <p:cNvSpPr>
            <a:spLocks noGrp="1"/>
          </p:cNvSpPr>
          <p:nvPr>
            <p:ph sz="quarter" idx="10"/>
          </p:nvPr>
        </p:nvSpPr>
        <p:spPr>
          <a:xfrm>
            <a:off x="-2557" y="931268"/>
            <a:ext cx="9144000" cy="4968552"/>
          </a:xfrm>
        </p:spPr>
        <p:txBody>
          <a:bodyPr lIns="360000" rIns="360000"/>
          <a:lstStyle/>
          <a:p>
            <a:pPr marL="1074738" indent="-538163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dirty="0">
                <a:solidFill>
                  <a:srgbClr val="000000"/>
                </a:solidFill>
              </a:rPr>
              <a:t>(c)	fault protection</a:t>
            </a:r>
          </a:p>
          <a:p>
            <a:pPr marL="1800225" indent="-725488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dirty="0">
                <a:solidFill>
                  <a:srgbClr val="000000"/>
                </a:solidFill>
              </a:rPr>
              <a:t>(</a:t>
            </a:r>
            <a:r>
              <a:rPr lang="en-GB" altLang="en-US" dirty="0" err="1">
                <a:solidFill>
                  <a:srgbClr val="000000"/>
                </a:solidFill>
              </a:rPr>
              <a:t>i</a:t>
            </a:r>
            <a:r>
              <a:rPr lang="en-GB" altLang="en-US" dirty="0">
                <a:solidFill>
                  <a:srgbClr val="000000"/>
                </a:solidFill>
              </a:rPr>
              <a:t>)	automatic disconnection of supply confirmed for presence and sized in accordance with the design:</a:t>
            </a:r>
          </a:p>
          <a:p>
            <a:pPr marL="2684463" indent="-884238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dirty="0">
                <a:solidFill>
                  <a:srgbClr val="000000"/>
                </a:solidFill>
              </a:rPr>
              <a:t>•	</a:t>
            </a:r>
            <a:r>
              <a:rPr lang="en-GB" altLang="en-US" dirty="0" err="1">
                <a:solidFill>
                  <a:srgbClr val="000000"/>
                </a:solidFill>
              </a:rPr>
              <a:t>earthing</a:t>
            </a:r>
            <a:r>
              <a:rPr lang="en-GB" altLang="en-US" dirty="0">
                <a:solidFill>
                  <a:srgbClr val="000000"/>
                </a:solidFill>
              </a:rPr>
              <a:t> conductor</a:t>
            </a:r>
          </a:p>
          <a:p>
            <a:pPr marL="2684463" indent="-884238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dirty="0">
                <a:solidFill>
                  <a:srgbClr val="000000"/>
                </a:solidFill>
              </a:rPr>
              <a:t>•	circuit protective conductors</a:t>
            </a:r>
          </a:p>
          <a:p>
            <a:pPr marL="2684463" indent="-884238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dirty="0">
                <a:solidFill>
                  <a:srgbClr val="000000"/>
                </a:solidFill>
              </a:rPr>
              <a:t>•	protective bonding conductors</a:t>
            </a:r>
          </a:p>
          <a:p>
            <a:pPr marL="2684463" indent="-884238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dirty="0">
                <a:solidFill>
                  <a:srgbClr val="000000"/>
                </a:solidFill>
              </a:rPr>
              <a:t>•	supplementary bonding conductors</a:t>
            </a:r>
          </a:p>
          <a:p>
            <a:pPr marL="2684463" indent="-884238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dirty="0">
                <a:solidFill>
                  <a:srgbClr val="000000"/>
                </a:solidFill>
              </a:rPr>
              <a:t>•	</a:t>
            </a:r>
            <a:r>
              <a:rPr lang="en-GB" altLang="en-US" dirty="0" err="1">
                <a:solidFill>
                  <a:srgbClr val="000000"/>
                </a:solidFill>
              </a:rPr>
              <a:t>earthing</a:t>
            </a:r>
            <a:r>
              <a:rPr lang="en-GB" altLang="en-US" dirty="0">
                <a:solidFill>
                  <a:srgbClr val="000000"/>
                </a:solidFill>
              </a:rPr>
              <a:t> arrangements for combined protective and functional purposes</a:t>
            </a:r>
          </a:p>
          <a:p>
            <a:pPr marL="1800225" indent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dirty="0" smtClean="0">
                <a:solidFill>
                  <a:srgbClr val="000000"/>
                </a:solidFill>
              </a:rPr>
              <a:t>presence </a:t>
            </a:r>
            <a:r>
              <a:rPr lang="en-GB" altLang="en-US" dirty="0">
                <a:solidFill>
                  <a:srgbClr val="000000"/>
                </a:solidFill>
              </a:rPr>
              <a:t>of adequate arrangements for alternative sources(s), where applicable</a:t>
            </a:r>
          </a:p>
          <a:p>
            <a:pPr marL="1800225" indent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dirty="0">
                <a:solidFill>
                  <a:srgbClr val="000000"/>
                </a:solidFill>
              </a:rPr>
              <a:t>	FELV</a:t>
            </a:r>
          </a:p>
          <a:p>
            <a:pPr marL="1800225" indent="0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dirty="0">
                <a:solidFill>
                  <a:srgbClr val="000000"/>
                </a:solidFill>
              </a:rPr>
              <a:t>	choice and setting of protective and monitoring devices (for fault and/or overcurrent protection)</a:t>
            </a:r>
          </a:p>
        </p:txBody>
      </p:sp>
    </p:spTree>
    <p:extLst>
      <p:ext uri="{BB962C8B-B14F-4D97-AF65-F5344CB8AC3E}">
        <p14:creationId xmlns:p14="http://schemas.microsoft.com/office/powerpoint/2010/main" val="3413280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000"/>
                            </p:stCondLst>
                            <p:childTnLst>
                              <p:par>
                                <p:cTn id="62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382588"/>
          </a:xfrm>
        </p:spPr>
        <p:txBody>
          <a:bodyPr lIns="360000" rIns="360000"/>
          <a:lstStyle/>
          <a:p>
            <a:r>
              <a:rPr lang="en-US" altLang="en-US" dirty="0" smtClean="0"/>
              <a:t>Inspection</a:t>
            </a:r>
            <a:endParaRPr lang="en-US" altLang="en-US" dirty="0"/>
          </a:p>
        </p:txBody>
      </p:sp>
      <p:sp>
        <p:nvSpPr>
          <p:cNvPr id="8194" name="Content Placeholder 2"/>
          <p:cNvSpPr>
            <a:spLocks noGrp="1"/>
          </p:cNvSpPr>
          <p:nvPr>
            <p:ph sz="quarter" idx="10"/>
          </p:nvPr>
        </p:nvSpPr>
        <p:spPr>
          <a:xfrm>
            <a:off x="-2557" y="931268"/>
            <a:ext cx="9144000" cy="4968552"/>
          </a:xfrm>
        </p:spPr>
        <p:txBody>
          <a:bodyPr lIns="360000" rIns="360000"/>
          <a:lstStyle/>
          <a:p>
            <a:pPr marL="1800225" indent="-725488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dirty="0">
                <a:solidFill>
                  <a:srgbClr val="000000"/>
                </a:solidFill>
              </a:rPr>
              <a:t>(ii)	non-conducting location (including measurement of distances, where appropriate)</a:t>
            </a:r>
          </a:p>
          <a:p>
            <a:pPr marL="1800225" indent="-725488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dirty="0">
                <a:solidFill>
                  <a:srgbClr val="000000"/>
                </a:solidFill>
              </a:rPr>
              <a:t>	Absence of protective conductors</a:t>
            </a:r>
          </a:p>
          <a:p>
            <a:pPr marL="1800225" indent="-725488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dirty="0">
                <a:solidFill>
                  <a:srgbClr val="000000"/>
                </a:solidFill>
              </a:rPr>
              <a:t>(iii)	earth-free local equipotential bonding</a:t>
            </a:r>
          </a:p>
          <a:p>
            <a:pPr marL="1800225" indent="-725488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dirty="0">
                <a:solidFill>
                  <a:srgbClr val="000000"/>
                </a:solidFill>
              </a:rPr>
              <a:t>	presence of earth-free protective bonding conductors</a:t>
            </a:r>
          </a:p>
          <a:p>
            <a:pPr marL="1800225" indent="-725488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dirty="0">
                <a:solidFill>
                  <a:srgbClr val="000000"/>
                </a:solidFill>
              </a:rPr>
              <a:t>(iv)	electrical separation.</a:t>
            </a:r>
          </a:p>
          <a:p>
            <a:pPr marL="1074738" indent="-538163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dirty="0">
                <a:solidFill>
                  <a:srgbClr val="000000"/>
                </a:solidFill>
              </a:rPr>
              <a:t>(d)	additional protection</a:t>
            </a:r>
          </a:p>
        </p:txBody>
      </p:sp>
    </p:spTree>
    <p:extLst>
      <p:ext uri="{BB962C8B-B14F-4D97-AF65-F5344CB8AC3E}">
        <p14:creationId xmlns:p14="http://schemas.microsoft.com/office/powerpoint/2010/main" val="208597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itle 1"/>
          <p:cNvSpPr>
            <a:spLocks noGrp="1"/>
          </p:cNvSpPr>
          <p:nvPr>
            <p:ph type="title"/>
          </p:nvPr>
        </p:nvSpPr>
        <p:spPr>
          <a:xfrm>
            <a:off x="0" y="548680"/>
            <a:ext cx="9144000" cy="382588"/>
          </a:xfrm>
        </p:spPr>
        <p:txBody>
          <a:bodyPr lIns="360000" rIns="360000"/>
          <a:lstStyle/>
          <a:p>
            <a:r>
              <a:rPr lang="en-US" altLang="en-US" dirty="0" smtClean="0"/>
              <a:t>Inspection</a:t>
            </a:r>
            <a:endParaRPr lang="en-US" altLang="en-US" dirty="0"/>
          </a:p>
        </p:txBody>
      </p:sp>
      <p:sp>
        <p:nvSpPr>
          <p:cNvPr id="8194" name="Content Placeholder 2"/>
          <p:cNvSpPr>
            <a:spLocks noGrp="1"/>
          </p:cNvSpPr>
          <p:nvPr>
            <p:ph sz="quarter" idx="10"/>
          </p:nvPr>
        </p:nvSpPr>
        <p:spPr>
          <a:xfrm>
            <a:off x="-2557" y="931268"/>
            <a:ext cx="9144000" cy="4968552"/>
          </a:xfrm>
        </p:spPr>
        <p:txBody>
          <a:bodyPr lIns="360000" rIns="360000"/>
          <a:lstStyle/>
          <a:p>
            <a:pPr marL="1262063" indent="-725488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dirty="0">
                <a:solidFill>
                  <a:srgbClr val="000000"/>
                </a:solidFill>
              </a:rPr>
              <a:t>(ix)	prevention of mutual detrimental influences</a:t>
            </a:r>
          </a:p>
          <a:p>
            <a:pPr marL="1262063" indent="-725488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dirty="0">
                <a:solidFill>
                  <a:srgbClr val="000000"/>
                </a:solidFill>
              </a:rPr>
              <a:t>(x)	presence of appropriate devices for isolation and switching correctly located</a:t>
            </a:r>
          </a:p>
          <a:p>
            <a:pPr marL="1262063" indent="-725488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dirty="0">
                <a:solidFill>
                  <a:srgbClr val="000000"/>
                </a:solidFill>
              </a:rPr>
              <a:t>(xi)	presence of </a:t>
            </a:r>
            <a:r>
              <a:rPr lang="en-GB" altLang="en-US" dirty="0" err="1">
                <a:solidFill>
                  <a:srgbClr val="000000"/>
                </a:solidFill>
              </a:rPr>
              <a:t>undervoltage</a:t>
            </a:r>
            <a:r>
              <a:rPr lang="en-GB" altLang="en-US" dirty="0">
                <a:solidFill>
                  <a:srgbClr val="000000"/>
                </a:solidFill>
              </a:rPr>
              <a:t> protective devices</a:t>
            </a:r>
          </a:p>
          <a:p>
            <a:pPr marL="1262063" indent="-725488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dirty="0">
                <a:solidFill>
                  <a:srgbClr val="000000"/>
                </a:solidFill>
              </a:rPr>
              <a:t>(xii)	labelling of protective devices, switches and terminals</a:t>
            </a:r>
          </a:p>
          <a:p>
            <a:pPr marL="1262063" indent="-725488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dirty="0">
                <a:solidFill>
                  <a:srgbClr val="000000"/>
                </a:solidFill>
              </a:rPr>
              <a:t>(xiii)	selection of equipment and protective measures appropriate to external influences</a:t>
            </a:r>
          </a:p>
          <a:p>
            <a:pPr marL="1262063" indent="-725488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dirty="0">
                <a:solidFill>
                  <a:srgbClr val="000000"/>
                </a:solidFill>
              </a:rPr>
              <a:t>(xiv)	adequacy of access to switchgear and equipment</a:t>
            </a:r>
          </a:p>
          <a:p>
            <a:pPr marL="1262063" indent="-725488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dirty="0">
                <a:solidFill>
                  <a:srgbClr val="000000"/>
                </a:solidFill>
              </a:rPr>
              <a:t>(xv)	presence of danger notices and other warning notices</a:t>
            </a:r>
          </a:p>
          <a:p>
            <a:pPr marL="1262063" indent="-725488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dirty="0">
                <a:solidFill>
                  <a:srgbClr val="000000"/>
                </a:solidFill>
              </a:rPr>
              <a:t>(xvi)	presence of diagrams, instructions and similar information</a:t>
            </a:r>
          </a:p>
          <a:p>
            <a:pPr marL="1262063" indent="-725488" eaLnBrk="1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altLang="en-US" dirty="0">
                <a:solidFill>
                  <a:srgbClr val="000000"/>
                </a:solidFill>
              </a:rPr>
              <a:t>(xvii)	erection method.</a:t>
            </a:r>
          </a:p>
        </p:txBody>
      </p:sp>
    </p:spTree>
    <p:extLst>
      <p:ext uri="{BB962C8B-B14F-4D97-AF65-F5344CB8AC3E}">
        <p14:creationId xmlns:p14="http://schemas.microsoft.com/office/powerpoint/2010/main" val="475766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-7753" y="965187"/>
            <a:ext cx="9144000" cy="37856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0" rIns="3600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GB" altLang="en-US" b="1" dirty="0">
                <a:solidFill>
                  <a:srgbClr val="000000"/>
                </a:solidFill>
              </a:rPr>
              <a:t>Use of human senses</a:t>
            </a:r>
          </a:p>
          <a:p>
            <a:pPr eaLnBrk="1" hangingPunct="1">
              <a:spcAft>
                <a:spcPts val="1200"/>
              </a:spcAft>
            </a:pPr>
            <a:r>
              <a:rPr lang="en-GB" altLang="en-US" b="1" dirty="0">
                <a:solidFill>
                  <a:srgbClr val="000000"/>
                </a:solidFill>
              </a:rPr>
              <a:t>Sight</a:t>
            </a:r>
            <a:r>
              <a:rPr lang="en-GB" altLang="en-US" dirty="0">
                <a:solidFill>
                  <a:srgbClr val="000000"/>
                </a:solidFill>
              </a:rPr>
              <a:t>: identification of conductors, presence of diagrams and charts, correct size conductors, presence of fire barriers or presence of earthing conductor.</a:t>
            </a:r>
          </a:p>
          <a:p>
            <a:pPr eaLnBrk="1" hangingPunct="1">
              <a:spcAft>
                <a:spcPts val="1200"/>
              </a:spcAft>
            </a:pPr>
            <a:r>
              <a:rPr lang="en-GB" altLang="en-US" b="1" dirty="0">
                <a:solidFill>
                  <a:srgbClr val="000000"/>
                </a:solidFill>
              </a:rPr>
              <a:t>Touch</a:t>
            </a:r>
            <a:r>
              <a:rPr lang="en-GB" altLang="en-US" dirty="0">
                <a:solidFill>
                  <a:srgbClr val="000000"/>
                </a:solidFill>
              </a:rPr>
              <a:t>: connection of conductors, containment systems are not sharp causing damage to cables, overheating, barriers and enclosures.</a:t>
            </a:r>
          </a:p>
          <a:p>
            <a:pPr eaLnBrk="1" hangingPunct="1">
              <a:spcAft>
                <a:spcPts val="1200"/>
              </a:spcAft>
            </a:pPr>
            <a:r>
              <a:rPr lang="en-GB" altLang="en-US" b="1" dirty="0">
                <a:solidFill>
                  <a:srgbClr val="000000"/>
                </a:solidFill>
              </a:rPr>
              <a:t>Hearing</a:t>
            </a:r>
            <a:r>
              <a:rPr lang="en-GB" altLang="en-US" dirty="0">
                <a:solidFill>
                  <a:srgbClr val="000000"/>
                </a:solidFill>
              </a:rPr>
              <a:t>: This is not a primary sense for initial inspections but when carrying out periodic inspections during the initial walk round, unusual sounds, </a:t>
            </a:r>
            <a:r>
              <a:rPr lang="en-GB" altLang="en-US" dirty="0" err="1">
                <a:solidFill>
                  <a:srgbClr val="000000"/>
                </a:solidFill>
              </a:rPr>
              <a:t>eg</a:t>
            </a:r>
            <a:r>
              <a:rPr lang="en-GB" altLang="en-US" dirty="0">
                <a:solidFill>
                  <a:srgbClr val="000000"/>
                </a:solidFill>
              </a:rPr>
              <a:t> arcing, may indicate problems.</a:t>
            </a:r>
          </a:p>
          <a:p>
            <a:pPr eaLnBrk="1" hangingPunct="1">
              <a:spcAft>
                <a:spcPts val="1200"/>
              </a:spcAft>
            </a:pPr>
            <a:r>
              <a:rPr lang="en-GB" altLang="en-US" b="1" dirty="0">
                <a:solidFill>
                  <a:srgbClr val="000000"/>
                </a:solidFill>
              </a:rPr>
              <a:t>Smell</a:t>
            </a:r>
            <a:r>
              <a:rPr lang="en-GB" altLang="en-US" dirty="0">
                <a:solidFill>
                  <a:srgbClr val="000000"/>
                </a:solidFill>
              </a:rPr>
              <a:t>: overheating can often be detected by using the sense of smell.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548680"/>
            <a:ext cx="9144000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360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+mj-lt"/>
                <a:ea typeface="MS PGothic" panose="020B0600070205080204" pitchFamily="34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MS PGothic" panose="020B0600070205080204" pitchFamily="34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MS PGothic" panose="020B0600070205080204" pitchFamily="34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MS PGothic" panose="020B0600070205080204" pitchFamily="34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MS PGothic" panose="020B0600070205080204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r>
              <a:rPr lang="en-US" altLang="en-US" kern="0" smtClean="0"/>
              <a:t>Inspection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4204976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-7753" y="965187"/>
            <a:ext cx="9144000" cy="440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360000" rIns="360000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Aft>
                <a:spcPts val="1200"/>
              </a:spcAft>
            </a:pPr>
            <a:r>
              <a:rPr lang="en-GB" altLang="en-US" sz="2400" dirty="0">
                <a:solidFill>
                  <a:srgbClr val="000000"/>
                </a:solidFill>
              </a:rPr>
              <a:t>By their very nature special locations, as identified in Part 7 of BS7671, will have specific requirements unique to that location and it is important that you familiarise yourself with them and include them in your inspection.</a:t>
            </a:r>
          </a:p>
          <a:p>
            <a:pPr eaLnBrk="1" hangingPunct="1">
              <a:spcAft>
                <a:spcPts val="1200"/>
              </a:spcAft>
            </a:pPr>
            <a:r>
              <a:rPr lang="en-GB" altLang="en-US" sz="2400" dirty="0">
                <a:solidFill>
                  <a:srgbClr val="000000"/>
                </a:solidFill>
              </a:rPr>
              <a:t>For example, in Section 701: Locations containing a bath or shower, regulation 701.512.2 ‘External influences’ states:</a:t>
            </a:r>
          </a:p>
          <a:p>
            <a:pPr eaLnBrk="1" hangingPunct="1">
              <a:spcAft>
                <a:spcPts val="1200"/>
              </a:spcAft>
            </a:pPr>
            <a:r>
              <a:rPr lang="en-GB" altLang="en-US" sz="2400" i="1" dirty="0">
                <a:solidFill>
                  <a:srgbClr val="000000"/>
                </a:solidFill>
              </a:rPr>
              <a:t>Installed electrical equipment shall have at least the following degrees of protection:</a:t>
            </a:r>
          </a:p>
          <a:p>
            <a:pPr marL="514350" indent="-514350" eaLnBrk="1" hangingPunct="1">
              <a:spcAft>
                <a:spcPts val="1200"/>
              </a:spcAft>
              <a:buFont typeface="+mj-lt"/>
              <a:buAutoNum type="romanLcPeriod"/>
            </a:pPr>
            <a:r>
              <a:rPr lang="en-GB" altLang="en-US" sz="2400" i="1" dirty="0" smtClean="0">
                <a:solidFill>
                  <a:srgbClr val="000000"/>
                </a:solidFill>
              </a:rPr>
              <a:t>In </a:t>
            </a:r>
            <a:r>
              <a:rPr lang="en-GB" altLang="en-US" sz="2400" i="1" dirty="0">
                <a:solidFill>
                  <a:srgbClr val="000000"/>
                </a:solidFill>
              </a:rPr>
              <a:t>zone 0: IPX7</a:t>
            </a:r>
          </a:p>
          <a:p>
            <a:pPr marL="514350" indent="-514350" eaLnBrk="1" hangingPunct="1">
              <a:spcAft>
                <a:spcPts val="1200"/>
              </a:spcAft>
              <a:buFont typeface="+mj-lt"/>
              <a:buAutoNum type="romanLcPeriod"/>
            </a:pPr>
            <a:r>
              <a:rPr lang="en-GB" altLang="en-US" sz="2400" i="1" dirty="0" smtClean="0">
                <a:solidFill>
                  <a:srgbClr val="000000"/>
                </a:solidFill>
              </a:rPr>
              <a:t>In </a:t>
            </a:r>
            <a:r>
              <a:rPr lang="en-GB" altLang="en-US" sz="2400" i="1" dirty="0">
                <a:solidFill>
                  <a:srgbClr val="000000"/>
                </a:solidFill>
              </a:rPr>
              <a:t>zone 1 and 2: IPX4</a:t>
            </a:r>
            <a:endParaRPr lang="en-GB" altLang="en-US" sz="2400" i="1" dirty="0">
              <a:solidFill>
                <a:srgbClr val="000000"/>
              </a:solidFill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0" y="548680"/>
            <a:ext cx="9144000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360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+mj-lt"/>
                <a:ea typeface="MS PGothic" panose="020B0600070205080204" pitchFamily="34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MS PGothic" panose="020B0600070205080204" pitchFamily="34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MS PGothic" panose="020B0600070205080204" pitchFamily="34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MS PGothic" panose="020B0600070205080204" pitchFamily="34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MS PGothic" panose="020B0600070205080204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r>
              <a:rPr lang="en-US" altLang="en-US" kern="0" dirty="0" smtClean="0"/>
              <a:t>Special locations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59718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343" y="931268"/>
            <a:ext cx="4013314" cy="5305314"/>
          </a:xfrm>
          <a:prstGeom prst="rect">
            <a:avLst/>
          </a:prstGeom>
        </p:spPr>
      </p:pic>
      <p:sp>
        <p:nvSpPr>
          <p:cNvPr id="4" name="Title 1"/>
          <p:cNvSpPr txBox="1">
            <a:spLocks/>
          </p:cNvSpPr>
          <p:nvPr/>
        </p:nvSpPr>
        <p:spPr bwMode="auto">
          <a:xfrm>
            <a:off x="0" y="548680"/>
            <a:ext cx="9144000" cy="38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60000" tIns="45720" rIns="36000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+mj-lt"/>
                <a:ea typeface="MS PGothic" panose="020B0600070205080204" pitchFamily="34" charset="-128"/>
                <a:cs typeface="ＭＳ Ｐゴシック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MS PGothic" panose="020B0600070205080204" pitchFamily="34" charset="-128"/>
                <a:cs typeface="ＭＳ Ｐゴシック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MS PGothic" panose="020B0600070205080204" pitchFamily="34" charset="-128"/>
                <a:cs typeface="ＭＳ Ｐゴシック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MS PGothic" panose="020B0600070205080204" pitchFamily="34" charset="-128"/>
                <a:cs typeface="ＭＳ Ｐゴシック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solidFill>
                  <a:srgbClr val="E30613"/>
                </a:solidFill>
                <a:latin typeface="Arial" charset="0"/>
                <a:ea typeface="MS PGothic" panose="020B0600070205080204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r>
              <a:rPr lang="en-US" altLang="en-US" kern="0" dirty="0"/>
              <a:t>IP (Ingress Protection rating</a:t>
            </a:r>
          </a:p>
        </p:txBody>
      </p:sp>
    </p:spTree>
    <p:extLst>
      <p:ext uri="{BB962C8B-B14F-4D97-AF65-F5344CB8AC3E}">
        <p14:creationId xmlns:p14="http://schemas.microsoft.com/office/powerpoint/2010/main" val="173781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924</TotalTime>
  <Words>323</Words>
  <Application>Microsoft Office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MS PGothic</vt:lpstr>
      <vt:lpstr>MS PGothic</vt:lpstr>
      <vt:lpstr>Arial</vt:lpstr>
      <vt:lpstr>Lucida Grande</vt:lpstr>
      <vt:lpstr>Times New Roman</vt:lpstr>
      <vt:lpstr>Default Design</vt:lpstr>
      <vt:lpstr>Inspection</vt:lpstr>
      <vt:lpstr>Inspection</vt:lpstr>
      <vt:lpstr>Inspection</vt:lpstr>
      <vt:lpstr>Inspection</vt:lpstr>
      <vt:lpstr>Inspection</vt:lpstr>
      <vt:lpstr>Inspection</vt:lpstr>
      <vt:lpstr>PowerPoint Presentation</vt:lpstr>
      <vt:lpstr>PowerPoint Presentation</vt:lpstr>
      <vt:lpstr>PowerPoint Presentation</vt:lpstr>
      <vt:lpstr>PowerPoint Presentation</vt:lpstr>
    </vt:vector>
  </TitlesOfParts>
  <Company>City &amp; Guilds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Robert Hibbert</cp:lastModifiedBy>
  <cp:revision>137</cp:revision>
  <dcterms:created xsi:type="dcterms:W3CDTF">2013-05-28T00:38:54Z</dcterms:created>
  <dcterms:modified xsi:type="dcterms:W3CDTF">2017-11-02T15:57:51Z</dcterms:modified>
</cp:coreProperties>
</file>