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1"/>
  </p:notesMasterIdLst>
  <p:handoutMasterIdLst>
    <p:handoutMasterId r:id="rId12"/>
  </p:handoutMasterIdLst>
  <p:sldIdLst>
    <p:sldId id="256" r:id="rId2"/>
    <p:sldId id="270" r:id="rId3"/>
    <p:sldId id="271" r:id="rId4"/>
    <p:sldId id="272" r:id="rId5"/>
    <p:sldId id="273" r:id="rId6"/>
    <p:sldId id="274" r:id="rId7"/>
    <p:sldId id="275" r:id="rId8"/>
    <p:sldId id="276" r:id="rId9"/>
    <p:sldId id="267" r:id="rId10"/>
  </p:sldIdLst>
  <p:sldSz cx="9144000" cy="6858000" type="screen4x3"/>
  <p:notesSz cx="6858000" cy="9144000"/>
  <p:custDataLst>
    <p:tags r:id="rId13"/>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11/2/2017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721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42070"/>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a:solidFill>
                  <a:srgbClr val="D81E05"/>
                </a:solidFill>
                <a:cs typeface="Arial" charset="0"/>
              </a:rPr>
              <a:t> </a:t>
            </a:r>
          </a:p>
        </p:txBody>
      </p:sp>
      <p:sp>
        <p:nvSpPr>
          <p:cNvPr id="1027" name="Text Box 10"/>
          <p:cNvSpPr txBox="1">
            <a:spLocks noChangeArrowheads="1"/>
          </p:cNvSpPr>
          <p:nvPr userDrawn="1"/>
        </p:nvSpPr>
        <p:spPr bwMode="white">
          <a:xfrm>
            <a:off x="0" y="265907"/>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9D9D9"/>
                </a:solidFill>
                <a:cs typeface="Arial" charset="0"/>
              </a:rPr>
              <a:t> </a:t>
            </a:r>
          </a:p>
        </p:txBody>
      </p:sp>
      <p:sp>
        <p:nvSpPr>
          <p:cNvPr id="1028" name="Rectangle 14"/>
          <p:cNvSpPr>
            <a:spLocks noChangeArrowheads="1"/>
          </p:cNvSpPr>
          <p:nvPr userDrawn="1"/>
        </p:nvSpPr>
        <p:spPr bwMode="auto">
          <a:xfrm>
            <a:off x="457200" y="116682"/>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2017 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smtClean="0">
                <a:cs typeface="Arial" panose="020B0604020202020204" pitchFamily="34" charset="0"/>
              </a:rPr>
              <a:pPr algn="r" eaLnBrk="1" hangingPunct="1">
                <a:spcBef>
                  <a:spcPts val="600"/>
                </a:spcBef>
              </a:pPr>
              <a:t>‹#›</a:t>
            </a:fld>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0"/>
            <a:ext cx="2436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altLang="en-US" b="1"/>
          </a:p>
          <a:p>
            <a:pPr marL="0" indent="0" eaLnBrk="1" hangingPunct="1"/>
            <a:endParaRPr altLang="en-US" b="1"/>
          </a:p>
          <a:p>
            <a:pPr marL="0" indent="0" algn="ctr" eaLnBrk="1" hangingPunct="1"/>
            <a:r>
              <a:rPr altLang="en-US" sz="6600">
                <a:solidFill>
                  <a:schemeClr val="bg1"/>
                </a:solidFill>
              </a:rPr>
              <a:t>PowerPoint presentation</a:t>
            </a:r>
          </a:p>
        </p:txBody>
      </p:sp>
      <p:sp>
        <p:nvSpPr>
          <p:cNvPr id="4098" name="Text Box 10"/>
          <p:cNvSpPr txBox="1">
            <a:spLocks noChangeArrowheads="1"/>
          </p:cNvSpPr>
          <p:nvPr/>
        </p:nvSpPr>
        <p:spPr bwMode="white">
          <a:xfrm>
            <a:off x="533400" y="2057400"/>
            <a:ext cx="8077200" cy="129540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099" name="Text Box 10"/>
          <p:cNvSpPr txBox="1">
            <a:spLocks noChangeArrowheads="1"/>
          </p:cNvSpPr>
          <p:nvPr/>
        </p:nvSpPr>
        <p:spPr bwMode="white">
          <a:xfrm>
            <a:off x="533400" y="335280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100" name="Rectangle 15"/>
          <p:cNvSpPr>
            <a:spLocks noGrp="1" noChangeArrowheads="1"/>
          </p:cNvSpPr>
          <p:nvPr>
            <p:ph type="title"/>
          </p:nvPr>
        </p:nvSpPr>
        <p:spPr>
          <a:xfrm>
            <a:off x="533400" y="3581400"/>
            <a:ext cx="8077200" cy="2514600"/>
          </a:xfrm>
        </p:spPr>
        <p:txBody>
          <a:bodyPr lIns="360000" rIns="360000" anchor="t"/>
          <a:lstStyle/>
          <a:p>
            <a:pPr eaLnBrk="1" hangingPunct="1"/>
            <a:r>
              <a:rPr lang="en-GB" dirty="0" smtClean="0"/>
              <a:t>Testing</a:t>
            </a:r>
            <a:endParaRPr lang="en-GB" altLang="en-US" dirty="0"/>
          </a:p>
        </p:txBody>
      </p:sp>
      <p:sp>
        <p:nvSpPr>
          <p:cNvPr id="4101" name="TextBox 9"/>
          <p:cNvSpPr txBox="1">
            <a:spLocks noChangeArrowheads="1"/>
          </p:cNvSpPr>
          <p:nvPr/>
        </p:nvSpPr>
        <p:spPr bwMode="auto">
          <a:xfrm>
            <a:off x="533400" y="22098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2400" b="1" dirty="0">
                <a:solidFill>
                  <a:srgbClr val="FFFFFF"/>
                </a:solidFill>
              </a:rPr>
              <a:t>Unit 304: Electrical Installations: inspection, testing and commissioning</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US" altLang="en-US" dirty="0" smtClean="0"/>
              <a:t>Testing</a:t>
            </a:r>
          </a:p>
        </p:txBody>
      </p:sp>
      <p:sp>
        <p:nvSpPr>
          <p:cNvPr id="1026" name="Content Placeholder 2"/>
          <p:cNvSpPr>
            <a:spLocks noGrp="1"/>
          </p:cNvSpPr>
          <p:nvPr>
            <p:ph sz="quarter" idx="10"/>
          </p:nvPr>
        </p:nvSpPr>
        <p:spPr>
          <a:xfrm>
            <a:off x="0" y="931268"/>
            <a:ext cx="9144000" cy="4756150"/>
          </a:xfrm>
        </p:spPr>
        <p:txBody>
          <a:bodyPr lIns="360000" rIns="360000"/>
          <a:lstStyle/>
          <a:p>
            <a:pPr eaLnBrk="1" hangingPunct="1">
              <a:spcAft>
                <a:spcPts val="600"/>
              </a:spcAft>
            </a:pPr>
            <a:r>
              <a:rPr altLang="en-US" b="1" dirty="0" smtClean="0">
                <a:solidFill>
                  <a:srgbClr val="000000"/>
                </a:solidFill>
              </a:rPr>
              <a:t>Why carry out testing</a:t>
            </a:r>
          </a:p>
          <a:p>
            <a:pPr marL="0" indent="0" eaLnBrk="1" hangingPunct="1">
              <a:spcAft>
                <a:spcPts val="600"/>
              </a:spcAft>
            </a:pPr>
            <a:r>
              <a:rPr altLang="en-US" dirty="0" smtClean="0">
                <a:solidFill>
                  <a:srgbClr val="000000"/>
                </a:solidFill>
              </a:rPr>
              <a:t>Testing is carried out to confirm the observations made during the inspection process and form part of the initial verification and the periodic inspection processes.</a:t>
            </a:r>
          </a:p>
        </p:txBody>
      </p:sp>
      <p:pic>
        <p:nvPicPr>
          <p:cNvPr id="4" name="Picture 3" descr="01 Electrical T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997200"/>
            <a:ext cx="62007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70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decel="50000" fill="hold">
                                          <p:stCondLst>
                                            <p:cond delay="0"/>
                                          </p:stCondLst>
                                        </p:cTn>
                                        <p:tgtEl>
                                          <p:spTgt spid="51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gtEl>
                                        <p:attrNameLst>
                                          <p:attrName>ppt_w</p:attrName>
                                        </p:attrNameLst>
                                      </p:cBhvr>
                                      <p:tavLst>
                                        <p:tav tm="0">
                                          <p:val>
                                            <p:strVal val="#ppt_w*.05"/>
                                          </p:val>
                                        </p:tav>
                                        <p:tav tm="100000">
                                          <p:val>
                                            <p:strVal val="#ppt_w"/>
                                          </p:val>
                                        </p:tav>
                                      </p:tavLst>
                                    </p:anim>
                                    <p:anim calcmode="lin" valueType="num">
                                      <p:cBhvr>
                                        <p:cTn id="10" dur="1000" fill="hold"/>
                                        <p:tgtEl>
                                          <p:spTgt spid="51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par>
                          <p:cTn id="21" fill="hold">
                            <p:stCondLst>
                              <p:cond delay="2000"/>
                            </p:stCondLst>
                            <p:childTnLst>
                              <p:par>
                                <p:cTn id="22" presetID="25" presetClass="entr" presetSubtype="0" fill="hold" nodeType="afterEffect">
                                  <p:stCondLst>
                                    <p:cond delay="0"/>
                                  </p:stCondLst>
                                  <p:childTnLst>
                                    <p:set>
                                      <p:cBhvr>
                                        <p:cTn id="23" dur="1" fill="hold">
                                          <p:stCondLst>
                                            <p:cond delay="0"/>
                                          </p:stCondLst>
                                        </p:cTn>
                                        <p:tgtEl>
                                          <p:spTgt spid="1026">
                                            <p:txEl>
                                              <p:pRg st="0" end="0"/>
                                            </p:txEl>
                                          </p:spTgt>
                                        </p:tgtEl>
                                        <p:attrNameLst>
                                          <p:attrName>style.visibility</p:attrName>
                                        </p:attrNameLst>
                                      </p:cBhvr>
                                      <p:to>
                                        <p:strVal val="visible"/>
                                      </p:to>
                                    </p:set>
                                    <p:anim calcmode="lin" valueType="num">
                                      <p:cBhvr>
                                        <p:cTn id="24" dur="500" decel="50000" fill="hold">
                                          <p:stCondLst>
                                            <p:cond delay="0"/>
                                          </p:stCondLst>
                                        </p:cTn>
                                        <p:tgtEl>
                                          <p:spTgt spid="1026">
                                            <p:txEl>
                                              <p:pRg st="0" end="0"/>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026">
                                            <p:txEl>
                                              <p:pRg st="0" end="0"/>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026">
                                            <p:txEl>
                                              <p:pRg st="0" end="0"/>
                                            </p:txEl>
                                          </p:spTgt>
                                        </p:tgtEl>
                                        <p:attrNameLst>
                                          <p:attrName>ppt_w</p:attrName>
                                        </p:attrNameLst>
                                      </p:cBhvr>
                                      <p:tavLst>
                                        <p:tav tm="0">
                                          <p:val>
                                            <p:strVal val="#ppt_w*.05"/>
                                          </p:val>
                                        </p:tav>
                                        <p:tav tm="100000">
                                          <p:val>
                                            <p:strVal val="#ppt_w"/>
                                          </p:val>
                                        </p:tav>
                                      </p:tavLst>
                                    </p:anim>
                                    <p:anim calcmode="lin" valueType="num">
                                      <p:cBhvr>
                                        <p:cTn id="27" dur="1000" fill="hold"/>
                                        <p:tgtEl>
                                          <p:spTgt spid="1026">
                                            <p:txEl>
                                              <p:pRg st="0" end="0"/>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026">
                                            <p:txEl>
                                              <p:pRg st="0" end="0"/>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026">
                                            <p:txEl>
                                              <p:pRg st="0" end="0"/>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026">
                                            <p:txEl>
                                              <p:pRg st="0" end="0"/>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02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5" presetClass="entr" presetSubtype="0" fill="hold" nodeType="clickEffect">
                                  <p:stCondLst>
                                    <p:cond delay="0"/>
                                  </p:stCondLst>
                                  <p:childTnLst>
                                    <p:set>
                                      <p:cBhvr>
                                        <p:cTn id="35" dur="1" fill="hold">
                                          <p:stCondLst>
                                            <p:cond delay="0"/>
                                          </p:stCondLst>
                                        </p:cTn>
                                        <p:tgtEl>
                                          <p:spTgt spid="1026">
                                            <p:txEl>
                                              <p:pRg st="1" end="1"/>
                                            </p:txEl>
                                          </p:spTgt>
                                        </p:tgtEl>
                                        <p:attrNameLst>
                                          <p:attrName>style.visibility</p:attrName>
                                        </p:attrNameLst>
                                      </p:cBhvr>
                                      <p:to>
                                        <p:strVal val="visible"/>
                                      </p:to>
                                    </p:set>
                                    <p:anim calcmode="lin" valueType="num">
                                      <p:cBhvr>
                                        <p:cTn id="36" dur="500" decel="50000" fill="hold">
                                          <p:stCondLst>
                                            <p:cond delay="0"/>
                                          </p:stCondLst>
                                        </p:cTn>
                                        <p:tgtEl>
                                          <p:spTgt spid="1026">
                                            <p:txEl>
                                              <p:pRg st="1" end="1"/>
                                            </p:txEl>
                                          </p:spTgt>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1026">
                                            <p:txEl>
                                              <p:pRg st="1" end="1"/>
                                            </p:txEl>
                                          </p:spTgt>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1026">
                                            <p:txEl>
                                              <p:pRg st="1" end="1"/>
                                            </p:txEl>
                                          </p:spTgt>
                                        </p:tgtEl>
                                        <p:attrNameLst>
                                          <p:attrName>ppt_w</p:attrName>
                                        </p:attrNameLst>
                                      </p:cBhvr>
                                      <p:tavLst>
                                        <p:tav tm="0">
                                          <p:val>
                                            <p:strVal val="#ppt_w*.05"/>
                                          </p:val>
                                        </p:tav>
                                        <p:tav tm="100000">
                                          <p:val>
                                            <p:strVal val="#ppt_w"/>
                                          </p:val>
                                        </p:tav>
                                      </p:tavLst>
                                    </p:anim>
                                    <p:anim calcmode="lin" valueType="num">
                                      <p:cBhvr>
                                        <p:cTn id="39" dur="1000" fill="hold"/>
                                        <p:tgtEl>
                                          <p:spTgt spid="1026">
                                            <p:txEl>
                                              <p:pRg st="1" end="1"/>
                                            </p:txEl>
                                          </p:spTgt>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1026">
                                            <p:txEl>
                                              <p:pRg st="1" end="1"/>
                                            </p:txEl>
                                          </p:spTgt>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1026">
                                            <p:txEl>
                                              <p:pRg st="1" end="1"/>
                                            </p:txEl>
                                          </p:spTgt>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1026">
                                            <p:txEl>
                                              <p:pRg st="1" end="1"/>
                                            </p:txEl>
                                          </p:spTgt>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10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a:spLocks noChangeArrowheads="1"/>
          </p:cNvSpPr>
          <p:nvPr/>
        </p:nvSpPr>
        <p:spPr bwMode="auto">
          <a:xfrm>
            <a:off x="10705" y="931268"/>
            <a:ext cx="9144000" cy="2170113"/>
          </a:xfrm>
          <a:prstGeom prst="rect">
            <a:avLst/>
          </a:prstGeom>
          <a:noFill/>
          <a:ln>
            <a:noFill/>
          </a:ln>
          <a:extLst>
            <a:ext uri="{909E8E84-426E-40dd-AFC4-6F175D3DCCD1}"/>
            <a:ext uri="{91240B29-F687-4f45-9708-019B960494DF}"/>
          </a:extLst>
        </p:spPr>
        <p:txBody>
          <a:bodyPr lIns="360000" rIns="360000">
            <a:spAutoFit/>
          </a:bodyPr>
          <a:lstStyle>
            <a:lvl1pPr>
              <a:lnSpc>
                <a:spcPts val="2400"/>
              </a:lnSpc>
              <a:spcBef>
                <a:spcPts val="1000"/>
              </a:spcBef>
              <a:spcAft>
                <a:spcPts val="1000"/>
              </a:spcAft>
              <a:defRPr sz="2000">
                <a:solidFill>
                  <a:schemeClr val="tx1"/>
                </a:solidFill>
                <a:latin typeface="Arial" panose="020B0604020202020204" pitchFamily="34" charset="0"/>
                <a:ea typeface="MS PGothic" panose="020B0600070205080204" pitchFamily="34" charset="-128"/>
              </a:defRPr>
            </a:lvl1pPr>
            <a:lvl2pPr marL="742950" indent="-285750">
              <a:lnSpc>
                <a:spcPts val="2400"/>
              </a:lnSpc>
              <a:spcBef>
                <a:spcPts val="500"/>
              </a:spcBef>
              <a:spcAft>
                <a:spcPts val="500"/>
              </a:spcAft>
              <a:buClr>
                <a:srgbClr val="E30613"/>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lnSpc>
                <a:spcPts val="2000"/>
              </a:lnSpc>
              <a:spcBef>
                <a:spcPts val="500"/>
              </a:spcBef>
              <a:spcAft>
                <a:spcPts val="500"/>
              </a:spcAft>
              <a:buFont typeface="Lucida Grande" pitchFamily="-84" charset="0"/>
              <a:defRPr sz="1600">
                <a:solidFill>
                  <a:schemeClr val="tx1"/>
                </a:solidFill>
                <a:latin typeface="Arial" panose="020B0604020202020204" pitchFamily="34" charset="0"/>
                <a:ea typeface="MS PGothic" panose="020B0600070205080204" pitchFamily="34" charset="-128"/>
              </a:defRPr>
            </a:lvl3pPr>
            <a:lvl4pPr marL="1600200" indent="-228600">
              <a:lnSpc>
                <a:spcPts val="2000"/>
              </a:lnSpc>
              <a:spcBef>
                <a:spcPts val="500"/>
              </a:spcBef>
              <a:spcAft>
                <a:spcPts val="500"/>
              </a:spcAft>
              <a:buClr>
                <a:srgbClr val="E30613"/>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2000"/>
              </a:lnSpc>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spcAft>
                <a:spcPts val="600"/>
              </a:spcAft>
            </a:pPr>
            <a:r>
              <a:rPr lang="en-GB" altLang="en-US" b="1" dirty="0">
                <a:solidFill>
                  <a:srgbClr val="000000"/>
                </a:solidFill>
              </a:rPr>
              <a:t>Order of testing</a:t>
            </a:r>
          </a:p>
          <a:p>
            <a:pPr marL="457200" indent="-457200">
              <a:lnSpc>
                <a:spcPct val="100000"/>
              </a:lnSpc>
              <a:spcBef>
                <a:spcPct val="0"/>
              </a:spcBef>
              <a:spcAft>
                <a:spcPts val="600"/>
              </a:spcAft>
              <a:buClr>
                <a:srgbClr val="CC0000"/>
              </a:buClr>
              <a:buFont typeface="Arial" panose="020B0604020202020204" pitchFamily="34" charset="0"/>
              <a:buChar char="•"/>
            </a:pPr>
            <a:r>
              <a:rPr lang="en-GB" altLang="en-US" dirty="0">
                <a:solidFill>
                  <a:srgbClr val="000000"/>
                </a:solidFill>
              </a:rPr>
              <a:t>Many tests rely on the results of certain other tests being correct.</a:t>
            </a:r>
          </a:p>
          <a:p>
            <a:pPr marL="457200" indent="-457200">
              <a:lnSpc>
                <a:spcPct val="100000"/>
              </a:lnSpc>
              <a:spcBef>
                <a:spcPct val="0"/>
              </a:spcBef>
              <a:spcAft>
                <a:spcPts val="600"/>
              </a:spcAft>
              <a:buClr>
                <a:srgbClr val="CC0000"/>
              </a:buClr>
              <a:buFont typeface="Arial" panose="020B0604020202020204" pitchFamily="34" charset="0"/>
              <a:buChar char="•"/>
            </a:pPr>
            <a:r>
              <a:rPr lang="en-GB" altLang="en-US" dirty="0">
                <a:solidFill>
                  <a:srgbClr val="000000"/>
                </a:solidFill>
              </a:rPr>
              <a:t>Any test which fails to produce an acceptable result must be repeated after remedial action has been taken.</a:t>
            </a:r>
          </a:p>
          <a:p>
            <a:pPr marL="457200" indent="-457200">
              <a:lnSpc>
                <a:spcPct val="100000"/>
              </a:lnSpc>
              <a:spcBef>
                <a:spcPct val="0"/>
              </a:spcBef>
              <a:spcAft>
                <a:spcPts val="600"/>
              </a:spcAft>
              <a:buClr>
                <a:srgbClr val="CC0000"/>
              </a:buClr>
              <a:buFont typeface="Arial" panose="020B0604020202020204" pitchFamily="34" charset="0"/>
              <a:buChar char="•"/>
            </a:pPr>
            <a:r>
              <a:rPr lang="en-GB" altLang="en-US" dirty="0">
                <a:solidFill>
                  <a:srgbClr val="000000"/>
                </a:solidFill>
              </a:rPr>
              <a:t>Any other tests, whose results may have been influenced by the fault concerned, must also be repeated.</a:t>
            </a:r>
          </a:p>
        </p:txBody>
      </p:sp>
      <p:pic>
        <p:nvPicPr>
          <p:cNvPr id="2051" name="Picture 11" descr="02 Electrical Test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716338"/>
            <a:ext cx="49117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0" y="548680"/>
            <a:ext cx="9144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36000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r>
              <a:rPr lang="en-US" altLang="en-US" kern="0" dirty="0" smtClean="0"/>
              <a:t>Testing</a:t>
            </a:r>
            <a:endParaRPr lang="en-US" altLang="en-US" kern="0" dirty="0" smtClean="0"/>
          </a:p>
        </p:txBody>
      </p:sp>
    </p:spTree>
    <p:extLst>
      <p:ext uri="{BB962C8B-B14F-4D97-AF65-F5344CB8AC3E}">
        <p14:creationId xmlns:p14="http://schemas.microsoft.com/office/powerpoint/2010/main" val="1020320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decel="50000" fill="hold">
                                          <p:stCondLst>
                                            <p:cond delay="0"/>
                                          </p:stCondLst>
                                        </p:cTn>
                                        <p:tgtEl>
                                          <p:spTgt spid="1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xEl>
                                              <p:pRg st="0" end="0"/>
                                            </p:txEl>
                                          </p:spTgt>
                                        </p:tgtEl>
                                      </p:cBhvr>
                                    </p:animEffect>
                                  </p:childTnLst>
                                </p:cTn>
                              </p:par>
                              <p:par>
                                <p:cTn id="15" presetID="35"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fade">
                                      <p:cBhvr>
                                        <p:cTn id="17" dur="2000"/>
                                        <p:tgtEl>
                                          <p:spTgt spid="2051"/>
                                        </p:tgtEl>
                                      </p:cBhvr>
                                    </p:animEffect>
                                    <p:anim calcmode="lin" valueType="num">
                                      <p:cBhvr>
                                        <p:cTn id="18" dur="2000" fill="hold"/>
                                        <p:tgtEl>
                                          <p:spTgt spid="2051"/>
                                        </p:tgtEl>
                                        <p:attrNameLst>
                                          <p:attrName>style.rotation</p:attrName>
                                        </p:attrNameLst>
                                      </p:cBhvr>
                                      <p:tavLst>
                                        <p:tav tm="0">
                                          <p:val>
                                            <p:fltVal val="720"/>
                                          </p:val>
                                        </p:tav>
                                        <p:tav tm="100000">
                                          <p:val>
                                            <p:fltVal val="0"/>
                                          </p:val>
                                        </p:tav>
                                      </p:tavLst>
                                    </p:anim>
                                    <p:anim calcmode="lin" valueType="num">
                                      <p:cBhvr>
                                        <p:cTn id="19" dur="2000" fill="hold"/>
                                        <p:tgtEl>
                                          <p:spTgt spid="2051"/>
                                        </p:tgtEl>
                                        <p:attrNameLst>
                                          <p:attrName>ppt_h</p:attrName>
                                        </p:attrNameLst>
                                      </p:cBhvr>
                                      <p:tavLst>
                                        <p:tav tm="0">
                                          <p:val>
                                            <p:fltVal val="0"/>
                                          </p:val>
                                        </p:tav>
                                        <p:tav tm="100000">
                                          <p:val>
                                            <p:strVal val="#ppt_h"/>
                                          </p:val>
                                        </p:tav>
                                      </p:tavLst>
                                    </p:anim>
                                    <p:anim calcmode="lin" valueType="num">
                                      <p:cBhvr>
                                        <p:cTn id="20" dur="2000" fill="hold"/>
                                        <p:tgtEl>
                                          <p:spTgt spid="2051"/>
                                        </p:tgtEl>
                                        <p:attrNameLst>
                                          <p:attrName>ppt_w</p:attrName>
                                        </p:attrNameLst>
                                      </p:cBhvr>
                                      <p:tavLst>
                                        <p:tav tm="0">
                                          <p:val>
                                            <p:fltVal val="0"/>
                                          </p:val>
                                        </p:tav>
                                        <p:tav tm="100000">
                                          <p:val>
                                            <p:strVal val="#ppt_w"/>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p:cTn id="25" dur="500" decel="50000" fill="hold">
                                          <p:stCondLst>
                                            <p:cond delay="0"/>
                                          </p:stCondLst>
                                        </p:cTn>
                                        <p:tgtEl>
                                          <p:spTgt spid="10">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10">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10">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10">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10">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10">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10">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10">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 calcmode="lin" valueType="num">
                                      <p:cBhvr>
                                        <p:cTn id="37" dur="500" decel="50000" fill="hold">
                                          <p:stCondLst>
                                            <p:cond delay="0"/>
                                          </p:stCondLst>
                                        </p:cTn>
                                        <p:tgtEl>
                                          <p:spTgt spid="10">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10">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10">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10">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10">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10">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10">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10">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anim calcmode="lin" valueType="num">
                                      <p:cBhvr>
                                        <p:cTn id="49" dur="500" decel="50000" fill="hold">
                                          <p:stCondLst>
                                            <p:cond delay="0"/>
                                          </p:stCondLst>
                                        </p:cTn>
                                        <p:tgtEl>
                                          <p:spTgt spid="10">
                                            <p:txEl>
                                              <p:pRg st="3" end="3"/>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10">
                                            <p:txEl>
                                              <p:pRg st="3" end="3"/>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10">
                                            <p:txEl>
                                              <p:pRg st="3" end="3"/>
                                            </p:txEl>
                                          </p:spTgt>
                                        </p:tgtEl>
                                        <p:attrNameLst>
                                          <p:attrName>ppt_w</p:attrName>
                                        </p:attrNameLst>
                                      </p:cBhvr>
                                      <p:tavLst>
                                        <p:tav tm="0">
                                          <p:val>
                                            <p:strVal val="#ppt_w*.05"/>
                                          </p:val>
                                        </p:tav>
                                        <p:tav tm="100000">
                                          <p:val>
                                            <p:strVal val="#ppt_w"/>
                                          </p:val>
                                        </p:tav>
                                      </p:tavLst>
                                    </p:anim>
                                    <p:anim calcmode="lin" valueType="num">
                                      <p:cBhvr>
                                        <p:cTn id="52" dur="1000" fill="hold"/>
                                        <p:tgtEl>
                                          <p:spTgt spid="10">
                                            <p:txEl>
                                              <p:pRg st="3" end="3"/>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10">
                                            <p:txEl>
                                              <p:pRg st="3" end="3"/>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10">
                                            <p:txEl>
                                              <p:pRg st="3" end="3"/>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10">
                                            <p:txEl>
                                              <p:pRg st="3" end="3"/>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931268"/>
            <a:ext cx="9144000" cy="3016250"/>
          </a:xfrm>
          <a:prstGeom prst="rect">
            <a:avLst/>
          </a:prstGeom>
          <a:noFill/>
        </p:spPr>
        <p:txBody>
          <a:bodyPr lIns="360000" rIns="360000">
            <a:spAutoFit/>
          </a:bodyPr>
          <a:lstStyle>
            <a:lvl1pPr>
              <a:lnSpc>
                <a:spcPts val="2400"/>
              </a:lnSpc>
              <a:spcBef>
                <a:spcPts val="1000"/>
              </a:spcBef>
              <a:spcAft>
                <a:spcPts val="1000"/>
              </a:spcAft>
              <a:defRPr sz="2000">
                <a:solidFill>
                  <a:schemeClr val="tx1"/>
                </a:solidFill>
                <a:latin typeface="Arial" panose="020B0604020202020204" pitchFamily="34" charset="0"/>
                <a:ea typeface="MS PGothic" panose="020B0600070205080204" pitchFamily="34" charset="-128"/>
              </a:defRPr>
            </a:lvl1pPr>
            <a:lvl2pPr marL="742950" indent="-285750">
              <a:lnSpc>
                <a:spcPts val="2400"/>
              </a:lnSpc>
              <a:spcBef>
                <a:spcPts val="500"/>
              </a:spcBef>
              <a:spcAft>
                <a:spcPts val="500"/>
              </a:spcAft>
              <a:buClr>
                <a:srgbClr val="E30613"/>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lnSpc>
                <a:spcPts val="2000"/>
              </a:lnSpc>
              <a:spcBef>
                <a:spcPts val="500"/>
              </a:spcBef>
              <a:spcAft>
                <a:spcPts val="500"/>
              </a:spcAft>
              <a:buFont typeface="Lucida Grande" pitchFamily="-84" charset="0"/>
              <a:defRPr sz="1600">
                <a:solidFill>
                  <a:schemeClr val="tx1"/>
                </a:solidFill>
                <a:latin typeface="Arial" panose="020B0604020202020204" pitchFamily="34" charset="0"/>
                <a:ea typeface="MS PGothic" panose="020B0600070205080204" pitchFamily="34" charset="-128"/>
              </a:defRPr>
            </a:lvl3pPr>
            <a:lvl4pPr marL="1600200" indent="-228600">
              <a:lnSpc>
                <a:spcPts val="2000"/>
              </a:lnSpc>
              <a:spcBef>
                <a:spcPts val="500"/>
              </a:spcBef>
              <a:spcAft>
                <a:spcPts val="500"/>
              </a:spcAft>
              <a:buClr>
                <a:srgbClr val="E30613"/>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2000"/>
              </a:lnSpc>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spcAft>
                <a:spcPts val="600"/>
              </a:spcAft>
            </a:pPr>
            <a:r>
              <a:rPr lang="en-GB" altLang="en-US" b="1" dirty="0">
                <a:solidFill>
                  <a:srgbClr val="000000"/>
                </a:solidFill>
              </a:rPr>
              <a:t>Order of testing</a:t>
            </a:r>
          </a:p>
          <a:p>
            <a:pPr eaLnBrk="1" hangingPunct="1">
              <a:lnSpc>
                <a:spcPct val="100000"/>
              </a:lnSpc>
              <a:spcBef>
                <a:spcPct val="0"/>
              </a:spcBef>
              <a:spcAft>
                <a:spcPts val="600"/>
              </a:spcAft>
            </a:pPr>
            <a:r>
              <a:rPr lang="en-GB" altLang="en-US" b="1" i="1" dirty="0">
                <a:solidFill>
                  <a:srgbClr val="000000"/>
                </a:solidFill>
              </a:rPr>
              <a:t>Before the supply is connected:</a:t>
            </a:r>
            <a:endParaRPr lang="en-GB" altLang="en-US" dirty="0">
              <a:solidFill>
                <a:srgbClr val="000000"/>
              </a:solidFill>
            </a:endParaRP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Continuity of protective conductors, including main and supplementary bonding (612.2.1 - page 199)</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Continuity of ring final circuit conductors (612.2.2 - page 199)</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Insulation resistance (612.3 - page 199)</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Polarity (612.6 - page 200)</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Earth electrode resistance (612.7 - page 200).</a:t>
            </a:r>
          </a:p>
        </p:txBody>
      </p:sp>
      <p:sp>
        <p:nvSpPr>
          <p:cNvPr id="4" name="Title 1"/>
          <p:cNvSpPr txBox="1">
            <a:spLocks/>
          </p:cNvSpPr>
          <p:nvPr/>
        </p:nvSpPr>
        <p:spPr bwMode="auto">
          <a:xfrm>
            <a:off x="0" y="548680"/>
            <a:ext cx="9144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36000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r>
              <a:rPr lang="en-US" altLang="en-US" kern="0" dirty="0" smtClean="0"/>
              <a:t>Testing</a:t>
            </a:r>
            <a:endParaRPr lang="en-US" altLang="en-US" kern="0" dirty="0" smtClean="0"/>
          </a:p>
        </p:txBody>
      </p:sp>
    </p:spTree>
    <p:extLst>
      <p:ext uri="{BB962C8B-B14F-4D97-AF65-F5344CB8AC3E}">
        <p14:creationId xmlns:p14="http://schemas.microsoft.com/office/powerpoint/2010/main" val="401778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p:cTn id="7"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p:cTn id="19"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p:cTn id="31" dur="500" decel="50000" fill="hold">
                                          <p:stCondLst>
                                            <p:cond delay="0"/>
                                          </p:stCondLst>
                                        </p:cTn>
                                        <p:tgtEl>
                                          <p:spTgt spid="9">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p:cTn id="43" dur="500" decel="50000" fill="hold">
                                          <p:stCondLst>
                                            <p:cond delay="0"/>
                                          </p:stCondLst>
                                        </p:cTn>
                                        <p:tgtEl>
                                          <p:spTgt spid="9">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9">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9">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9">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9">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9">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9">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9">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 calcmode="lin" valueType="num">
                                      <p:cBhvr>
                                        <p:cTn id="55" dur="500" decel="50000" fill="hold">
                                          <p:stCondLst>
                                            <p:cond delay="0"/>
                                          </p:stCondLst>
                                        </p:cTn>
                                        <p:tgtEl>
                                          <p:spTgt spid="9">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9">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anim calcmode="lin" valueType="num">
                                      <p:cBhvr>
                                        <p:cTn id="67" dur="500" decel="50000" fill="hold">
                                          <p:stCondLst>
                                            <p:cond delay="0"/>
                                          </p:stCondLst>
                                        </p:cTn>
                                        <p:tgtEl>
                                          <p:spTgt spid="9">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9">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9">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9">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9">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9">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9">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931268"/>
            <a:ext cx="9144000" cy="3093154"/>
          </a:xfrm>
          <a:prstGeom prst="rect">
            <a:avLst/>
          </a:prstGeom>
          <a:noFill/>
        </p:spPr>
        <p:txBody>
          <a:bodyPr lIns="360000" rIns="360000">
            <a:spAutoFit/>
          </a:bodyPr>
          <a:lstStyle>
            <a:lvl1pPr>
              <a:lnSpc>
                <a:spcPts val="2400"/>
              </a:lnSpc>
              <a:spcBef>
                <a:spcPts val="1000"/>
              </a:spcBef>
              <a:spcAft>
                <a:spcPts val="1000"/>
              </a:spcAft>
              <a:defRPr sz="2000">
                <a:solidFill>
                  <a:schemeClr val="tx1"/>
                </a:solidFill>
                <a:latin typeface="Arial" panose="020B0604020202020204" pitchFamily="34" charset="0"/>
                <a:ea typeface="MS PGothic" panose="020B0600070205080204" pitchFamily="34" charset="-128"/>
              </a:defRPr>
            </a:lvl1pPr>
            <a:lvl2pPr marL="742950" indent="-285750">
              <a:lnSpc>
                <a:spcPts val="2400"/>
              </a:lnSpc>
              <a:spcBef>
                <a:spcPts val="500"/>
              </a:spcBef>
              <a:spcAft>
                <a:spcPts val="500"/>
              </a:spcAft>
              <a:buClr>
                <a:srgbClr val="E30613"/>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lnSpc>
                <a:spcPts val="2000"/>
              </a:lnSpc>
              <a:spcBef>
                <a:spcPts val="500"/>
              </a:spcBef>
              <a:spcAft>
                <a:spcPts val="500"/>
              </a:spcAft>
              <a:buFont typeface="Lucida Grande" pitchFamily="-84" charset="0"/>
              <a:defRPr sz="1600">
                <a:solidFill>
                  <a:schemeClr val="tx1"/>
                </a:solidFill>
                <a:latin typeface="Arial" panose="020B0604020202020204" pitchFamily="34" charset="0"/>
                <a:ea typeface="MS PGothic" panose="020B0600070205080204" pitchFamily="34" charset="-128"/>
              </a:defRPr>
            </a:lvl3pPr>
            <a:lvl4pPr marL="1600200" indent="-228600">
              <a:lnSpc>
                <a:spcPts val="2000"/>
              </a:lnSpc>
              <a:spcBef>
                <a:spcPts val="500"/>
              </a:spcBef>
              <a:spcAft>
                <a:spcPts val="500"/>
              </a:spcAft>
              <a:buClr>
                <a:srgbClr val="E30613"/>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2000"/>
              </a:lnSpc>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spcAft>
                <a:spcPts val="600"/>
              </a:spcAft>
            </a:pPr>
            <a:r>
              <a:rPr lang="en-GB" altLang="en-US" b="1" dirty="0">
                <a:solidFill>
                  <a:srgbClr val="000000"/>
                </a:solidFill>
              </a:rPr>
              <a:t>Order of testing</a:t>
            </a:r>
          </a:p>
          <a:p>
            <a:pPr eaLnBrk="1" hangingPunct="1">
              <a:lnSpc>
                <a:spcPct val="100000"/>
              </a:lnSpc>
              <a:spcBef>
                <a:spcPct val="0"/>
              </a:spcBef>
              <a:spcAft>
                <a:spcPts val="600"/>
              </a:spcAft>
            </a:pPr>
            <a:r>
              <a:rPr lang="en-GB" altLang="en-US" b="1" i="1" dirty="0">
                <a:solidFill>
                  <a:srgbClr val="000000"/>
                </a:solidFill>
              </a:rPr>
              <a:t>With supply connected:</a:t>
            </a:r>
            <a:endParaRPr lang="en-GB" altLang="en-US" dirty="0">
              <a:solidFill>
                <a:srgbClr val="000000"/>
              </a:solidFill>
            </a:endParaRP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Protection by automatic disconnection of the supply (612.8 - page 201)</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Earth fault loop impedance (612.9 - page 202)</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Prospective fault current measurement (612.11 - page 202)</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Check of phase rotation (612.12 - page 201)</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Functional testing, including RCDs and switchgear (612.13 - page 202)</a:t>
            </a:r>
          </a:p>
          <a:p>
            <a:pPr marL="342900" indent="-342900" eaLnBrk="1" hangingPunct="1">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Verification of voltage drop (612.14 - page 202).</a:t>
            </a:r>
          </a:p>
        </p:txBody>
      </p:sp>
      <p:sp>
        <p:nvSpPr>
          <p:cNvPr id="4" name="Title 1"/>
          <p:cNvSpPr txBox="1">
            <a:spLocks/>
          </p:cNvSpPr>
          <p:nvPr/>
        </p:nvSpPr>
        <p:spPr bwMode="auto">
          <a:xfrm>
            <a:off x="0" y="548680"/>
            <a:ext cx="9144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36000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r>
              <a:rPr lang="en-US" altLang="en-US" kern="0" dirty="0" smtClean="0"/>
              <a:t>Testing</a:t>
            </a:r>
            <a:endParaRPr lang="en-US" altLang="en-US" kern="0" dirty="0" smtClean="0"/>
          </a:p>
        </p:txBody>
      </p:sp>
    </p:spTree>
    <p:extLst>
      <p:ext uri="{BB962C8B-B14F-4D97-AF65-F5344CB8AC3E}">
        <p14:creationId xmlns:p14="http://schemas.microsoft.com/office/powerpoint/2010/main" val="269539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p:cTn id="7"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p:cTn id="19"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p:cTn id="31" dur="500" decel="50000" fill="hold">
                                          <p:stCondLst>
                                            <p:cond delay="0"/>
                                          </p:stCondLst>
                                        </p:cTn>
                                        <p:tgtEl>
                                          <p:spTgt spid="9">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p:cTn id="43" dur="500" decel="50000" fill="hold">
                                          <p:stCondLst>
                                            <p:cond delay="0"/>
                                          </p:stCondLst>
                                        </p:cTn>
                                        <p:tgtEl>
                                          <p:spTgt spid="9">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9">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9">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9">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9">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9">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9">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9">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 calcmode="lin" valueType="num">
                                      <p:cBhvr>
                                        <p:cTn id="55" dur="500" decel="50000" fill="hold">
                                          <p:stCondLst>
                                            <p:cond delay="0"/>
                                          </p:stCondLst>
                                        </p:cTn>
                                        <p:tgtEl>
                                          <p:spTgt spid="9">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9">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xEl>
                                              <p:pRg st="5" end="5"/>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anim calcmode="lin" valueType="num">
                                      <p:cBhvr>
                                        <p:cTn id="67" dur="500" decel="50000" fill="hold">
                                          <p:stCondLst>
                                            <p:cond delay="0"/>
                                          </p:stCondLst>
                                        </p:cTn>
                                        <p:tgtEl>
                                          <p:spTgt spid="9">
                                            <p:txEl>
                                              <p:pRg st="6" end="6"/>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9">
                                            <p:txEl>
                                              <p:pRg st="6" end="6"/>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9">
                                            <p:txEl>
                                              <p:pRg st="6" end="6"/>
                                            </p:txEl>
                                          </p:spTgt>
                                        </p:tgtEl>
                                        <p:attrNameLst>
                                          <p:attrName>ppt_w</p:attrName>
                                        </p:attrNameLst>
                                      </p:cBhvr>
                                      <p:tavLst>
                                        <p:tav tm="0">
                                          <p:val>
                                            <p:strVal val="#ppt_w*.05"/>
                                          </p:val>
                                        </p:tav>
                                        <p:tav tm="100000">
                                          <p:val>
                                            <p:strVal val="#ppt_w"/>
                                          </p:val>
                                        </p:tav>
                                      </p:tavLst>
                                    </p:anim>
                                    <p:anim calcmode="lin" valueType="num">
                                      <p:cBhvr>
                                        <p:cTn id="70" dur="1000" fill="hold"/>
                                        <p:tgtEl>
                                          <p:spTgt spid="9">
                                            <p:txEl>
                                              <p:pRg st="6" end="6"/>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9">
                                            <p:txEl>
                                              <p:pRg st="6" end="6"/>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9">
                                            <p:txEl>
                                              <p:pRg st="6" end="6"/>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9">
                                            <p:txEl>
                                              <p:pRg st="6" end="6"/>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9">
                                            <p:txEl>
                                              <p:pRg st="6" end="6"/>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9">
                                            <p:txEl>
                                              <p:pRg st="7" end="7"/>
                                            </p:txEl>
                                          </p:spTgt>
                                        </p:tgtEl>
                                        <p:attrNameLst>
                                          <p:attrName>style.visibility</p:attrName>
                                        </p:attrNameLst>
                                      </p:cBhvr>
                                      <p:to>
                                        <p:strVal val="visible"/>
                                      </p:to>
                                    </p:set>
                                    <p:anim calcmode="lin" valueType="num">
                                      <p:cBhvr>
                                        <p:cTn id="79" dur="500" decel="50000" fill="hold">
                                          <p:stCondLst>
                                            <p:cond delay="0"/>
                                          </p:stCondLst>
                                        </p:cTn>
                                        <p:tgtEl>
                                          <p:spTgt spid="9">
                                            <p:txEl>
                                              <p:pRg st="7" end="7"/>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9">
                                            <p:txEl>
                                              <p:pRg st="7" end="7"/>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9">
                                            <p:txEl>
                                              <p:pRg st="7" end="7"/>
                                            </p:txEl>
                                          </p:spTgt>
                                        </p:tgtEl>
                                        <p:attrNameLst>
                                          <p:attrName>ppt_w</p:attrName>
                                        </p:attrNameLst>
                                      </p:cBhvr>
                                      <p:tavLst>
                                        <p:tav tm="0">
                                          <p:val>
                                            <p:strVal val="#ppt_w*.05"/>
                                          </p:val>
                                        </p:tav>
                                        <p:tav tm="100000">
                                          <p:val>
                                            <p:strVal val="#ppt_w"/>
                                          </p:val>
                                        </p:tav>
                                      </p:tavLst>
                                    </p:anim>
                                    <p:anim calcmode="lin" valueType="num">
                                      <p:cBhvr>
                                        <p:cTn id="82" dur="1000" fill="hold"/>
                                        <p:tgtEl>
                                          <p:spTgt spid="9">
                                            <p:txEl>
                                              <p:pRg st="7" end="7"/>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9">
                                            <p:txEl>
                                              <p:pRg st="7" end="7"/>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9">
                                            <p:txEl>
                                              <p:pRg st="7" end="7"/>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9">
                                            <p:txEl>
                                              <p:pRg st="7" end="7"/>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931268"/>
            <a:ext cx="9144000" cy="4094162"/>
          </a:xfrm>
          <a:prstGeom prst="rect">
            <a:avLst/>
          </a:prstGeom>
          <a:noFill/>
        </p:spPr>
        <p:txBody>
          <a:bodyPr lIns="360000" rIns="360000">
            <a:spAutoFit/>
          </a:bodyPr>
          <a:lstStyle>
            <a:lvl1pPr>
              <a:lnSpc>
                <a:spcPts val="2400"/>
              </a:lnSpc>
              <a:spcBef>
                <a:spcPts val="1000"/>
              </a:spcBef>
              <a:spcAft>
                <a:spcPts val="1000"/>
              </a:spcAft>
              <a:defRPr sz="2000">
                <a:solidFill>
                  <a:schemeClr val="tx1"/>
                </a:solidFill>
                <a:latin typeface="Arial" panose="020B0604020202020204" pitchFamily="34" charset="0"/>
                <a:ea typeface="MS PGothic" panose="020B0600070205080204" pitchFamily="34" charset="-128"/>
              </a:defRPr>
            </a:lvl1pPr>
            <a:lvl2pPr marL="742950" indent="-285750">
              <a:lnSpc>
                <a:spcPts val="2400"/>
              </a:lnSpc>
              <a:spcBef>
                <a:spcPts val="500"/>
              </a:spcBef>
              <a:spcAft>
                <a:spcPts val="500"/>
              </a:spcAft>
              <a:buClr>
                <a:srgbClr val="E30613"/>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lnSpc>
                <a:spcPts val="2000"/>
              </a:lnSpc>
              <a:spcBef>
                <a:spcPts val="500"/>
              </a:spcBef>
              <a:spcAft>
                <a:spcPts val="500"/>
              </a:spcAft>
              <a:buFont typeface="Lucida Grande" pitchFamily="-84" charset="0"/>
              <a:defRPr sz="1600">
                <a:solidFill>
                  <a:schemeClr val="tx1"/>
                </a:solidFill>
                <a:latin typeface="Arial" panose="020B0604020202020204" pitchFamily="34" charset="0"/>
                <a:ea typeface="MS PGothic" panose="020B0600070205080204" pitchFamily="34" charset="-128"/>
              </a:defRPr>
            </a:lvl3pPr>
            <a:lvl4pPr marL="1600200" indent="-228600">
              <a:lnSpc>
                <a:spcPts val="2000"/>
              </a:lnSpc>
              <a:spcBef>
                <a:spcPts val="500"/>
              </a:spcBef>
              <a:spcAft>
                <a:spcPts val="500"/>
              </a:spcAft>
              <a:buClr>
                <a:srgbClr val="E30613"/>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2000"/>
              </a:lnSpc>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spcAft>
                <a:spcPts val="600"/>
              </a:spcAft>
            </a:pPr>
            <a:r>
              <a:rPr lang="en-GB" altLang="en-US" b="1" dirty="0">
                <a:solidFill>
                  <a:srgbClr val="000000"/>
                </a:solidFill>
              </a:rPr>
              <a:t>Preparing for testing</a:t>
            </a:r>
          </a:p>
          <a:p>
            <a:pPr>
              <a:lnSpc>
                <a:spcPct val="100000"/>
              </a:lnSpc>
              <a:spcBef>
                <a:spcPct val="0"/>
              </a:spcBef>
              <a:spcAft>
                <a:spcPts val="600"/>
              </a:spcAft>
            </a:pPr>
            <a:r>
              <a:rPr lang="en-GB" altLang="en-US" dirty="0">
                <a:solidFill>
                  <a:srgbClr val="000000"/>
                </a:solidFill>
              </a:rPr>
              <a:t>When preparing to carry out testing, whether as part of initial verification or a periodic inspection, it is important to follow a set procedure. This should include the following:</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Risk assess safe system of work.</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Precautions to be taken when carrying out tests.</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Safe isolation.</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Instrumentation fit for purpose.</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Communication with clients.</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Range and limitations.</a:t>
            </a:r>
          </a:p>
          <a:p>
            <a:pPr marL="342900" indent="-342900">
              <a:lnSpc>
                <a:spcPct val="100000"/>
              </a:lnSpc>
              <a:spcBef>
                <a:spcPct val="0"/>
              </a:spcBef>
              <a:spcAft>
                <a:spcPts val="600"/>
              </a:spcAft>
              <a:buClr>
                <a:srgbClr val="E30613"/>
              </a:buClr>
              <a:buFont typeface="Arial" panose="020B0604020202020204" pitchFamily="34" charset="0"/>
              <a:buChar char="•"/>
            </a:pPr>
            <a:r>
              <a:rPr lang="en-GB" altLang="en-US" dirty="0">
                <a:solidFill>
                  <a:srgbClr val="000000"/>
                </a:solidFill>
              </a:rPr>
              <a:t>Implications to others.</a:t>
            </a:r>
          </a:p>
        </p:txBody>
      </p:sp>
      <p:sp>
        <p:nvSpPr>
          <p:cNvPr id="4" name="Title 1"/>
          <p:cNvSpPr txBox="1">
            <a:spLocks/>
          </p:cNvSpPr>
          <p:nvPr/>
        </p:nvSpPr>
        <p:spPr bwMode="auto">
          <a:xfrm>
            <a:off x="0" y="548680"/>
            <a:ext cx="9144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36000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r>
              <a:rPr lang="en-US" altLang="en-US" kern="0" dirty="0" smtClean="0"/>
              <a:t>Testing</a:t>
            </a:r>
            <a:endParaRPr lang="en-US" altLang="en-US" kern="0" dirty="0" smtClean="0"/>
          </a:p>
        </p:txBody>
      </p:sp>
    </p:spTree>
    <p:extLst>
      <p:ext uri="{BB962C8B-B14F-4D97-AF65-F5344CB8AC3E}">
        <p14:creationId xmlns:p14="http://schemas.microsoft.com/office/powerpoint/2010/main" val="1658792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p:cTn id="31"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p:cTn id="43" dur="500" decel="50000" fill="hold">
                                          <p:stCondLst>
                                            <p:cond delay="0"/>
                                          </p:stCondLst>
                                        </p:cTn>
                                        <p:tgtEl>
                                          <p:spTgt spid="9">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9">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9">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9">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9">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9">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9">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9">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 calcmode="lin" valueType="num">
                                      <p:cBhvr>
                                        <p:cTn id="55" dur="500" decel="50000" fill="hold">
                                          <p:stCondLst>
                                            <p:cond delay="0"/>
                                          </p:stCondLst>
                                        </p:cTn>
                                        <p:tgtEl>
                                          <p:spTgt spid="9">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9">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 calcmode="lin" valueType="num">
                                      <p:cBhvr>
                                        <p:cTn id="67" dur="500" decel="50000" fill="hold">
                                          <p:stCondLst>
                                            <p:cond delay="0"/>
                                          </p:stCondLst>
                                        </p:cTn>
                                        <p:tgtEl>
                                          <p:spTgt spid="9">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9">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9">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9">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9">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9">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9">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9">
                                            <p:txEl>
                                              <p:pRg st="5" end="5"/>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anim calcmode="lin" valueType="num">
                                      <p:cBhvr>
                                        <p:cTn id="79" dur="500" decel="50000" fill="hold">
                                          <p:stCondLst>
                                            <p:cond delay="0"/>
                                          </p:stCondLst>
                                        </p:cTn>
                                        <p:tgtEl>
                                          <p:spTgt spid="9">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9">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9">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9">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9">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9">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9">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9">
                                            <p:txEl>
                                              <p:pRg st="6" end="6"/>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ntr" presetSubtype="0" fill="hold" nodeType="clickEffect">
                                  <p:stCondLst>
                                    <p:cond delay="0"/>
                                  </p:stCondLst>
                                  <p:childTnLst>
                                    <p:set>
                                      <p:cBhvr>
                                        <p:cTn id="90" dur="1" fill="hold">
                                          <p:stCondLst>
                                            <p:cond delay="0"/>
                                          </p:stCondLst>
                                        </p:cTn>
                                        <p:tgtEl>
                                          <p:spTgt spid="9">
                                            <p:txEl>
                                              <p:pRg st="7" end="7"/>
                                            </p:txEl>
                                          </p:spTgt>
                                        </p:tgtEl>
                                        <p:attrNameLst>
                                          <p:attrName>style.visibility</p:attrName>
                                        </p:attrNameLst>
                                      </p:cBhvr>
                                      <p:to>
                                        <p:strVal val="visible"/>
                                      </p:to>
                                    </p:set>
                                    <p:anim calcmode="lin" valueType="num">
                                      <p:cBhvr>
                                        <p:cTn id="91" dur="500" decel="50000" fill="hold">
                                          <p:stCondLst>
                                            <p:cond delay="0"/>
                                          </p:stCondLst>
                                        </p:cTn>
                                        <p:tgtEl>
                                          <p:spTgt spid="9">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9">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9">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9">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9">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9">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9">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9">
                                            <p:txEl>
                                              <p:pRg st="7" end="7"/>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5" presetClass="entr" presetSubtype="0" fill="hold" nodeType="clickEffect">
                                  <p:stCondLst>
                                    <p:cond delay="0"/>
                                  </p:stCondLst>
                                  <p:childTnLst>
                                    <p:set>
                                      <p:cBhvr>
                                        <p:cTn id="102" dur="1" fill="hold">
                                          <p:stCondLst>
                                            <p:cond delay="0"/>
                                          </p:stCondLst>
                                        </p:cTn>
                                        <p:tgtEl>
                                          <p:spTgt spid="9">
                                            <p:txEl>
                                              <p:pRg st="8" end="8"/>
                                            </p:txEl>
                                          </p:spTgt>
                                        </p:tgtEl>
                                        <p:attrNameLst>
                                          <p:attrName>style.visibility</p:attrName>
                                        </p:attrNameLst>
                                      </p:cBhvr>
                                      <p:to>
                                        <p:strVal val="visible"/>
                                      </p:to>
                                    </p:set>
                                    <p:anim calcmode="lin" valueType="num">
                                      <p:cBhvr>
                                        <p:cTn id="103" dur="500" decel="50000" fill="hold">
                                          <p:stCondLst>
                                            <p:cond delay="0"/>
                                          </p:stCondLst>
                                        </p:cTn>
                                        <p:tgtEl>
                                          <p:spTgt spid="9">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9">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9">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9">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9">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9">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9">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931268"/>
            <a:ext cx="9144000" cy="4785926"/>
          </a:xfrm>
          <a:prstGeom prst="rect">
            <a:avLst/>
          </a:prstGeom>
          <a:noFill/>
        </p:spPr>
        <p:txBody>
          <a:bodyPr lIns="360000" rIns="360000">
            <a:spAutoFit/>
          </a:bodyPr>
          <a:lstStyle>
            <a:lvl1pPr>
              <a:lnSpc>
                <a:spcPts val="2400"/>
              </a:lnSpc>
              <a:spcBef>
                <a:spcPts val="1000"/>
              </a:spcBef>
              <a:spcAft>
                <a:spcPts val="1000"/>
              </a:spcAft>
              <a:defRPr sz="2000">
                <a:solidFill>
                  <a:schemeClr val="tx1"/>
                </a:solidFill>
                <a:latin typeface="Arial" panose="020B0604020202020204" pitchFamily="34" charset="0"/>
                <a:ea typeface="MS PGothic" panose="020B0600070205080204" pitchFamily="34" charset="-128"/>
              </a:defRPr>
            </a:lvl1pPr>
            <a:lvl2pPr marL="742950" indent="-285750">
              <a:lnSpc>
                <a:spcPts val="2400"/>
              </a:lnSpc>
              <a:spcBef>
                <a:spcPts val="500"/>
              </a:spcBef>
              <a:spcAft>
                <a:spcPts val="500"/>
              </a:spcAft>
              <a:buClr>
                <a:srgbClr val="E30613"/>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lnSpc>
                <a:spcPts val="2000"/>
              </a:lnSpc>
              <a:spcBef>
                <a:spcPts val="500"/>
              </a:spcBef>
              <a:spcAft>
                <a:spcPts val="500"/>
              </a:spcAft>
              <a:buFont typeface="Lucida Grande" pitchFamily="-84" charset="0"/>
              <a:defRPr sz="1600">
                <a:solidFill>
                  <a:schemeClr val="tx1"/>
                </a:solidFill>
                <a:latin typeface="Arial" panose="020B0604020202020204" pitchFamily="34" charset="0"/>
                <a:ea typeface="MS PGothic" panose="020B0600070205080204" pitchFamily="34" charset="-128"/>
              </a:defRPr>
            </a:lvl3pPr>
            <a:lvl4pPr marL="1600200" indent="-228600">
              <a:lnSpc>
                <a:spcPts val="2000"/>
              </a:lnSpc>
              <a:spcBef>
                <a:spcPts val="500"/>
              </a:spcBef>
              <a:spcAft>
                <a:spcPts val="500"/>
              </a:spcAft>
              <a:buClr>
                <a:srgbClr val="E30613"/>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2000"/>
              </a:lnSpc>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2000"/>
              </a:lnSpc>
              <a:spcBef>
                <a:spcPct val="0"/>
              </a:spcBef>
              <a:spcAft>
                <a:spcPts val="500"/>
              </a:spcAft>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9pPr>
          </a:lstStyle>
          <a:p>
            <a:pPr>
              <a:lnSpc>
                <a:spcPct val="100000"/>
              </a:lnSpc>
              <a:spcBef>
                <a:spcPct val="0"/>
              </a:spcBef>
              <a:spcAft>
                <a:spcPts val="600"/>
              </a:spcAft>
            </a:pPr>
            <a:r>
              <a:rPr lang="en-GB" altLang="en-US" b="1" dirty="0">
                <a:solidFill>
                  <a:srgbClr val="000000"/>
                </a:solidFill>
              </a:rPr>
              <a:t>These can be summarised as follows:</a:t>
            </a:r>
          </a:p>
          <a:p>
            <a:pPr marL="457200" indent="-457200">
              <a:lnSpc>
                <a:spcPct val="100000"/>
              </a:lnSpc>
              <a:spcBef>
                <a:spcPct val="0"/>
              </a:spcBef>
              <a:spcAft>
                <a:spcPts val="600"/>
              </a:spcAft>
              <a:buFont typeface="+mj-lt"/>
              <a:buAutoNum type="arabicPeriod"/>
            </a:pPr>
            <a:r>
              <a:rPr lang="en-GB" altLang="en-US" dirty="0">
                <a:solidFill>
                  <a:srgbClr val="000000"/>
                </a:solidFill>
              </a:rPr>
              <a:t>Make sure that all safety precautions are observed.</a:t>
            </a:r>
          </a:p>
          <a:p>
            <a:pPr marL="457200" indent="-457200">
              <a:lnSpc>
                <a:spcPct val="100000"/>
              </a:lnSpc>
              <a:spcBef>
                <a:spcPct val="0"/>
              </a:spcBef>
              <a:spcAft>
                <a:spcPts val="600"/>
              </a:spcAft>
              <a:buFont typeface="+mj-lt"/>
              <a:buAutoNum type="arabicPeriod"/>
            </a:pPr>
            <a:r>
              <a:rPr lang="en-GB" altLang="en-US" dirty="0">
                <a:solidFill>
                  <a:srgbClr val="000000"/>
                </a:solidFill>
              </a:rPr>
              <a:t>Have a clear understanding of the installation, how it is designed and how it has been installed.</a:t>
            </a:r>
          </a:p>
          <a:p>
            <a:pPr marL="457200" indent="-457200">
              <a:lnSpc>
                <a:spcPct val="100000"/>
              </a:lnSpc>
              <a:spcBef>
                <a:spcPct val="0"/>
              </a:spcBef>
              <a:spcAft>
                <a:spcPts val="600"/>
              </a:spcAft>
              <a:buFont typeface="+mj-lt"/>
              <a:buAutoNum type="arabicPeriod"/>
            </a:pPr>
            <a:r>
              <a:rPr lang="en-GB" altLang="en-US" dirty="0">
                <a:solidFill>
                  <a:srgbClr val="000000"/>
                </a:solidFill>
              </a:rPr>
              <a:t>Make sure that the instruments to be used for the tests are to the necessary standards (BS4743 and BS5458) and have been recently calibrated to ensure their accuracy.</a:t>
            </a:r>
          </a:p>
          <a:p>
            <a:pPr marL="457200" indent="-457200">
              <a:lnSpc>
                <a:spcPct val="100000"/>
              </a:lnSpc>
              <a:spcBef>
                <a:spcPct val="0"/>
              </a:spcBef>
              <a:spcAft>
                <a:spcPts val="600"/>
              </a:spcAft>
              <a:buFont typeface="+mj-lt"/>
              <a:buAutoNum type="arabicPeriod"/>
            </a:pPr>
            <a:r>
              <a:rPr lang="en-GB" altLang="en-US" dirty="0">
                <a:solidFill>
                  <a:srgbClr val="000000"/>
                </a:solidFill>
              </a:rPr>
              <a:t>Check that the test leads to be used are in good order, with no cracked or broken insulation or connectors, and are fused where necessary to comply with the Health and Safety Executive Guidance Note GS38.</a:t>
            </a:r>
          </a:p>
          <a:p>
            <a:pPr marL="457200" indent="-457200">
              <a:lnSpc>
                <a:spcPct val="100000"/>
              </a:lnSpc>
              <a:spcBef>
                <a:spcPct val="0"/>
              </a:spcBef>
              <a:spcAft>
                <a:spcPts val="600"/>
              </a:spcAft>
              <a:buFont typeface="+mj-lt"/>
              <a:buAutoNum type="arabicPeriod"/>
            </a:pPr>
            <a:r>
              <a:rPr lang="en-GB" altLang="en-US" dirty="0">
                <a:solidFill>
                  <a:srgbClr val="000000"/>
                </a:solidFill>
              </a:rPr>
              <a:t>Be aware of the dangers associated with the use of high voltages for insulation testing. For example, cables or capacitors connected in a circuit that has been insulation tested may have become charged to a high potential, and may hold it for a significant time.</a:t>
            </a:r>
            <a:endParaRPr lang="en-GB" altLang="en-US" dirty="0">
              <a:solidFill>
                <a:srgbClr val="000000"/>
              </a:solidFill>
            </a:endParaRPr>
          </a:p>
        </p:txBody>
      </p:sp>
      <p:sp>
        <p:nvSpPr>
          <p:cNvPr id="4" name="Title 1"/>
          <p:cNvSpPr txBox="1">
            <a:spLocks/>
          </p:cNvSpPr>
          <p:nvPr/>
        </p:nvSpPr>
        <p:spPr bwMode="auto">
          <a:xfrm>
            <a:off x="0" y="548680"/>
            <a:ext cx="9144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36000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r>
              <a:rPr lang="en-US" altLang="en-US" kern="0" dirty="0" smtClean="0"/>
              <a:t>Testing</a:t>
            </a:r>
            <a:endParaRPr lang="en-US" altLang="en-US" kern="0" dirty="0" smtClean="0"/>
          </a:p>
        </p:txBody>
      </p:sp>
    </p:spTree>
    <p:extLst>
      <p:ext uri="{BB962C8B-B14F-4D97-AF65-F5344CB8AC3E}">
        <p14:creationId xmlns:p14="http://schemas.microsoft.com/office/powerpoint/2010/main" val="1803440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p:cTn id="31"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p:cTn id="43" dur="500" decel="50000" fill="hold">
                                          <p:stCondLst>
                                            <p:cond delay="0"/>
                                          </p:stCondLst>
                                        </p:cTn>
                                        <p:tgtEl>
                                          <p:spTgt spid="9">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9">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9">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9">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9">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9">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9">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 calcmode="lin" valueType="num">
                                      <p:cBhvr>
                                        <p:cTn id="55" dur="500" decel="50000" fill="hold">
                                          <p:stCondLst>
                                            <p:cond delay="0"/>
                                          </p:stCondLst>
                                        </p:cTn>
                                        <p:tgtEl>
                                          <p:spTgt spid="9">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9">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9">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9">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9">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9">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9">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9">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 calcmode="lin" valueType="num">
                                      <p:cBhvr>
                                        <p:cTn id="67" dur="500" decel="50000" fill="hold">
                                          <p:stCondLst>
                                            <p:cond delay="0"/>
                                          </p:stCondLst>
                                        </p:cTn>
                                        <p:tgtEl>
                                          <p:spTgt spid="9">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9">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9">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9">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9">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9">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9">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0" y="548680"/>
            <a:ext cx="9144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45720" rIns="36000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r>
              <a:rPr lang="en-US" altLang="en-US" kern="0" dirty="0" smtClean="0"/>
              <a:t>Test instruments</a:t>
            </a:r>
            <a:endParaRPr lang="en-US" altLang="en-US" kern="0" dirty="0" smtClean="0"/>
          </a:p>
        </p:txBody>
      </p:sp>
      <p:graphicFrame>
        <p:nvGraphicFramePr>
          <p:cNvPr id="2" name="Table 1"/>
          <p:cNvGraphicFramePr>
            <a:graphicFrameLocks noGrp="1"/>
          </p:cNvGraphicFramePr>
          <p:nvPr>
            <p:extLst>
              <p:ext uri="{D42A27DB-BD31-4B8C-83A1-F6EECF244321}">
                <p14:modId xmlns:p14="http://schemas.microsoft.com/office/powerpoint/2010/main" val="1079226483"/>
              </p:ext>
            </p:extLst>
          </p:nvPr>
        </p:nvGraphicFramePr>
        <p:xfrm>
          <a:off x="953852" y="931268"/>
          <a:ext cx="7236295" cy="5378054"/>
        </p:xfrm>
        <a:graphic>
          <a:graphicData uri="http://schemas.openxmlformats.org/drawingml/2006/table">
            <a:tbl>
              <a:tblPr firstRow="1" firstCol="1" bandRow="1">
                <a:tableStyleId>{5C22544A-7EE6-4342-B048-85BDC9FD1C3A}</a:tableStyleId>
              </a:tblPr>
              <a:tblGrid>
                <a:gridCol w="1700845">
                  <a:extLst>
                    <a:ext uri="{9D8B030D-6E8A-4147-A177-3AD203B41FA5}">
                      <a16:colId xmlns:a16="http://schemas.microsoft.com/office/drawing/2014/main" val="1465892540"/>
                    </a:ext>
                  </a:extLst>
                </a:gridCol>
                <a:gridCol w="2663630">
                  <a:extLst>
                    <a:ext uri="{9D8B030D-6E8A-4147-A177-3AD203B41FA5}">
                      <a16:colId xmlns:a16="http://schemas.microsoft.com/office/drawing/2014/main" val="3557797886"/>
                    </a:ext>
                  </a:extLst>
                </a:gridCol>
                <a:gridCol w="2871820">
                  <a:extLst>
                    <a:ext uri="{9D8B030D-6E8A-4147-A177-3AD203B41FA5}">
                      <a16:colId xmlns:a16="http://schemas.microsoft.com/office/drawing/2014/main" val="593160878"/>
                    </a:ext>
                  </a:extLst>
                </a:gridCol>
              </a:tblGrid>
              <a:tr h="224086">
                <a:tc>
                  <a:txBody>
                    <a:bodyPr/>
                    <a:lstStyle/>
                    <a:p>
                      <a:pPr>
                        <a:spcAft>
                          <a:spcPts val="0"/>
                        </a:spcAft>
                      </a:pPr>
                      <a:r>
                        <a:rPr lang="en-GB" sz="1100">
                          <a:solidFill>
                            <a:srgbClr val="000000"/>
                          </a:solidFill>
                          <a:effectLst/>
                        </a:rPr>
                        <a:t>Test</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Instrument</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Scale</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31259053"/>
                  </a:ext>
                </a:extLst>
              </a:tr>
              <a:tr h="896342">
                <a:tc>
                  <a:txBody>
                    <a:bodyPr/>
                    <a:lstStyle/>
                    <a:p>
                      <a:pPr>
                        <a:spcAft>
                          <a:spcPts val="0"/>
                        </a:spcAft>
                      </a:pPr>
                      <a:r>
                        <a:rPr lang="en-GB" sz="1100">
                          <a:solidFill>
                            <a:srgbClr val="000000"/>
                          </a:solidFill>
                          <a:effectLst/>
                        </a:rPr>
                        <a:t>Continuity</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dirty="0">
                          <a:solidFill>
                            <a:srgbClr val="000000"/>
                          </a:solidFill>
                          <a:effectLst/>
                        </a:rPr>
                        <a:t>Low resistance ohmmeter</a:t>
                      </a:r>
                      <a:endParaRPr lang="en-GB"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0.2Ω to 2Ω with a resolution of 0.01Ω (digital). No‑load voltage of 4V to 24V (a.c. or d.c.). Short circuit current not less than 200mA.</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1332651"/>
                  </a:ext>
                </a:extLst>
              </a:tr>
              <a:tr h="896342">
                <a:tc>
                  <a:txBody>
                    <a:bodyPr/>
                    <a:lstStyle/>
                    <a:p>
                      <a:pPr>
                        <a:spcAft>
                          <a:spcPts val="0"/>
                        </a:spcAft>
                      </a:pPr>
                      <a:r>
                        <a:rPr lang="en-GB" sz="1100" dirty="0">
                          <a:solidFill>
                            <a:srgbClr val="000000"/>
                          </a:solidFill>
                          <a:effectLst/>
                        </a:rPr>
                        <a:t>Insulation resistance</a:t>
                      </a:r>
                      <a:endParaRPr lang="en-GB"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Insulation resistance tester</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Most meters have three ranges: 20MΩ, 200MΩ and 2000MΩ. Should generate required test voltage (e.g. 500V for a 230V circuit).</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2143178"/>
                  </a:ext>
                </a:extLst>
              </a:tr>
              <a:tr h="448171">
                <a:tc>
                  <a:txBody>
                    <a:bodyPr/>
                    <a:lstStyle/>
                    <a:p>
                      <a:pPr>
                        <a:spcAft>
                          <a:spcPts val="0"/>
                        </a:spcAft>
                      </a:pPr>
                      <a:r>
                        <a:rPr lang="en-GB" sz="1100">
                          <a:solidFill>
                            <a:srgbClr val="000000"/>
                          </a:solidFill>
                          <a:effectLst/>
                        </a:rPr>
                        <a:t>Polarity (dead)</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Usually achieved during the continuity test.</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This is a ‘Go’ or ‘NO GO’ test so no reading taken.</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2195034"/>
                  </a:ext>
                </a:extLst>
              </a:tr>
              <a:tr h="448171">
                <a:tc>
                  <a:txBody>
                    <a:bodyPr/>
                    <a:lstStyle/>
                    <a:p>
                      <a:pPr>
                        <a:spcAft>
                          <a:spcPts val="0"/>
                        </a:spcAft>
                      </a:pPr>
                      <a:r>
                        <a:rPr lang="en-GB" sz="1100">
                          <a:solidFill>
                            <a:srgbClr val="000000"/>
                          </a:solidFill>
                          <a:effectLst/>
                        </a:rPr>
                        <a:t>Earth electrode resistance</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Earth electrode resistance</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Typical ranges 20Ω, 200Ω and 2000Ω</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3619021"/>
                  </a:ext>
                </a:extLst>
              </a:tr>
              <a:tr h="448171">
                <a:tc>
                  <a:txBody>
                    <a:bodyPr/>
                    <a:lstStyle/>
                    <a:p>
                      <a:pPr>
                        <a:spcAft>
                          <a:spcPts val="0"/>
                        </a:spcAft>
                      </a:pPr>
                      <a:r>
                        <a:rPr lang="en-GB" sz="1100">
                          <a:solidFill>
                            <a:srgbClr val="000000"/>
                          </a:solidFill>
                          <a:effectLst/>
                        </a:rPr>
                        <a:t>Earth fault loop impedance</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Earth fault loop impedance tester</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Typical range 20Ω at 6A for 20ms</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8257689"/>
                  </a:ext>
                </a:extLst>
              </a:tr>
              <a:tr h="672257">
                <a:tc>
                  <a:txBody>
                    <a:bodyPr/>
                    <a:lstStyle/>
                    <a:p>
                      <a:pPr>
                        <a:spcAft>
                          <a:spcPts val="0"/>
                        </a:spcAft>
                      </a:pPr>
                      <a:r>
                        <a:rPr lang="en-GB" sz="1100">
                          <a:solidFill>
                            <a:srgbClr val="000000"/>
                          </a:solidFill>
                          <a:effectLst/>
                        </a:rPr>
                        <a:t>Prospective fault current</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Prospective fault current tester usually incorporated into earth fault loop impedance tester</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Typical range1000A, 10kA and 50kA.</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2310429"/>
                  </a:ext>
                </a:extLst>
              </a:tr>
              <a:tr h="448171">
                <a:tc>
                  <a:txBody>
                    <a:bodyPr/>
                    <a:lstStyle/>
                    <a:p>
                      <a:pPr>
                        <a:spcAft>
                          <a:spcPts val="0"/>
                        </a:spcAft>
                      </a:pPr>
                      <a:r>
                        <a:rPr lang="en-GB" sz="1100">
                          <a:solidFill>
                            <a:srgbClr val="000000"/>
                          </a:solidFill>
                          <a:effectLst/>
                        </a:rPr>
                        <a:t>Phase rotation</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Phase rotation tester</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Light or disc indication of direction of rotation.</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4879391"/>
                  </a:ext>
                </a:extLst>
              </a:tr>
              <a:tr h="672257">
                <a:tc>
                  <a:txBody>
                    <a:bodyPr/>
                    <a:lstStyle/>
                    <a:p>
                      <a:pPr>
                        <a:spcAft>
                          <a:spcPts val="0"/>
                        </a:spcAft>
                      </a:pPr>
                      <a:r>
                        <a:rPr lang="en-GB" sz="1100">
                          <a:solidFill>
                            <a:srgbClr val="000000"/>
                          </a:solidFill>
                          <a:effectLst/>
                        </a:rPr>
                        <a:t>Functional test (RCD)</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RCD tester</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10mA, 20mA, 30mA, 100mA, 300mA and 500mA. 0.5 x I</a:t>
                      </a:r>
                      <a:r>
                        <a:rPr lang="en-GB" sz="1100" baseline="-25000">
                          <a:solidFill>
                            <a:srgbClr val="000000"/>
                          </a:solidFill>
                          <a:effectLst/>
                        </a:rPr>
                        <a:t>Δn</a:t>
                      </a:r>
                      <a:r>
                        <a:rPr lang="en-GB" sz="1100">
                          <a:solidFill>
                            <a:srgbClr val="000000"/>
                          </a:solidFill>
                          <a:effectLst/>
                        </a:rPr>
                        <a:t>, 1 x I</a:t>
                      </a:r>
                      <a:r>
                        <a:rPr lang="en-GB" sz="1100" baseline="-25000">
                          <a:solidFill>
                            <a:srgbClr val="000000"/>
                          </a:solidFill>
                          <a:effectLst/>
                        </a:rPr>
                        <a:t>Δn</a:t>
                      </a:r>
                      <a:r>
                        <a:rPr lang="en-GB" sz="1100">
                          <a:solidFill>
                            <a:srgbClr val="000000"/>
                          </a:solidFill>
                          <a:effectLst/>
                        </a:rPr>
                        <a:t> and 5 x I</a:t>
                      </a:r>
                      <a:r>
                        <a:rPr lang="en-GB" sz="1100" baseline="-25000">
                          <a:solidFill>
                            <a:srgbClr val="000000"/>
                          </a:solidFill>
                          <a:effectLst/>
                        </a:rPr>
                        <a:t>Δn</a:t>
                      </a:r>
                      <a:r>
                        <a:rPr lang="en-GB" sz="1100">
                          <a:solidFill>
                            <a:srgbClr val="000000"/>
                          </a:solidFill>
                          <a:effectLst/>
                        </a:rPr>
                        <a:t>.</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7071142"/>
                  </a:ext>
                </a:extLst>
              </a:tr>
              <a:tr h="224086">
                <a:tc>
                  <a:txBody>
                    <a:bodyPr/>
                    <a:lstStyle/>
                    <a:p>
                      <a:pPr>
                        <a:spcAft>
                          <a:spcPts val="0"/>
                        </a:spcAft>
                      </a:pPr>
                      <a:r>
                        <a:rPr lang="en-GB" sz="1100" dirty="0">
                          <a:solidFill>
                            <a:srgbClr val="000000"/>
                          </a:solidFill>
                          <a:effectLst/>
                        </a:rPr>
                        <a:t>Voltage drop</a:t>
                      </a:r>
                      <a:endParaRPr lang="en-GB"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a:solidFill>
                            <a:srgbClr val="000000"/>
                          </a:solidFill>
                          <a:effectLst/>
                        </a:rPr>
                        <a:t>Approved voltage tester</a:t>
                      </a:r>
                      <a:endParaRPr lang="en-GB"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GB" sz="1100" dirty="0">
                          <a:solidFill>
                            <a:srgbClr val="000000"/>
                          </a:solidFill>
                          <a:effectLst/>
                        </a:rPr>
                        <a:t>Typical range 12V - 690V</a:t>
                      </a:r>
                      <a:endParaRPr lang="en-GB" sz="1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2430411"/>
                  </a:ext>
                </a:extLst>
              </a:tr>
            </a:tbl>
          </a:graphicData>
        </a:graphic>
      </p:graphicFrame>
    </p:spTree>
    <p:extLst>
      <p:ext uri="{BB962C8B-B14F-4D97-AF65-F5344CB8AC3E}">
        <p14:creationId xmlns:p14="http://schemas.microsoft.com/office/powerpoint/2010/main" val="4029774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style.rotation</p:attrName>
                                        </p:attrNameLst>
                                      </p:cBhvr>
                                      <p:tavLst>
                                        <p:tav tm="0">
                                          <p:val>
                                            <p:fltVal val="720"/>
                                          </p:val>
                                        </p:tav>
                                        <p:tav tm="100000">
                                          <p:val>
                                            <p:fltVal val="0"/>
                                          </p:val>
                                        </p:tav>
                                      </p:tavLst>
                                    </p:anim>
                                    <p:anim calcmode="lin" valueType="num">
                                      <p:cBhvr>
                                        <p:cTn id="21" dur="2000" fill="hold"/>
                                        <p:tgtEl>
                                          <p:spTgt spid="2"/>
                                        </p:tgtEl>
                                        <p:attrNameLst>
                                          <p:attrName>ppt_h</p:attrName>
                                        </p:attrNameLst>
                                      </p:cBhvr>
                                      <p:tavLst>
                                        <p:tav tm="0">
                                          <p:val>
                                            <p:fltVal val="0"/>
                                          </p:val>
                                        </p:tav>
                                        <p:tav tm="100000">
                                          <p:val>
                                            <p:strVal val="#ppt_h"/>
                                          </p:val>
                                        </p:tav>
                                      </p:tavLst>
                                    </p:anim>
                                    <p:anim calcmode="lin" valueType="num">
                                      <p:cBhvr>
                                        <p:cTn id="22"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476672"/>
            <a:ext cx="9144000" cy="5832648"/>
          </a:xfrm>
        </p:spPr>
        <p:txBody>
          <a:bodyPr anchor="ctr"/>
          <a:lstStyle/>
          <a:p>
            <a:pPr marL="0" indent="0" algn="ctr" eaLnBrk="1" hangingPunct="1">
              <a:lnSpc>
                <a:spcPct val="100000"/>
              </a:lnSpc>
            </a:pPr>
            <a:r>
              <a:rPr altLang="en-US" sz="6000" dirty="0">
                <a:solidFill>
                  <a:srgbClr val="E30613"/>
                </a:solidFill>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p:cTn id="7" dur="500" decel="50000" fill="hold">
                                          <p:stCondLst>
                                            <p:cond delay="0"/>
                                          </p:stCondLst>
                                        </p:cTn>
                                        <p:tgtEl>
                                          <p:spTgt spid="716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949</TotalTime>
  <Words>624</Words>
  <Application>Microsoft Office PowerPoint</Application>
  <PresentationFormat>On-screen Show (4:3)</PresentationFormat>
  <Paragraphs>81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MS PGothic</vt:lpstr>
      <vt:lpstr>MS PGothic</vt:lpstr>
      <vt:lpstr>Arial</vt:lpstr>
      <vt:lpstr>Lucida Grande</vt:lpstr>
      <vt:lpstr>Times New Roman</vt:lpstr>
      <vt:lpstr>Default Design</vt:lpstr>
      <vt:lpstr>Testing</vt:lpstr>
      <vt:lpstr>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Robert Hibbert</cp:lastModifiedBy>
  <cp:revision>142</cp:revision>
  <dcterms:created xsi:type="dcterms:W3CDTF">2013-05-28T00:38:54Z</dcterms:created>
  <dcterms:modified xsi:type="dcterms:W3CDTF">2017-11-02T16:29:14Z</dcterms:modified>
</cp:coreProperties>
</file>