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8"/>
  </p:notesMasterIdLst>
  <p:handoutMasterIdLst>
    <p:handoutMasterId r:id="rId9"/>
  </p:handoutMasterIdLst>
  <p:sldIdLst>
    <p:sldId id="256" r:id="rId2"/>
    <p:sldId id="270" r:id="rId3"/>
    <p:sldId id="271" r:id="rId4"/>
    <p:sldId id="272" r:id="rId5"/>
    <p:sldId id="273" r:id="rId6"/>
    <p:sldId id="267" r:id="rId7"/>
  </p:sldIdLst>
  <p:sldSz cx="9144000" cy="6858000" type="screen4x3"/>
  <p:notesSz cx="6858000" cy="9144000"/>
  <p:custDataLst>
    <p:tags r:id="rId10"/>
  </p:custDataLst>
  <p:defaultTextStyle>
    <a:defPPr>
      <a:defRPr lang="en-GB"/>
    </a:defPPr>
    <a:lvl1pPr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86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FC1D727-CF40-4079-8C14-F770C6F8248A}" type="datetime1">
              <a:rPr lang="en-US" altLang="en-US"/>
              <a:pPr/>
              <a:t>11/2/2017</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AE2A49B-45E7-4A2B-95DE-44BAF6A229F6}" type="slidenum">
              <a:rPr lang="en-US" altLang="en-US"/>
              <a:pPr/>
              <a:t>‹#›</a:t>
            </a:fld>
            <a:endParaRPr lang="en-US" altLang="en-US"/>
          </a:p>
        </p:txBody>
      </p:sp>
    </p:spTree>
    <p:extLst>
      <p:ext uri="{BB962C8B-B14F-4D97-AF65-F5344CB8AC3E}">
        <p14:creationId xmlns:p14="http://schemas.microsoft.com/office/powerpoint/2010/main" val="2784793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BB67E7-C0DB-448D-ABAF-72E3F2F3AB3D}" type="slidenum">
              <a:rPr lang="en-GB" altLang="en-US"/>
              <a:pPr/>
              <a:t>‹#›</a:t>
            </a:fld>
            <a:endParaRPr lang="en-GB" altLang="en-US"/>
          </a:p>
        </p:txBody>
      </p:sp>
    </p:spTree>
    <p:extLst>
      <p:ext uri="{BB962C8B-B14F-4D97-AF65-F5344CB8AC3E}">
        <p14:creationId xmlns:p14="http://schemas.microsoft.com/office/powerpoint/2010/main" val="23266541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a:lvl1pPr>
          </a:lstStyle>
          <a:p>
            <a:r>
              <a:rPr lang="en-US" dirty="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137216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42070"/>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a:solidFill>
                  <a:srgbClr val="D81E05"/>
                </a:solidFill>
                <a:cs typeface="Arial" charset="0"/>
              </a:rPr>
              <a:t> </a:t>
            </a:r>
          </a:p>
        </p:txBody>
      </p:sp>
      <p:sp>
        <p:nvSpPr>
          <p:cNvPr id="1027" name="Text Box 10"/>
          <p:cNvSpPr txBox="1">
            <a:spLocks noChangeArrowheads="1"/>
          </p:cNvSpPr>
          <p:nvPr userDrawn="1"/>
        </p:nvSpPr>
        <p:spPr bwMode="white">
          <a:xfrm>
            <a:off x="0" y="265907"/>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9D9D9"/>
                </a:solidFill>
                <a:cs typeface="Arial" charset="0"/>
              </a:rPr>
              <a:t> </a:t>
            </a:r>
          </a:p>
        </p:txBody>
      </p:sp>
      <p:sp>
        <p:nvSpPr>
          <p:cNvPr id="1028" name="Rectangle 14"/>
          <p:cNvSpPr>
            <a:spLocks noChangeArrowheads="1"/>
          </p:cNvSpPr>
          <p:nvPr userDrawn="1"/>
        </p:nvSpPr>
        <p:spPr bwMode="auto">
          <a:xfrm>
            <a:off x="457200" y="116682"/>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a:solidFill>
                  <a:schemeClr val="bg1"/>
                </a:solidFill>
              </a:rPr>
              <a:t>Level 3 Diploma in</a:t>
            </a:r>
            <a:r>
              <a:rPr lang="en-GB" altLang="en-US" sz="1400" b="1">
                <a:solidFill>
                  <a:schemeClr val="bg1"/>
                </a:solidFill>
              </a:rPr>
              <a:t> Electrical Installations (Buildings and Structures)</a:t>
            </a:r>
            <a:endParaRPr lang="en-US" alt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Bef>
                <a:spcPts val="600"/>
              </a:spcBef>
            </a:pPr>
            <a:r>
              <a:rPr lang="en-US" altLang="en-US" sz="1100" dirty="0"/>
              <a:t>© 2017 City and Guilds of London Institute. All rights reserved</a:t>
            </a:r>
            <a:r>
              <a:rPr lang="en-US" altLang="en-US" sz="900" dirty="0"/>
              <a:t>.</a:t>
            </a:r>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eaLnBrk="1" hangingPunct="1">
              <a:spcBef>
                <a:spcPts val="600"/>
              </a:spcBef>
            </a:pPr>
            <a:fld id="{F93E9372-42CE-40FA-8A29-079CB2F64D84}" type="slidenum">
              <a:rPr lang="en-US" altLang="en-US" sz="1100" smtClean="0">
                <a:cs typeface="Arial" panose="020B0604020202020204" pitchFamily="34" charset="0"/>
              </a:rPr>
              <a:pPr algn="r" eaLnBrk="1" hangingPunct="1">
                <a:spcBef>
                  <a:spcPts val="600"/>
                </a:spcBef>
              </a:pPr>
              <a:t>‹#›</a:t>
            </a:fld>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a:p>
            <a:pPr lvl="4"/>
            <a:endParaRPr lang="en-GB" altLang="en-US"/>
          </a:p>
        </p:txBody>
      </p:sp>
      <p:pic>
        <p:nvPicPr>
          <p:cNvPr id="1035"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72225" y="0"/>
            <a:ext cx="24368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hf hdr="0" ftr="0" dt="0"/>
  <p:txStyles>
    <p:title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MS PGothic" panose="020B0600070205080204" pitchFamily="34"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anose="020B0604020202020204" pitchFamily="34" charset="0"/>
        <a:buChar char="•"/>
        <a:defRPr lang="en-GB" sz="2000" dirty="0">
          <a:solidFill>
            <a:schemeClr val="tx1"/>
          </a:solidFill>
          <a:latin typeface="+mn-lt"/>
          <a:ea typeface="MS PGothic" panose="020B0600070205080204" pitchFamily="34"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MS PGothic" panose="020B0600070205080204" pitchFamily="34" charset="-128"/>
          <a:cs typeface="+mn-cs"/>
        </a:defRPr>
      </a:lvl3pPr>
      <a:lvl4pPr marL="215900" indent="-215900" algn="l" rtl="0" eaLnBrk="0" fontAlgn="base" hangingPunct="0">
        <a:lnSpc>
          <a:spcPts val="2000"/>
        </a:lnSpc>
        <a:spcBef>
          <a:spcPts val="500"/>
        </a:spcBef>
        <a:spcAft>
          <a:spcPts val="500"/>
        </a:spcAft>
        <a:buClr>
          <a:srgbClr val="E30613"/>
        </a:buClr>
        <a:buFont typeface="Arial" panose="020B0604020202020204" pitchFamily="34" charset="0"/>
        <a:buChar char="•"/>
        <a:defRPr lang="en-GB" sz="1600" dirty="0">
          <a:solidFill>
            <a:schemeClr val="tx1"/>
          </a:solidFill>
          <a:latin typeface="+mn-lt"/>
          <a:ea typeface="MS PGothic" panose="020B0600070205080204" pitchFamily="34" charset="-128"/>
          <a:cs typeface="ＭＳ Ｐゴシック" charset="-128"/>
        </a:defRPr>
      </a:lvl4pPr>
      <a:lvl5pPr marL="431800" indent="-215900" algn="l" rtl="0" eaLnBrk="0" fontAlgn="base" hangingPunct="0">
        <a:lnSpc>
          <a:spcPts val="2000"/>
        </a:lnSpc>
        <a:spcBef>
          <a:spcPct val="0"/>
        </a:spcBef>
        <a:spcAft>
          <a:spcPts val="500"/>
        </a:spcAft>
        <a:buFont typeface="Arial" panose="020B0604020202020204" pitchFamily="34" charset="0"/>
        <a:buChar char="–"/>
        <a:defRPr lang="en-US" sz="1600" dirty="0">
          <a:solidFill>
            <a:schemeClr val="tx1"/>
          </a:solidFill>
          <a:latin typeface="+mn-lt"/>
          <a:ea typeface="MS PGothic" panose="020B0600070205080204" pitchFamily="34"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4"/>
          <p:cNvSpPr>
            <a:spLocks noGrp="1" noChangeArrowheads="1"/>
          </p:cNvSpPr>
          <p:nvPr>
            <p:ph type="body" idx="4294967295"/>
          </p:nvPr>
        </p:nvSpPr>
        <p:spPr>
          <a:xfrm>
            <a:off x="457200" y="1371600"/>
            <a:ext cx="8229600" cy="4754563"/>
          </a:xfrm>
        </p:spPr>
        <p:txBody>
          <a:bodyPr/>
          <a:lstStyle/>
          <a:p>
            <a:pPr marL="0" indent="0" eaLnBrk="1" hangingPunct="1"/>
            <a:endParaRPr altLang="en-US" b="1"/>
          </a:p>
          <a:p>
            <a:pPr marL="0" indent="0" eaLnBrk="1" hangingPunct="1"/>
            <a:endParaRPr altLang="en-US" b="1"/>
          </a:p>
          <a:p>
            <a:pPr marL="0" indent="0" algn="ctr" eaLnBrk="1" hangingPunct="1"/>
            <a:r>
              <a:rPr altLang="en-US" sz="6600">
                <a:solidFill>
                  <a:schemeClr val="bg1"/>
                </a:solidFill>
              </a:rPr>
              <a:t>PowerPoint presentation</a:t>
            </a:r>
          </a:p>
        </p:txBody>
      </p:sp>
      <p:sp>
        <p:nvSpPr>
          <p:cNvPr id="4098" name="Text Box 10"/>
          <p:cNvSpPr txBox="1">
            <a:spLocks noChangeArrowheads="1"/>
          </p:cNvSpPr>
          <p:nvPr/>
        </p:nvSpPr>
        <p:spPr bwMode="white">
          <a:xfrm>
            <a:off x="533400" y="2057400"/>
            <a:ext cx="8077200" cy="1295400"/>
          </a:xfrm>
          <a:prstGeom prst="rect">
            <a:avLst/>
          </a:prstGeom>
          <a:solidFill>
            <a:srgbClr val="E3061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099" name="Text Box 10"/>
          <p:cNvSpPr txBox="1">
            <a:spLocks noChangeArrowheads="1"/>
          </p:cNvSpPr>
          <p:nvPr/>
        </p:nvSpPr>
        <p:spPr bwMode="white">
          <a:xfrm>
            <a:off x="533400" y="3352800"/>
            <a:ext cx="8077200" cy="228600"/>
          </a:xfrm>
          <a:prstGeom prst="rect">
            <a:avLst/>
          </a:prstGeom>
          <a:solidFill>
            <a:srgbClr val="D9D9D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800">
                <a:solidFill>
                  <a:srgbClr val="D81E05"/>
                </a:solidFill>
                <a:cs typeface="Arial" panose="020B0604020202020204" pitchFamily="34" charset="0"/>
              </a:rPr>
              <a:t> </a:t>
            </a:r>
          </a:p>
        </p:txBody>
      </p:sp>
      <p:sp>
        <p:nvSpPr>
          <p:cNvPr id="4100" name="Rectangle 15"/>
          <p:cNvSpPr>
            <a:spLocks noGrp="1" noChangeArrowheads="1"/>
          </p:cNvSpPr>
          <p:nvPr>
            <p:ph type="title"/>
          </p:nvPr>
        </p:nvSpPr>
        <p:spPr>
          <a:xfrm>
            <a:off x="533400" y="3581400"/>
            <a:ext cx="8077200" cy="2514600"/>
          </a:xfrm>
        </p:spPr>
        <p:txBody>
          <a:bodyPr lIns="360000" rIns="360000" anchor="t"/>
          <a:lstStyle/>
          <a:p>
            <a:pPr eaLnBrk="1" hangingPunct="1"/>
            <a:r>
              <a:rPr lang="en-GB" dirty="0" smtClean="0"/>
              <a:t>Test results</a:t>
            </a:r>
            <a:endParaRPr lang="en-GB" altLang="en-US" dirty="0"/>
          </a:p>
        </p:txBody>
      </p:sp>
      <p:sp>
        <p:nvSpPr>
          <p:cNvPr id="4101" name="TextBox 9"/>
          <p:cNvSpPr txBox="1">
            <a:spLocks noChangeArrowheads="1"/>
          </p:cNvSpPr>
          <p:nvPr/>
        </p:nvSpPr>
        <p:spPr bwMode="auto">
          <a:xfrm>
            <a:off x="533400" y="22098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60000" rIns="360000">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2400" b="1" dirty="0">
                <a:solidFill>
                  <a:srgbClr val="FFFFFF"/>
                </a:solidFill>
              </a:rPr>
              <a:t>Unit 304: Electrical Installations: inspection, testing and commissioning</a:t>
            </a:r>
            <a:endParaRPr lang="en-US" altLang="en-US" sz="24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548680"/>
            <a:ext cx="9144000" cy="382588"/>
          </a:xfrm>
        </p:spPr>
        <p:txBody>
          <a:bodyPr lIns="360000" rIns="360000"/>
          <a:lstStyle/>
          <a:p>
            <a:r>
              <a:rPr lang="en-US" altLang="en-US" dirty="0" smtClean="0">
                <a:solidFill>
                  <a:srgbClr val="FF0000"/>
                </a:solidFill>
              </a:rPr>
              <a:t>Test results</a:t>
            </a:r>
            <a:endParaRPr lang="en-US" altLang="en-US" dirty="0" smtClean="0">
              <a:solidFill>
                <a:srgbClr val="FF0000"/>
              </a:solidFill>
            </a:endParaRPr>
          </a:p>
        </p:txBody>
      </p:sp>
      <p:sp>
        <p:nvSpPr>
          <p:cNvPr id="1026" name="Content Placeholder 2"/>
          <p:cNvSpPr>
            <a:spLocks noGrp="1"/>
          </p:cNvSpPr>
          <p:nvPr>
            <p:ph sz="quarter" idx="10"/>
          </p:nvPr>
        </p:nvSpPr>
        <p:spPr>
          <a:xfrm>
            <a:off x="0" y="931268"/>
            <a:ext cx="9144000" cy="4756150"/>
          </a:xfrm>
        </p:spPr>
        <p:txBody>
          <a:bodyPr lIns="360000" rIns="360000"/>
          <a:lstStyle/>
          <a:p>
            <a:pPr marL="0" indent="0" eaLnBrk="1" hangingPunct="1">
              <a:lnSpc>
                <a:spcPct val="100000"/>
              </a:lnSpc>
              <a:spcBef>
                <a:spcPts val="0"/>
              </a:spcBef>
              <a:spcAft>
                <a:spcPts val="600"/>
              </a:spcAft>
            </a:pPr>
            <a:r>
              <a:rPr lang="en-GB" altLang="en-US" b="1" dirty="0">
                <a:solidFill>
                  <a:srgbClr val="FF0000"/>
                </a:solidFill>
              </a:rPr>
              <a:t>2.6.1 of Guidance Note 3 states</a:t>
            </a:r>
            <a:r>
              <a:rPr lang="en-GB" altLang="en-US" b="1" dirty="0" smtClean="0">
                <a:solidFill>
                  <a:srgbClr val="FF0000"/>
                </a:solidFill>
              </a:rPr>
              <a:t>:</a:t>
            </a:r>
          </a:p>
          <a:p>
            <a:pPr marL="0" indent="0">
              <a:lnSpc>
                <a:spcPct val="100000"/>
              </a:lnSpc>
              <a:spcBef>
                <a:spcPts val="0"/>
              </a:spcBef>
              <a:spcAft>
                <a:spcPts val="600"/>
              </a:spcAft>
            </a:pPr>
            <a:r>
              <a:rPr lang="en-GB" i="1" dirty="0"/>
              <a:t>The test results must be recorded on the Schedule(s) of Test Results and compared with relevant criteria. For example, in order to verify disconnection times, the relevant criteria would be design earth fault loop impedance values provided by the designer.</a:t>
            </a:r>
            <a:endParaRPr lang="en-GB" dirty="0"/>
          </a:p>
          <a:p>
            <a:pPr>
              <a:lnSpc>
                <a:spcPct val="100000"/>
              </a:lnSpc>
              <a:spcBef>
                <a:spcPts val="0"/>
              </a:spcBef>
              <a:spcAft>
                <a:spcPts val="600"/>
              </a:spcAft>
              <a:buFont typeface="Arial" panose="020B0604020202020204" pitchFamily="34" charset="0"/>
              <a:buChar char="•"/>
            </a:pPr>
            <a:r>
              <a:rPr lang="en-GB" dirty="0"/>
              <a:t>A sample Schedule of Test Results can be found on the following page.</a:t>
            </a:r>
          </a:p>
          <a:p>
            <a:pPr>
              <a:lnSpc>
                <a:spcPct val="100000"/>
              </a:lnSpc>
              <a:spcBef>
                <a:spcPts val="0"/>
              </a:spcBef>
              <a:spcAft>
                <a:spcPts val="600"/>
              </a:spcAft>
              <a:buFont typeface="Arial" panose="020B0604020202020204" pitchFamily="34" charset="0"/>
              <a:buChar char="•"/>
            </a:pPr>
            <a:r>
              <a:rPr lang="en-GB" dirty="0"/>
              <a:t>If test results do not comply with the appropriate criteria, then the installation may be unsafe and should not be brought into or continue in service until remedial work is carried out.</a:t>
            </a:r>
          </a:p>
        </p:txBody>
      </p:sp>
    </p:spTree>
    <p:extLst>
      <p:ext uri="{BB962C8B-B14F-4D97-AF65-F5344CB8AC3E}">
        <p14:creationId xmlns:p14="http://schemas.microsoft.com/office/powerpoint/2010/main" val="1472707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after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p:cTn id="7" dur="500" decel="50000" fill="hold">
                                          <p:stCondLst>
                                            <p:cond delay="0"/>
                                          </p:stCondLst>
                                        </p:cTn>
                                        <p:tgtEl>
                                          <p:spTgt spid="512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12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122"/>
                                        </p:tgtEl>
                                        <p:attrNameLst>
                                          <p:attrName>ppt_w</p:attrName>
                                        </p:attrNameLst>
                                      </p:cBhvr>
                                      <p:tavLst>
                                        <p:tav tm="0">
                                          <p:val>
                                            <p:strVal val="#ppt_w*.05"/>
                                          </p:val>
                                        </p:tav>
                                        <p:tav tm="100000">
                                          <p:val>
                                            <p:strVal val="#ppt_w"/>
                                          </p:val>
                                        </p:tav>
                                      </p:tavLst>
                                    </p:anim>
                                    <p:anim calcmode="lin" valueType="num">
                                      <p:cBhvr>
                                        <p:cTn id="10" dur="1000" fill="hold"/>
                                        <p:tgtEl>
                                          <p:spTgt spid="512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12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12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12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122"/>
                                        </p:tgtEl>
                                      </p:cBhvr>
                                    </p:animEffect>
                                  </p:childTnLst>
                                </p:cTn>
                              </p:par>
                            </p:childTnLst>
                          </p:cTn>
                        </p:par>
                        <p:par>
                          <p:cTn id="15" fill="hold" nodeType="withGroup">
                            <p:stCondLst>
                              <p:cond delay="1000"/>
                            </p:stCondLst>
                            <p:childTnLst>
                              <p:par>
                                <p:cTn id="16" presetID="25" presetClass="entr" presetSubtype="0" fill="hold" nodeType="afterEffect">
                                  <p:stCondLst>
                                    <p:cond delay="0"/>
                                  </p:stCondLst>
                                  <p:childTnLst>
                                    <p:set>
                                      <p:cBhvr>
                                        <p:cTn id="17" dur="1" fill="hold">
                                          <p:stCondLst>
                                            <p:cond delay="0"/>
                                          </p:stCondLst>
                                        </p:cTn>
                                        <p:tgtEl>
                                          <p:spTgt spid="1026">
                                            <p:txEl>
                                              <p:pRg st="0" end="0"/>
                                            </p:txEl>
                                          </p:spTgt>
                                        </p:tgtEl>
                                        <p:attrNameLst>
                                          <p:attrName>style.visibility</p:attrName>
                                        </p:attrNameLst>
                                      </p:cBhvr>
                                      <p:to>
                                        <p:strVal val="visible"/>
                                      </p:to>
                                    </p:set>
                                    <p:anim calcmode="lin" valueType="num">
                                      <p:cBhvr>
                                        <p:cTn id="18" dur="500" decel="50000" fill="hold">
                                          <p:stCondLst>
                                            <p:cond delay="0"/>
                                          </p:stCondLst>
                                        </p:cTn>
                                        <p:tgtEl>
                                          <p:spTgt spid="1026">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1026">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1026">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1026">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1026">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1026">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1026">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102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1026">
                                            <p:txEl>
                                              <p:charRg st="33" end="290"/>
                                            </p:txEl>
                                          </p:spTgt>
                                        </p:tgtEl>
                                        <p:attrNameLst>
                                          <p:attrName>style.visibility</p:attrName>
                                        </p:attrNameLst>
                                      </p:cBhvr>
                                      <p:to>
                                        <p:strVal val="visible"/>
                                      </p:to>
                                    </p:set>
                                    <p:anim calcmode="lin" valueType="num">
                                      <p:cBhvr>
                                        <p:cTn id="30" dur="500" decel="50000" fill="hold">
                                          <p:stCondLst>
                                            <p:cond delay="0"/>
                                          </p:stCondLst>
                                        </p:cTn>
                                        <p:tgtEl>
                                          <p:spTgt spid="1026">
                                            <p:txEl>
                                              <p:charRg st="33" end="290"/>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1026">
                                            <p:txEl>
                                              <p:charRg st="33" end="290"/>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1026">
                                            <p:txEl>
                                              <p:charRg st="33" end="290"/>
                                            </p:txEl>
                                          </p:spTgt>
                                        </p:tgtEl>
                                        <p:attrNameLst>
                                          <p:attrName>ppt_w</p:attrName>
                                        </p:attrNameLst>
                                      </p:cBhvr>
                                      <p:tavLst>
                                        <p:tav tm="0">
                                          <p:val>
                                            <p:strVal val="#ppt_w*.05"/>
                                          </p:val>
                                        </p:tav>
                                        <p:tav tm="100000">
                                          <p:val>
                                            <p:strVal val="#ppt_w"/>
                                          </p:val>
                                        </p:tav>
                                      </p:tavLst>
                                    </p:anim>
                                    <p:anim calcmode="lin" valueType="num">
                                      <p:cBhvr>
                                        <p:cTn id="33" dur="1000" fill="hold"/>
                                        <p:tgtEl>
                                          <p:spTgt spid="1026">
                                            <p:txEl>
                                              <p:charRg st="33" end="290"/>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1026">
                                            <p:txEl>
                                              <p:charRg st="33" end="290"/>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1026">
                                            <p:txEl>
                                              <p:charRg st="33" end="290"/>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1026">
                                            <p:txEl>
                                              <p:charRg st="33" end="290"/>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1026">
                                            <p:txEl>
                                              <p:charRg st="33" end="29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5" presetClass="entr" presetSubtype="0" fill="hold" nodeType="clickEffect">
                                  <p:stCondLst>
                                    <p:cond delay="0"/>
                                  </p:stCondLst>
                                  <p:childTnLst>
                                    <p:set>
                                      <p:cBhvr>
                                        <p:cTn id="41" dur="1" fill="hold">
                                          <p:stCondLst>
                                            <p:cond delay="0"/>
                                          </p:stCondLst>
                                        </p:cTn>
                                        <p:tgtEl>
                                          <p:spTgt spid="1026">
                                            <p:txEl>
                                              <p:charRg st="290" end="360"/>
                                            </p:txEl>
                                          </p:spTgt>
                                        </p:tgtEl>
                                        <p:attrNameLst>
                                          <p:attrName>style.visibility</p:attrName>
                                        </p:attrNameLst>
                                      </p:cBhvr>
                                      <p:to>
                                        <p:strVal val="visible"/>
                                      </p:to>
                                    </p:set>
                                    <p:anim calcmode="lin" valueType="num">
                                      <p:cBhvr>
                                        <p:cTn id="42" dur="500" decel="50000" fill="hold">
                                          <p:stCondLst>
                                            <p:cond delay="0"/>
                                          </p:stCondLst>
                                        </p:cTn>
                                        <p:tgtEl>
                                          <p:spTgt spid="1026">
                                            <p:txEl>
                                              <p:charRg st="290" end="360"/>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1026">
                                            <p:txEl>
                                              <p:charRg st="290" end="360"/>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1026">
                                            <p:txEl>
                                              <p:charRg st="290" end="360"/>
                                            </p:txEl>
                                          </p:spTgt>
                                        </p:tgtEl>
                                        <p:attrNameLst>
                                          <p:attrName>ppt_w</p:attrName>
                                        </p:attrNameLst>
                                      </p:cBhvr>
                                      <p:tavLst>
                                        <p:tav tm="0">
                                          <p:val>
                                            <p:strVal val="#ppt_w*.05"/>
                                          </p:val>
                                        </p:tav>
                                        <p:tav tm="100000">
                                          <p:val>
                                            <p:strVal val="#ppt_w"/>
                                          </p:val>
                                        </p:tav>
                                      </p:tavLst>
                                    </p:anim>
                                    <p:anim calcmode="lin" valueType="num">
                                      <p:cBhvr>
                                        <p:cTn id="45" dur="1000" fill="hold"/>
                                        <p:tgtEl>
                                          <p:spTgt spid="1026">
                                            <p:txEl>
                                              <p:charRg st="290" end="360"/>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1026">
                                            <p:txEl>
                                              <p:charRg st="290" end="360"/>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1026">
                                            <p:txEl>
                                              <p:charRg st="290" end="360"/>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1026">
                                            <p:txEl>
                                              <p:charRg st="290" end="360"/>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1026">
                                            <p:txEl>
                                              <p:charRg st="290" end="36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5" presetClass="entr" presetSubtype="0" fill="hold" nodeType="clickEffect">
                                  <p:stCondLst>
                                    <p:cond delay="0"/>
                                  </p:stCondLst>
                                  <p:childTnLst>
                                    <p:set>
                                      <p:cBhvr>
                                        <p:cTn id="53" dur="1" fill="hold">
                                          <p:stCondLst>
                                            <p:cond delay="0"/>
                                          </p:stCondLst>
                                        </p:cTn>
                                        <p:tgtEl>
                                          <p:spTgt spid="1026">
                                            <p:txEl>
                                              <p:charRg st="360" end="547"/>
                                            </p:txEl>
                                          </p:spTgt>
                                        </p:tgtEl>
                                        <p:attrNameLst>
                                          <p:attrName>style.visibility</p:attrName>
                                        </p:attrNameLst>
                                      </p:cBhvr>
                                      <p:to>
                                        <p:strVal val="visible"/>
                                      </p:to>
                                    </p:set>
                                    <p:anim calcmode="lin" valueType="num">
                                      <p:cBhvr>
                                        <p:cTn id="54" dur="500" decel="50000" fill="hold">
                                          <p:stCondLst>
                                            <p:cond delay="0"/>
                                          </p:stCondLst>
                                        </p:cTn>
                                        <p:tgtEl>
                                          <p:spTgt spid="1026">
                                            <p:txEl>
                                              <p:charRg st="360" end="547"/>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1026">
                                            <p:txEl>
                                              <p:charRg st="360" end="547"/>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1026">
                                            <p:txEl>
                                              <p:charRg st="360" end="547"/>
                                            </p:txEl>
                                          </p:spTgt>
                                        </p:tgtEl>
                                        <p:attrNameLst>
                                          <p:attrName>ppt_w</p:attrName>
                                        </p:attrNameLst>
                                      </p:cBhvr>
                                      <p:tavLst>
                                        <p:tav tm="0">
                                          <p:val>
                                            <p:strVal val="#ppt_w*.05"/>
                                          </p:val>
                                        </p:tav>
                                        <p:tav tm="100000">
                                          <p:val>
                                            <p:strVal val="#ppt_w"/>
                                          </p:val>
                                        </p:tav>
                                      </p:tavLst>
                                    </p:anim>
                                    <p:anim calcmode="lin" valueType="num">
                                      <p:cBhvr>
                                        <p:cTn id="57" dur="1000" fill="hold"/>
                                        <p:tgtEl>
                                          <p:spTgt spid="1026">
                                            <p:txEl>
                                              <p:charRg st="360" end="547"/>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1026">
                                            <p:txEl>
                                              <p:charRg st="360" end="547"/>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1026">
                                            <p:txEl>
                                              <p:charRg st="360" end="547"/>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1026">
                                            <p:txEl>
                                              <p:charRg st="360" end="547"/>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1026">
                                            <p:txEl>
                                              <p:charRg st="360" end="54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548680"/>
            <a:ext cx="9144000" cy="382588"/>
          </a:xfrm>
        </p:spPr>
        <p:txBody>
          <a:bodyPr lIns="360000" rIns="360000"/>
          <a:lstStyle/>
          <a:p>
            <a:r>
              <a:rPr lang="en-US" altLang="en-US" dirty="0" smtClean="0">
                <a:solidFill>
                  <a:srgbClr val="FF0000"/>
                </a:solidFill>
              </a:rPr>
              <a:t>Test results</a:t>
            </a:r>
            <a:endParaRPr lang="en-US" altLang="en-US" dirty="0" smtClean="0">
              <a:solidFill>
                <a:srgbClr val="FF0000"/>
              </a:solidFill>
            </a:endParaRPr>
          </a:p>
        </p:txBody>
      </p:sp>
      <p:sp>
        <p:nvSpPr>
          <p:cNvPr id="1026" name="Content Placeholder 2"/>
          <p:cNvSpPr>
            <a:spLocks noGrp="1"/>
          </p:cNvSpPr>
          <p:nvPr>
            <p:ph sz="quarter" idx="10"/>
          </p:nvPr>
        </p:nvSpPr>
        <p:spPr>
          <a:xfrm>
            <a:off x="0" y="931268"/>
            <a:ext cx="9144000" cy="4756150"/>
          </a:xfrm>
        </p:spPr>
        <p:txBody>
          <a:bodyPr lIns="360000" rIns="360000"/>
          <a:lstStyle/>
          <a:p>
            <a:pPr marL="0" indent="0" eaLnBrk="1" hangingPunct="1">
              <a:lnSpc>
                <a:spcPct val="100000"/>
              </a:lnSpc>
              <a:spcBef>
                <a:spcPts val="0"/>
              </a:spcBef>
              <a:spcAft>
                <a:spcPts val="600"/>
              </a:spcAft>
            </a:pPr>
            <a:r>
              <a:rPr lang="en-GB" altLang="en-US" b="1" dirty="0" smtClean="0">
                <a:solidFill>
                  <a:srgbClr val="FF0000"/>
                </a:solidFill>
              </a:rPr>
              <a:t>Order of testing</a:t>
            </a:r>
          </a:p>
          <a:p>
            <a:pPr>
              <a:lnSpc>
                <a:spcPct val="100000"/>
              </a:lnSpc>
              <a:spcBef>
                <a:spcPts val="0"/>
              </a:spcBef>
              <a:spcAft>
                <a:spcPts val="600"/>
              </a:spcAft>
              <a:buFont typeface="Arial" panose="020B0604020202020204" pitchFamily="34" charset="0"/>
              <a:buChar char="•"/>
            </a:pPr>
            <a:r>
              <a:rPr lang="en-GB" dirty="0"/>
              <a:t>Many tests rely on the results of certain other tests being </a:t>
            </a:r>
            <a:r>
              <a:rPr lang="en-GB" dirty="0" smtClean="0"/>
              <a:t>correct.</a:t>
            </a:r>
          </a:p>
          <a:p>
            <a:pPr>
              <a:lnSpc>
                <a:spcPct val="100000"/>
              </a:lnSpc>
              <a:spcBef>
                <a:spcPts val="0"/>
              </a:spcBef>
              <a:spcAft>
                <a:spcPts val="600"/>
              </a:spcAft>
              <a:buFont typeface="Arial" panose="020B0604020202020204" pitchFamily="34" charset="0"/>
              <a:buChar char="•"/>
            </a:pPr>
            <a:r>
              <a:rPr lang="en-GB" dirty="0" smtClean="0"/>
              <a:t>Also</a:t>
            </a:r>
            <a:r>
              <a:rPr lang="en-GB" dirty="0"/>
              <a:t>, electrical testing can be hazardous, both to the tester and to others who are within the area of the installation during the </a:t>
            </a:r>
            <a:r>
              <a:rPr lang="en-GB" dirty="0" smtClean="0"/>
              <a:t>test.</a:t>
            </a:r>
          </a:p>
          <a:p>
            <a:pPr>
              <a:lnSpc>
                <a:spcPct val="100000"/>
              </a:lnSpc>
              <a:spcBef>
                <a:spcPts val="0"/>
              </a:spcBef>
              <a:spcAft>
                <a:spcPts val="600"/>
              </a:spcAft>
              <a:buFont typeface="Arial" panose="020B0604020202020204" pitchFamily="34" charset="0"/>
              <a:buChar char="•"/>
            </a:pPr>
            <a:r>
              <a:rPr lang="en-GB" dirty="0" smtClean="0"/>
              <a:t>The </a:t>
            </a:r>
            <a:r>
              <a:rPr lang="en-GB" dirty="0"/>
              <a:t>danger is compounded if tests are not carried out in the correct sequence.</a:t>
            </a:r>
          </a:p>
          <a:p>
            <a:pPr>
              <a:lnSpc>
                <a:spcPct val="100000"/>
              </a:lnSpc>
              <a:spcBef>
                <a:spcPts val="0"/>
              </a:spcBef>
              <a:spcAft>
                <a:spcPts val="600"/>
              </a:spcAft>
              <a:buFont typeface="Arial" panose="020B0604020202020204" pitchFamily="34" charset="0"/>
              <a:buChar char="•"/>
            </a:pPr>
            <a:r>
              <a:rPr lang="en-GB" dirty="0"/>
              <a:t>For example, it is of great importance that the continuity, and hence the effectiveness, of protective conductors is confirmed before the insulation resistance test is carried </a:t>
            </a:r>
            <a:r>
              <a:rPr lang="en-GB" dirty="0" smtClean="0"/>
              <a:t>out.</a:t>
            </a:r>
          </a:p>
          <a:p>
            <a:pPr>
              <a:lnSpc>
                <a:spcPct val="100000"/>
              </a:lnSpc>
              <a:spcBef>
                <a:spcPts val="0"/>
              </a:spcBef>
              <a:spcAft>
                <a:spcPts val="600"/>
              </a:spcAft>
              <a:buFont typeface="Arial" panose="020B0604020202020204" pitchFamily="34" charset="0"/>
              <a:buChar char="•"/>
            </a:pPr>
            <a:r>
              <a:rPr lang="en-GB" dirty="0" smtClean="0"/>
              <a:t>The </a:t>
            </a:r>
            <a:r>
              <a:rPr lang="en-GB" dirty="0"/>
              <a:t>high voltage used for insulation testing could appear on all extraneous metalwork associated with the installation in the event of an open-circuit protective conductor if insulation resistance is very low.</a:t>
            </a:r>
            <a:endParaRPr lang="en-GB" dirty="0"/>
          </a:p>
        </p:txBody>
      </p:sp>
    </p:spTree>
    <p:extLst>
      <p:ext uri="{BB962C8B-B14F-4D97-AF65-F5344CB8AC3E}">
        <p14:creationId xmlns:p14="http://schemas.microsoft.com/office/powerpoint/2010/main" val="1507074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after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 calcmode="lin" valueType="num">
                                      <p:cBhvr>
                                        <p:cTn id="7" dur="500" decel="50000" fill="hold">
                                          <p:stCondLst>
                                            <p:cond delay="0"/>
                                          </p:stCondLst>
                                        </p:cTn>
                                        <p:tgtEl>
                                          <p:spTgt spid="102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2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2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02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2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2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2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2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1026">
                                            <p:txEl>
                                              <p:pRg st="1" end="1"/>
                                            </p:txEl>
                                          </p:spTgt>
                                        </p:tgtEl>
                                        <p:attrNameLst>
                                          <p:attrName>style.visibility</p:attrName>
                                        </p:attrNameLst>
                                      </p:cBhvr>
                                      <p:to>
                                        <p:strVal val="visible"/>
                                      </p:to>
                                    </p:set>
                                    <p:anim calcmode="lin" valueType="num">
                                      <p:cBhvr>
                                        <p:cTn id="19" dur="500" decel="50000" fill="hold">
                                          <p:stCondLst>
                                            <p:cond delay="0"/>
                                          </p:stCondLst>
                                        </p:cTn>
                                        <p:tgtEl>
                                          <p:spTgt spid="102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02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02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102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02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02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02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02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1026">
                                            <p:txEl>
                                              <p:pRg st="2" end="2"/>
                                            </p:txEl>
                                          </p:spTgt>
                                        </p:tgtEl>
                                        <p:attrNameLst>
                                          <p:attrName>style.visibility</p:attrName>
                                        </p:attrNameLst>
                                      </p:cBhvr>
                                      <p:to>
                                        <p:strVal val="visible"/>
                                      </p:to>
                                    </p:set>
                                    <p:anim calcmode="lin" valueType="num">
                                      <p:cBhvr>
                                        <p:cTn id="31" dur="500" decel="50000" fill="hold">
                                          <p:stCondLst>
                                            <p:cond delay="0"/>
                                          </p:stCondLst>
                                        </p:cTn>
                                        <p:tgtEl>
                                          <p:spTgt spid="1026">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026">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026">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1026">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026">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026">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026">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02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1026">
                                            <p:txEl>
                                              <p:pRg st="3" end="3"/>
                                            </p:txEl>
                                          </p:spTgt>
                                        </p:tgtEl>
                                        <p:attrNameLst>
                                          <p:attrName>style.visibility</p:attrName>
                                        </p:attrNameLst>
                                      </p:cBhvr>
                                      <p:to>
                                        <p:strVal val="visible"/>
                                      </p:to>
                                    </p:set>
                                    <p:anim calcmode="lin" valueType="num">
                                      <p:cBhvr>
                                        <p:cTn id="43" dur="500" decel="50000" fill="hold">
                                          <p:stCondLst>
                                            <p:cond delay="0"/>
                                          </p:stCondLst>
                                        </p:cTn>
                                        <p:tgtEl>
                                          <p:spTgt spid="1026">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026">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026">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1026">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026">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026">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026">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026">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1026">
                                            <p:txEl>
                                              <p:pRg st="4" end="4"/>
                                            </p:txEl>
                                          </p:spTgt>
                                        </p:tgtEl>
                                        <p:attrNameLst>
                                          <p:attrName>style.visibility</p:attrName>
                                        </p:attrNameLst>
                                      </p:cBhvr>
                                      <p:to>
                                        <p:strVal val="visible"/>
                                      </p:to>
                                    </p:set>
                                    <p:anim calcmode="lin" valueType="num">
                                      <p:cBhvr>
                                        <p:cTn id="55" dur="500" decel="50000" fill="hold">
                                          <p:stCondLst>
                                            <p:cond delay="0"/>
                                          </p:stCondLst>
                                        </p:cTn>
                                        <p:tgtEl>
                                          <p:spTgt spid="1026">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1026">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1026">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1026">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1026">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1026">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1026">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1026">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1026">
                                            <p:txEl>
                                              <p:pRg st="5" end="5"/>
                                            </p:txEl>
                                          </p:spTgt>
                                        </p:tgtEl>
                                        <p:attrNameLst>
                                          <p:attrName>style.visibility</p:attrName>
                                        </p:attrNameLst>
                                      </p:cBhvr>
                                      <p:to>
                                        <p:strVal val="visible"/>
                                      </p:to>
                                    </p:set>
                                    <p:anim calcmode="lin" valueType="num">
                                      <p:cBhvr>
                                        <p:cTn id="67" dur="500" decel="50000" fill="hold">
                                          <p:stCondLst>
                                            <p:cond delay="0"/>
                                          </p:stCondLst>
                                        </p:cTn>
                                        <p:tgtEl>
                                          <p:spTgt spid="1026">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1026">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1026">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1026">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1026">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1026">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1026">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10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548680"/>
            <a:ext cx="9144000" cy="382588"/>
          </a:xfrm>
        </p:spPr>
        <p:txBody>
          <a:bodyPr lIns="360000" rIns="360000"/>
          <a:lstStyle/>
          <a:p>
            <a:r>
              <a:rPr lang="en-US" altLang="en-US" dirty="0" smtClean="0">
                <a:solidFill>
                  <a:srgbClr val="FF0000"/>
                </a:solidFill>
              </a:rPr>
              <a:t>Test results</a:t>
            </a:r>
            <a:endParaRPr lang="en-US" altLang="en-US" dirty="0" smtClean="0">
              <a:solidFill>
                <a:srgbClr val="FF0000"/>
              </a:solidFill>
            </a:endParaRPr>
          </a:p>
        </p:txBody>
      </p:sp>
      <p:sp>
        <p:nvSpPr>
          <p:cNvPr id="1026" name="Content Placeholder 2"/>
          <p:cNvSpPr>
            <a:spLocks noGrp="1"/>
          </p:cNvSpPr>
          <p:nvPr>
            <p:ph sz="quarter" idx="10"/>
          </p:nvPr>
        </p:nvSpPr>
        <p:spPr>
          <a:xfrm>
            <a:off x="0" y="931268"/>
            <a:ext cx="9144000" cy="4756150"/>
          </a:xfrm>
        </p:spPr>
        <p:txBody>
          <a:bodyPr lIns="360000" rIns="360000"/>
          <a:lstStyle/>
          <a:p>
            <a:pPr marL="0" indent="0" eaLnBrk="1" hangingPunct="1">
              <a:lnSpc>
                <a:spcPct val="100000"/>
              </a:lnSpc>
              <a:spcBef>
                <a:spcPts val="0"/>
              </a:spcBef>
              <a:spcAft>
                <a:spcPts val="600"/>
              </a:spcAft>
            </a:pPr>
            <a:r>
              <a:rPr lang="en-GB" altLang="en-US" b="1" dirty="0" smtClean="0">
                <a:solidFill>
                  <a:srgbClr val="FF0000"/>
                </a:solidFill>
              </a:rPr>
              <a:t>Order of testing</a:t>
            </a:r>
          </a:p>
          <a:p>
            <a:pPr>
              <a:lnSpc>
                <a:spcPct val="100000"/>
              </a:lnSpc>
              <a:spcBef>
                <a:spcPts val="0"/>
              </a:spcBef>
              <a:spcAft>
                <a:spcPts val="600"/>
              </a:spcAft>
              <a:buFont typeface="Arial" panose="020B0604020202020204" pitchFamily="34" charset="0"/>
              <a:buChar char="•"/>
            </a:pPr>
            <a:r>
              <a:rPr lang="en-GB" dirty="0"/>
              <a:t>Again, an earth fault loop impedance test cannot be conducted before an installation is connected to the supply, and the danger associated with such a connection before verifying polarity, protective system effectiveness and insulation resistance will be obvious.</a:t>
            </a:r>
          </a:p>
          <a:p>
            <a:pPr>
              <a:lnSpc>
                <a:spcPct val="100000"/>
              </a:lnSpc>
              <a:spcBef>
                <a:spcPts val="0"/>
              </a:spcBef>
              <a:spcAft>
                <a:spcPts val="600"/>
              </a:spcAft>
              <a:buFont typeface="Arial" panose="020B0604020202020204" pitchFamily="34" charset="0"/>
              <a:buChar char="•"/>
            </a:pPr>
            <a:r>
              <a:rPr lang="en-GB" dirty="0"/>
              <a:t>Any test that fails to produce an acceptable result must be repeated after remedial action has been </a:t>
            </a:r>
            <a:r>
              <a:rPr lang="en-GB" dirty="0" smtClean="0"/>
              <a:t>taken.</a:t>
            </a:r>
          </a:p>
          <a:p>
            <a:pPr>
              <a:lnSpc>
                <a:spcPct val="100000"/>
              </a:lnSpc>
              <a:spcBef>
                <a:spcPts val="0"/>
              </a:spcBef>
              <a:spcAft>
                <a:spcPts val="600"/>
              </a:spcAft>
              <a:buFont typeface="Arial" panose="020B0604020202020204" pitchFamily="34" charset="0"/>
              <a:buChar char="•"/>
            </a:pPr>
            <a:r>
              <a:rPr lang="en-GB" dirty="0" smtClean="0"/>
              <a:t>Any </a:t>
            </a:r>
            <a:r>
              <a:rPr lang="en-GB" dirty="0"/>
              <a:t>other tests, which results may have been influenced by the fault concerned, must also be </a:t>
            </a:r>
            <a:r>
              <a:rPr lang="en-GB" dirty="0" smtClean="0"/>
              <a:t>repeated.</a:t>
            </a:r>
          </a:p>
          <a:p>
            <a:pPr>
              <a:lnSpc>
                <a:spcPct val="100000"/>
              </a:lnSpc>
              <a:spcBef>
                <a:spcPts val="0"/>
              </a:spcBef>
              <a:spcAft>
                <a:spcPts val="600"/>
              </a:spcAft>
              <a:buFont typeface="Arial" panose="020B0604020202020204" pitchFamily="34" charset="0"/>
              <a:buChar char="•"/>
            </a:pPr>
            <a:r>
              <a:rPr lang="en-GB" dirty="0" smtClean="0"/>
              <a:t>Some </a:t>
            </a:r>
            <a:r>
              <a:rPr lang="en-GB" dirty="0"/>
              <a:t>tests will be carried out before the supply is connected, while others cannot be performed until the installation is energised.</a:t>
            </a:r>
            <a:endParaRPr lang="en-GB" dirty="0"/>
          </a:p>
        </p:txBody>
      </p:sp>
    </p:spTree>
    <p:extLst>
      <p:ext uri="{BB962C8B-B14F-4D97-AF65-F5344CB8AC3E}">
        <p14:creationId xmlns:p14="http://schemas.microsoft.com/office/powerpoint/2010/main" val="307711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026">
                                            <p:txEl>
                                              <p:pRg st="1" end="1"/>
                                            </p:txEl>
                                          </p:spTgt>
                                        </p:tgtEl>
                                        <p:attrNameLst>
                                          <p:attrName>style.visibility</p:attrName>
                                        </p:attrNameLst>
                                      </p:cBhvr>
                                      <p:to>
                                        <p:strVal val="visible"/>
                                      </p:to>
                                    </p:set>
                                    <p:anim calcmode="lin" valueType="num">
                                      <p:cBhvr>
                                        <p:cTn id="7" dur="500" decel="50000" fill="hold">
                                          <p:stCondLst>
                                            <p:cond delay="0"/>
                                          </p:stCondLst>
                                        </p:cTn>
                                        <p:tgtEl>
                                          <p:spTgt spid="1026">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026">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026">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1026">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026">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026">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026">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02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1026">
                                            <p:txEl>
                                              <p:pRg st="2" end="2"/>
                                            </p:txEl>
                                          </p:spTgt>
                                        </p:tgtEl>
                                        <p:attrNameLst>
                                          <p:attrName>style.visibility</p:attrName>
                                        </p:attrNameLst>
                                      </p:cBhvr>
                                      <p:to>
                                        <p:strVal val="visible"/>
                                      </p:to>
                                    </p:set>
                                    <p:anim calcmode="lin" valueType="num">
                                      <p:cBhvr>
                                        <p:cTn id="19" dur="500" decel="50000" fill="hold">
                                          <p:stCondLst>
                                            <p:cond delay="0"/>
                                          </p:stCondLst>
                                        </p:cTn>
                                        <p:tgtEl>
                                          <p:spTgt spid="1026">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026">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026">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1026">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026">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026">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026">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02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1026">
                                            <p:txEl>
                                              <p:pRg st="3" end="3"/>
                                            </p:txEl>
                                          </p:spTgt>
                                        </p:tgtEl>
                                        <p:attrNameLst>
                                          <p:attrName>style.visibility</p:attrName>
                                        </p:attrNameLst>
                                      </p:cBhvr>
                                      <p:to>
                                        <p:strVal val="visible"/>
                                      </p:to>
                                    </p:set>
                                    <p:anim calcmode="lin" valueType="num">
                                      <p:cBhvr>
                                        <p:cTn id="31" dur="500" decel="50000" fill="hold">
                                          <p:stCondLst>
                                            <p:cond delay="0"/>
                                          </p:stCondLst>
                                        </p:cTn>
                                        <p:tgtEl>
                                          <p:spTgt spid="1026">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1026">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1026">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1026">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1026">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1026">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1026">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102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1026">
                                            <p:txEl>
                                              <p:pRg st="4" end="4"/>
                                            </p:txEl>
                                          </p:spTgt>
                                        </p:tgtEl>
                                        <p:attrNameLst>
                                          <p:attrName>style.visibility</p:attrName>
                                        </p:attrNameLst>
                                      </p:cBhvr>
                                      <p:to>
                                        <p:strVal val="visible"/>
                                      </p:to>
                                    </p:set>
                                    <p:anim calcmode="lin" valueType="num">
                                      <p:cBhvr>
                                        <p:cTn id="43" dur="500" decel="50000" fill="hold">
                                          <p:stCondLst>
                                            <p:cond delay="0"/>
                                          </p:stCondLst>
                                        </p:cTn>
                                        <p:tgtEl>
                                          <p:spTgt spid="1026">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1026">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1026">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1026">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1026">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1026">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1026">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10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14" y="1009312"/>
            <a:ext cx="8926171" cy="4839375"/>
          </a:xfrm>
          <a:prstGeom prst="rect">
            <a:avLst/>
          </a:prstGeom>
        </p:spPr>
      </p:pic>
      <p:sp>
        <p:nvSpPr>
          <p:cNvPr id="5122" name="Title 1"/>
          <p:cNvSpPr>
            <a:spLocks noGrp="1"/>
          </p:cNvSpPr>
          <p:nvPr>
            <p:ph type="title"/>
          </p:nvPr>
        </p:nvSpPr>
        <p:spPr>
          <a:xfrm>
            <a:off x="0" y="548680"/>
            <a:ext cx="9144000" cy="382588"/>
          </a:xfrm>
        </p:spPr>
        <p:txBody>
          <a:bodyPr lIns="360000" rIns="360000"/>
          <a:lstStyle/>
          <a:p>
            <a:r>
              <a:rPr lang="en-US" altLang="en-US" dirty="0" smtClean="0">
                <a:solidFill>
                  <a:srgbClr val="FF0000"/>
                </a:solidFill>
              </a:rPr>
              <a:t>Test results</a:t>
            </a:r>
            <a:endParaRPr lang="en-US" altLang="en-US" dirty="0" smtClean="0">
              <a:solidFill>
                <a:srgbClr val="FF0000"/>
              </a:solidFill>
            </a:endParaRPr>
          </a:p>
        </p:txBody>
      </p:sp>
    </p:spTree>
    <p:extLst>
      <p:ext uri="{BB962C8B-B14F-4D97-AF65-F5344CB8AC3E}">
        <p14:creationId xmlns:p14="http://schemas.microsoft.com/office/powerpoint/2010/main" val="99588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type="body" idx="4294967295"/>
          </p:nvPr>
        </p:nvSpPr>
        <p:spPr>
          <a:xfrm>
            <a:off x="0" y="476672"/>
            <a:ext cx="9144000" cy="5832648"/>
          </a:xfrm>
        </p:spPr>
        <p:txBody>
          <a:bodyPr anchor="ctr"/>
          <a:lstStyle/>
          <a:p>
            <a:pPr marL="0" indent="0" algn="ctr" eaLnBrk="1" hangingPunct="1">
              <a:lnSpc>
                <a:spcPct val="100000"/>
              </a:lnSpc>
            </a:pPr>
            <a:r>
              <a:rPr altLang="en-US" sz="6000" dirty="0">
                <a:solidFill>
                  <a:srgbClr val="E30613"/>
                </a:solidFill>
              </a:rPr>
              <a:t>Any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7169">
                                            <p:txEl>
                                              <p:pRg st="0" end="0"/>
                                            </p:txEl>
                                          </p:spTgt>
                                        </p:tgtEl>
                                        <p:attrNameLst>
                                          <p:attrName>style.visibility</p:attrName>
                                        </p:attrNameLst>
                                      </p:cBhvr>
                                      <p:to>
                                        <p:strVal val="visible"/>
                                      </p:to>
                                    </p:set>
                                    <p:anim calcmode="lin" valueType="num">
                                      <p:cBhvr>
                                        <p:cTn id="7" dur="500" decel="50000" fill="hold">
                                          <p:stCondLst>
                                            <p:cond delay="0"/>
                                          </p:stCondLst>
                                        </p:cTn>
                                        <p:tgtEl>
                                          <p:spTgt spid="7169">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169">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169">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169">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169">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169">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169">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1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961</TotalTime>
  <Words>356</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MS PGothic</vt:lpstr>
      <vt:lpstr>MS PGothic</vt:lpstr>
      <vt:lpstr>Arial</vt:lpstr>
      <vt:lpstr>Lucida Grande</vt:lpstr>
      <vt:lpstr>Times New Roman</vt:lpstr>
      <vt:lpstr>Default Design</vt:lpstr>
      <vt:lpstr>Test results</vt:lpstr>
      <vt:lpstr>Test results</vt:lpstr>
      <vt:lpstr>Test results</vt:lpstr>
      <vt:lpstr>Test results</vt:lpstr>
      <vt:lpstr>Test results</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Robert Hibbert</cp:lastModifiedBy>
  <cp:revision>145</cp:revision>
  <dcterms:created xsi:type="dcterms:W3CDTF">2013-05-28T00:38:54Z</dcterms:created>
  <dcterms:modified xsi:type="dcterms:W3CDTF">2017-11-02T16:44:46Z</dcterms:modified>
</cp:coreProperties>
</file>