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6"/>
  </p:notesMasterIdLst>
  <p:handoutMasterIdLst>
    <p:handoutMasterId r:id="rId17"/>
  </p:handoutMasterIdLst>
  <p:sldIdLst>
    <p:sldId id="256" r:id="rId2"/>
    <p:sldId id="278" r:id="rId3"/>
    <p:sldId id="279" r:id="rId4"/>
    <p:sldId id="280" r:id="rId5"/>
    <p:sldId id="271" r:id="rId6"/>
    <p:sldId id="272" r:id="rId7"/>
    <p:sldId id="273" r:id="rId8"/>
    <p:sldId id="281" r:id="rId9"/>
    <p:sldId id="282" r:id="rId10"/>
    <p:sldId id="274" r:id="rId11"/>
    <p:sldId id="284" r:id="rId12"/>
    <p:sldId id="283" r:id="rId13"/>
    <p:sldId id="277" r:id="rId14"/>
    <p:sldId id="267" r:id="rId15"/>
  </p:sldIdLst>
  <p:sldSz cx="9144000" cy="6858000" type="screen4x3"/>
  <p:notesSz cx="6858000" cy="9144000"/>
  <p:custDataLst>
    <p:tags r:id="rId18"/>
  </p:custDataLst>
  <p:defaultTextStyle>
    <a:defPPr>
      <a:defRPr lang="en-GB"/>
    </a:defPPr>
    <a:lvl1pPr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FC1D727-CF40-4079-8C14-F770C6F8248A}" type="datetime1">
              <a:rPr lang="en-US" altLang="en-US"/>
              <a:pPr/>
              <a:t>11/2/2017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AE2A49B-45E7-4A2B-95DE-44BAF6A229F6}" type="slidenum">
              <a:rPr lang="en-US" altLang="en-US"/>
              <a:pPr/>
              <a:t>‹#›</a:t>
            </a:fld>
            <a:endParaRPr lang="en-US" altLang="en-US"/>
          </a:p>
        </p:txBody>
      </p:sp>
    </p:spTree>
    <p:extLst>
      <p:ext uri="{BB962C8B-B14F-4D97-AF65-F5344CB8AC3E}">
        <p14:creationId xmlns:p14="http://schemas.microsoft.com/office/powerpoint/2010/main" val="2784793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BB67E7-C0DB-448D-ABAF-72E3F2F3AB3D}" type="slidenum">
              <a:rPr lang="en-GB" altLang="en-US"/>
              <a:pPr/>
              <a:t>‹#›</a:t>
            </a:fld>
            <a:endParaRPr lang="en-GB" altLang="en-US"/>
          </a:p>
        </p:txBody>
      </p:sp>
    </p:spTree>
    <p:extLst>
      <p:ext uri="{BB962C8B-B14F-4D97-AF65-F5344CB8AC3E}">
        <p14:creationId xmlns:p14="http://schemas.microsoft.com/office/powerpoint/2010/main" val="23266541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a:lvl1pPr>
          </a:lstStyle>
          <a:p>
            <a:r>
              <a:rPr lang="en-US" dirty="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721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42070"/>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a:solidFill>
                  <a:srgbClr val="D81E05"/>
                </a:solidFill>
                <a:cs typeface="Arial" charset="0"/>
              </a:rPr>
              <a:t> </a:t>
            </a:r>
          </a:p>
        </p:txBody>
      </p:sp>
      <p:sp>
        <p:nvSpPr>
          <p:cNvPr id="1027" name="Text Box 10"/>
          <p:cNvSpPr txBox="1">
            <a:spLocks noChangeArrowheads="1"/>
          </p:cNvSpPr>
          <p:nvPr userDrawn="1"/>
        </p:nvSpPr>
        <p:spPr bwMode="white">
          <a:xfrm>
            <a:off x="0" y="265907"/>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9D9D9"/>
                </a:solidFill>
                <a:cs typeface="Arial" charset="0"/>
              </a:rPr>
              <a:t> </a:t>
            </a:r>
          </a:p>
        </p:txBody>
      </p:sp>
      <p:sp>
        <p:nvSpPr>
          <p:cNvPr id="1028" name="Rectangle 14"/>
          <p:cNvSpPr>
            <a:spLocks noChangeArrowheads="1"/>
          </p:cNvSpPr>
          <p:nvPr userDrawn="1"/>
        </p:nvSpPr>
        <p:spPr bwMode="auto">
          <a:xfrm>
            <a:off x="457200" y="116682"/>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a:solidFill>
                  <a:schemeClr val="bg1"/>
                </a:solidFill>
              </a:rPr>
              <a:t>Level 3 Diploma in</a:t>
            </a:r>
            <a:r>
              <a:rPr lang="en-GB" altLang="en-US" sz="1400" b="1">
                <a:solidFill>
                  <a:schemeClr val="bg1"/>
                </a:solidFill>
              </a:rPr>
              <a:t> Electrical Installations (Buildings and Structures)</a:t>
            </a:r>
            <a:endParaRPr lang="en-US" alt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Bef>
                <a:spcPts val="600"/>
              </a:spcBef>
            </a:pPr>
            <a:r>
              <a:rPr lang="en-US" altLang="en-US" sz="1100" dirty="0"/>
              <a:t>© 2017 City and Guilds of London Institute. All rights reserved</a:t>
            </a:r>
            <a:r>
              <a:rPr lang="en-US" altLang="en-US" sz="900" dirty="0"/>
              <a:t>.</a:t>
            </a:r>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eaLnBrk="1" hangingPunct="1">
              <a:spcBef>
                <a:spcPts val="600"/>
              </a:spcBef>
            </a:pPr>
            <a:fld id="{F93E9372-42CE-40FA-8A29-079CB2F64D84}" type="slidenum">
              <a:rPr lang="en-US" altLang="en-US" sz="1100" smtClean="0">
                <a:cs typeface="Arial" panose="020B0604020202020204" pitchFamily="34" charset="0"/>
              </a:rPr>
              <a:pPr algn="r" eaLnBrk="1" hangingPunct="1">
                <a:spcBef>
                  <a:spcPts val="600"/>
                </a:spcBef>
              </a:pPr>
              <a:t>‹#›</a:t>
            </a:fld>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a:p>
            <a:pPr lvl="4"/>
            <a:endParaRPr lang="en-GB" altLang="en-US"/>
          </a:p>
        </p:txBody>
      </p:sp>
      <p:pic>
        <p:nvPicPr>
          <p:cNvPr id="1035"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72225" y="0"/>
            <a:ext cx="2436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hf hdr="0" ftr="0" dt="0"/>
  <p:txStyles>
    <p:title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MS PGothic" panose="020B0600070205080204" pitchFamily="34"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anose="020B0604020202020204" pitchFamily="34" charset="0"/>
        <a:buChar char="•"/>
        <a:defRPr lang="en-GB" sz="2000" dirty="0">
          <a:solidFill>
            <a:schemeClr val="tx1"/>
          </a:solidFill>
          <a:latin typeface="+mn-lt"/>
          <a:ea typeface="MS PGothic" panose="020B0600070205080204" pitchFamily="34"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MS PGothic" panose="020B0600070205080204" pitchFamily="34" charset="-128"/>
          <a:cs typeface="+mn-cs"/>
        </a:defRPr>
      </a:lvl3pPr>
      <a:lvl4pPr marL="215900" indent="-215900" algn="l" rtl="0" eaLnBrk="0" fontAlgn="base" hangingPunct="0">
        <a:lnSpc>
          <a:spcPts val="2000"/>
        </a:lnSpc>
        <a:spcBef>
          <a:spcPts val="500"/>
        </a:spcBef>
        <a:spcAft>
          <a:spcPts val="500"/>
        </a:spcAft>
        <a:buClr>
          <a:srgbClr val="E30613"/>
        </a:buClr>
        <a:buFont typeface="Arial" panose="020B0604020202020204" pitchFamily="34" charset="0"/>
        <a:buChar char="•"/>
        <a:defRPr lang="en-GB" sz="1600" dirty="0">
          <a:solidFill>
            <a:schemeClr val="tx1"/>
          </a:solidFill>
          <a:latin typeface="+mn-lt"/>
          <a:ea typeface="MS PGothic" panose="020B0600070205080204" pitchFamily="34" charset="-128"/>
          <a:cs typeface="ＭＳ Ｐゴシック" charset="-128"/>
        </a:defRPr>
      </a:lvl4pPr>
      <a:lvl5pPr marL="431800" indent="-215900" algn="l" rtl="0" eaLnBrk="0" fontAlgn="base" hangingPunct="0">
        <a:lnSpc>
          <a:spcPts val="2000"/>
        </a:lnSpc>
        <a:spcBef>
          <a:spcPct val="0"/>
        </a:spcBef>
        <a:spcAft>
          <a:spcPts val="500"/>
        </a:spcAft>
        <a:buFont typeface="Arial" panose="020B0604020202020204" pitchFamily="34" charset="0"/>
        <a:buChar char="–"/>
        <a:defRPr lang="en-US" sz="1600" dirty="0">
          <a:solidFill>
            <a:schemeClr val="tx1"/>
          </a:solidFill>
          <a:latin typeface="+mn-lt"/>
          <a:ea typeface="MS PGothic" panose="020B0600070205080204" pitchFamily="34"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4"/>
          <p:cNvSpPr>
            <a:spLocks noGrp="1" noChangeArrowheads="1"/>
          </p:cNvSpPr>
          <p:nvPr>
            <p:ph type="body" idx="4294967295"/>
          </p:nvPr>
        </p:nvSpPr>
        <p:spPr>
          <a:xfrm>
            <a:off x="457200" y="1371600"/>
            <a:ext cx="8229600" cy="4754563"/>
          </a:xfrm>
        </p:spPr>
        <p:txBody>
          <a:bodyPr/>
          <a:lstStyle/>
          <a:p>
            <a:pPr marL="0" indent="0" eaLnBrk="1" hangingPunct="1"/>
            <a:endParaRPr altLang="en-US" b="1"/>
          </a:p>
          <a:p>
            <a:pPr marL="0" indent="0" eaLnBrk="1" hangingPunct="1"/>
            <a:endParaRPr altLang="en-US" b="1"/>
          </a:p>
          <a:p>
            <a:pPr marL="0" indent="0" algn="ctr" eaLnBrk="1" hangingPunct="1"/>
            <a:r>
              <a:rPr altLang="en-US" sz="6600">
                <a:solidFill>
                  <a:schemeClr val="bg1"/>
                </a:solidFill>
              </a:rPr>
              <a:t>PowerPoint presentation</a:t>
            </a:r>
          </a:p>
        </p:txBody>
      </p:sp>
      <p:sp>
        <p:nvSpPr>
          <p:cNvPr id="4098" name="Text Box 10"/>
          <p:cNvSpPr txBox="1">
            <a:spLocks noChangeArrowheads="1"/>
          </p:cNvSpPr>
          <p:nvPr/>
        </p:nvSpPr>
        <p:spPr bwMode="white">
          <a:xfrm>
            <a:off x="533400" y="2057400"/>
            <a:ext cx="8077200" cy="1295400"/>
          </a:xfrm>
          <a:prstGeom prst="rect">
            <a:avLst/>
          </a:prstGeom>
          <a:solidFill>
            <a:srgbClr val="E3061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099" name="Text Box 10"/>
          <p:cNvSpPr txBox="1">
            <a:spLocks noChangeArrowheads="1"/>
          </p:cNvSpPr>
          <p:nvPr/>
        </p:nvSpPr>
        <p:spPr bwMode="white">
          <a:xfrm>
            <a:off x="533400" y="3352800"/>
            <a:ext cx="8077200" cy="2286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100" name="Rectangle 15"/>
          <p:cNvSpPr>
            <a:spLocks noGrp="1" noChangeArrowheads="1"/>
          </p:cNvSpPr>
          <p:nvPr>
            <p:ph type="title"/>
          </p:nvPr>
        </p:nvSpPr>
        <p:spPr>
          <a:xfrm>
            <a:off x="533400" y="3581400"/>
            <a:ext cx="8077200" cy="2514600"/>
          </a:xfrm>
        </p:spPr>
        <p:txBody>
          <a:bodyPr lIns="360000" rIns="360000" anchor="t"/>
          <a:lstStyle/>
          <a:p>
            <a:pPr eaLnBrk="1" hangingPunct="1"/>
            <a:r>
              <a:rPr lang="en-GB" dirty="0"/>
              <a:t>Continuity testing – protective conductors</a:t>
            </a:r>
            <a:endParaRPr lang="en-GB" altLang="en-US" dirty="0"/>
          </a:p>
        </p:txBody>
      </p:sp>
      <p:sp>
        <p:nvSpPr>
          <p:cNvPr id="4101" name="TextBox 9"/>
          <p:cNvSpPr txBox="1">
            <a:spLocks noChangeArrowheads="1"/>
          </p:cNvSpPr>
          <p:nvPr/>
        </p:nvSpPr>
        <p:spPr bwMode="auto">
          <a:xfrm>
            <a:off x="533400" y="22098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2400" b="1" dirty="0">
                <a:solidFill>
                  <a:srgbClr val="FFFFFF"/>
                </a:solidFill>
              </a:rPr>
              <a:t>Unit 304: Electrical Installations: inspection, testing and commissioning</a:t>
            </a:r>
            <a:endParaRPr lang="en-US" altLang="en-US" sz="2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02 Test method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141663"/>
            <a:ext cx="49974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 name="Title 1"/>
          <p:cNvSpPr>
            <a:spLocks noGrp="1"/>
          </p:cNvSpPr>
          <p:nvPr>
            <p:ph type="title"/>
          </p:nvPr>
        </p:nvSpPr>
        <p:spPr>
          <a:xfrm>
            <a:off x="0" y="692696"/>
            <a:ext cx="9144000" cy="382588"/>
          </a:xfrm>
        </p:spPr>
        <p:txBody>
          <a:bodyPr lIns="360000" rIns="360000"/>
          <a:lstStyle/>
          <a:p>
            <a:r>
              <a:rPr lang="en-GB" altLang="en-US" dirty="0" smtClean="0">
                <a:solidFill>
                  <a:srgbClr val="FF0000"/>
                </a:solidFill>
              </a:rPr>
              <a:t>Continuity of protective conductors</a:t>
            </a:r>
            <a:endParaRPr lang="en-US" altLang="en-US" dirty="0" smtClean="0">
              <a:solidFill>
                <a:srgbClr val="FF0000"/>
              </a:solidFill>
            </a:endParaRPr>
          </a:p>
        </p:txBody>
      </p:sp>
      <p:sp>
        <p:nvSpPr>
          <p:cNvPr id="3075" name="Content Placeholder 2"/>
          <p:cNvSpPr>
            <a:spLocks noGrp="1"/>
          </p:cNvSpPr>
          <p:nvPr>
            <p:ph sz="quarter" idx="10"/>
          </p:nvPr>
        </p:nvSpPr>
        <p:spPr>
          <a:xfrm>
            <a:off x="0" y="1268760"/>
            <a:ext cx="9144000" cy="5040560"/>
          </a:xfrm>
        </p:spPr>
        <p:txBody>
          <a:bodyPr lIns="360000" rIns="360000"/>
          <a:lstStyle/>
          <a:p>
            <a:pPr eaLnBrk="1" hangingPunct="1">
              <a:lnSpc>
                <a:spcPct val="100000"/>
              </a:lnSpc>
              <a:spcBef>
                <a:spcPts val="0"/>
              </a:spcBef>
              <a:spcAft>
                <a:spcPts val="600"/>
              </a:spcAft>
            </a:pPr>
            <a:r>
              <a:rPr lang="en-GB" altLang="en-US" b="1" dirty="0">
                <a:solidFill>
                  <a:srgbClr val="000000"/>
                </a:solidFill>
              </a:rPr>
              <a:t>Test </a:t>
            </a:r>
            <a:r>
              <a:rPr lang="en-GB" altLang="en-US" b="1" dirty="0" smtClean="0">
                <a:solidFill>
                  <a:srgbClr val="000000"/>
                </a:solidFill>
              </a:rPr>
              <a:t>method 2</a:t>
            </a:r>
            <a:endParaRPr lang="en-GB" altLang="en-US" dirty="0">
              <a:solidFill>
                <a:srgbClr val="000000"/>
              </a:solidFill>
            </a:endParaRPr>
          </a:p>
          <a:p>
            <a:pPr marL="0" indent="0" eaLnBrk="1" hangingPunct="1">
              <a:lnSpc>
                <a:spcPct val="100000"/>
              </a:lnSpc>
              <a:spcBef>
                <a:spcPts val="0"/>
              </a:spcBef>
              <a:spcAft>
                <a:spcPts val="600"/>
              </a:spcAft>
            </a:pPr>
            <a:r>
              <a:rPr lang="en-GB" altLang="en-US" dirty="0">
                <a:solidFill>
                  <a:srgbClr val="000000"/>
                </a:solidFill>
              </a:rPr>
              <a:t>One lead of the test instrument is connected to the earth terminal at the distribution board via a length of test cable or ‘wander lead’. The other test lead is used to make contact with the protective conductor at various points on the circuit under test as shown below:</a:t>
            </a:r>
          </a:p>
        </p:txBody>
      </p:sp>
    </p:spTree>
    <p:extLst>
      <p:ext uri="{BB962C8B-B14F-4D97-AF65-F5344CB8AC3E}">
        <p14:creationId xmlns:p14="http://schemas.microsoft.com/office/powerpoint/2010/main" val="49125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500" decel="50000" fill="hold">
                                          <p:stCondLst>
                                            <p:cond delay="0"/>
                                          </p:stCondLst>
                                        </p:cTn>
                                        <p:tgtEl>
                                          <p:spTgt spid="307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07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p:cTn id="19" dur="500" decel="50000" fill="hold">
                                          <p:stCondLst>
                                            <p:cond delay="0"/>
                                          </p:stCondLst>
                                        </p:cTn>
                                        <p:tgtEl>
                                          <p:spTgt spid="3075">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075">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075">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075">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075">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075">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075">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075">
                                            <p:txEl>
                                              <p:pRg st="1" end="1"/>
                                            </p:txEl>
                                          </p:spTgt>
                                        </p:tgtEl>
                                      </p:cBhvr>
                                    </p:animEffect>
                                  </p:childTnLst>
                                </p:cTn>
                              </p:par>
                            </p:childTnLst>
                          </p:cTn>
                        </p:par>
                        <p:par>
                          <p:cTn id="27" fill="hold">
                            <p:stCondLst>
                              <p:cond delay="1000"/>
                            </p:stCondLst>
                            <p:childTnLst>
                              <p:par>
                                <p:cTn id="28" presetID="3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style.rotation</p:attrName>
                                        </p:attrNameLst>
                                      </p:cBhvr>
                                      <p:tavLst>
                                        <p:tav tm="0">
                                          <p:val>
                                            <p:fltVal val="720"/>
                                          </p:val>
                                        </p:tav>
                                        <p:tav tm="100000">
                                          <p:val>
                                            <p:fltVal val="0"/>
                                          </p:val>
                                        </p:tav>
                                      </p:tavLst>
                                    </p:anim>
                                    <p:anim calcmode="lin" valueType="num">
                                      <p:cBhvr>
                                        <p:cTn id="32" dur="2000" fill="hold"/>
                                        <p:tgtEl>
                                          <p:spTgt spid="5"/>
                                        </p:tgtEl>
                                        <p:attrNameLst>
                                          <p:attrName>ppt_h</p:attrName>
                                        </p:attrNameLst>
                                      </p:cBhvr>
                                      <p:tavLst>
                                        <p:tav tm="0">
                                          <p:val>
                                            <p:fltVal val="0"/>
                                          </p:val>
                                        </p:tav>
                                        <p:tav tm="100000">
                                          <p:val>
                                            <p:strVal val="#ppt_h"/>
                                          </p:val>
                                        </p:tav>
                                      </p:tavLst>
                                    </p:anim>
                                    <p:anim calcmode="lin" valueType="num">
                                      <p:cBhvr>
                                        <p:cTn id="33"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0" y="692696"/>
            <a:ext cx="9144000" cy="382588"/>
          </a:xfrm>
        </p:spPr>
        <p:txBody>
          <a:bodyPr lIns="360000" rIns="360000"/>
          <a:lstStyle/>
          <a:p>
            <a:r>
              <a:rPr lang="en-GB" altLang="en-US" dirty="0" smtClean="0">
                <a:solidFill>
                  <a:srgbClr val="FF0000"/>
                </a:solidFill>
              </a:rPr>
              <a:t>Continuity of protective conductors</a:t>
            </a:r>
            <a:endParaRPr lang="en-US" altLang="en-US" dirty="0" smtClean="0">
              <a:solidFill>
                <a:srgbClr val="FF0000"/>
              </a:solidFill>
            </a:endParaRPr>
          </a:p>
        </p:txBody>
      </p:sp>
      <p:sp>
        <p:nvSpPr>
          <p:cNvPr id="3075" name="Content Placeholder 2"/>
          <p:cNvSpPr>
            <a:spLocks noGrp="1"/>
          </p:cNvSpPr>
          <p:nvPr>
            <p:ph sz="quarter" idx="10"/>
          </p:nvPr>
        </p:nvSpPr>
        <p:spPr>
          <a:xfrm>
            <a:off x="0" y="1075284"/>
            <a:ext cx="9144000" cy="5040560"/>
          </a:xfrm>
        </p:spPr>
        <p:txBody>
          <a:bodyPr lIns="360000" rIns="360000"/>
          <a:lstStyle/>
          <a:p>
            <a:pPr marL="0" indent="0" eaLnBrk="1" hangingPunct="1">
              <a:lnSpc>
                <a:spcPct val="100000"/>
              </a:lnSpc>
              <a:spcBef>
                <a:spcPts val="0"/>
              </a:spcBef>
              <a:spcAft>
                <a:spcPts val="600"/>
              </a:spcAft>
            </a:pPr>
            <a:r>
              <a:rPr lang="en-GB" altLang="en-US" dirty="0">
                <a:solidFill>
                  <a:srgbClr val="000000"/>
                </a:solidFill>
              </a:rPr>
              <a:t>The resistance of the wander lead and test leads are either auto-nulled prior to making the test or measured and subtracted from measured readings.</a:t>
            </a:r>
          </a:p>
          <a:p>
            <a:pPr marL="0" indent="0" eaLnBrk="1" hangingPunct="1">
              <a:lnSpc>
                <a:spcPct val="100000"/>
              </a:lnSpc>
              <a:spcBef>
                <a:spcPts val="0"/>
              </a:spcBef>
              <a:spcAft>
                <a:spcPts val="600"/>
              </a:spcAft>
            </a:pPr>
            <a:r>
              <a:rPr lang="en-GB" altLang="en-US" dirty="0">
                <a:solidFill>
                  <a:srgbClr val="000000"/>
                </a:solidFill>
              </a:rPr>
              <a:t>A low reading should be expected to show that the conductor is continuous as any breaks in the conductor will result in a high or ‘over range reading.</a:t>
            </a:r>
          </a:p>
          <a:p>
            <a:pPr marL="0" indent="0" eaLnBrk="1" hangingPunct="1">
              <a:lnSpc>
                <a:spcPct val="100000"/>
              </a:lnSpc>
              <a:spcBef>
                <a:spcPts val="0"/>
              </a:spcBef>
              <a:spcAft>
                <a:spcPts val="600"/>
              </a:spcAft>
            </a:pPr>
            <a:r>
              <a:rPr lang="en-GB" altLang="en-US" dirty="0">
                <a:solidFill>
                  <a:srgbClr val="000000"/>
                </a:solidFill>
              </a:rPr>
              <a:t>The reading obtained at the furthest point of the circuit will be the measured value of R</a:t>
            </a:r>
            <a:r>
              <a:rPr lang="en-GB" altLang="en-US" baseline="-25000" dirty="0">
                <a:solidFill>
                  <a:srgbClr val="000000"/>
                </a:solidFill>
              </a:rPr>
              <a:t>2</a:t>
            </a:r>
            <a:r>
              <a:rPr lang="en-GB" altLang="en-US" dirty="0">
                <a:solidFill>
                  <a:srgbClr val="000000"/>
                </a:solidFill>
              </a:rPr>
              <a:t> and should be inserted into the relevant column in the Schedule of Test Results if </a:t>
            </a:r>
            <a:r>
              <a:rPr lang="en-GB" altLang="en-US" dirty="0" smtClean="0">
                <a:solidFill>
                  <a:srgbClr val="000000"/>
                </a:solidFill>
              </a:rPr>
              <a:t>required.</a:t>
            </a:r>
          </a:p>
          <a:p>
            <a:pPr marL="0" indent="0" eaLnBrk="1" hangingPunct="1">
              <a:lnSpc>
                <a:spcPct val="100000"/>
              </a:lnSpc>
              <a:spcBef>
                <a:spcPts val="0"/>
              </a:spcBef>
              <a:spcAft>
                <a:spcPts val="600"/>
              </a:spcAft>
            </a:pPr>
            <a:r>
              <a:rPr lang="en-GB" altLang="en-US" dirty="0" smtClean="0">
                <a:solidFill>
                  <a:srgbClr val="000000"/>
                </a:solidFill>
              </a:rPr>
              <a:t>This </a:t>
            </a:r>
            <a:r>
              <a:rPr lang="en-GB" altLang="en-US" dirty="0">
                <a:solidFill>
                  <a:srgbClr val="000000"/>
                </a:solidFill>
              </a:rPr>
              <a:t>reading should be compared with the calculated value of R</a:t>
            </a:r>
            <a:r>
              <a:rPr lang="en-GB" altLang="en-US" baseline="-25000" dirty="0">
                <a:solidFill>
                  <a:srgbClr val="000000"/>
                </a:solidFill>
              </a:rPr>
              <a:t>2</a:t>
            </a:r>
            <a:r>
              <a:rPr lang="en-GB" altLang="en-US" dirty="0">
                <a:solidFill>
                  <a:srgbClr val="000000"/>
                </a:solidFill>
              </a:rPr>
              <a:t> obtained by using Table I1 in the On Site Guide.</a:t>
            </a:r>
            <a:endParaRPr lang="en-GB" altLang="en-US" dirty="0">
              <a:solidFill>
                <a:srgbClr val="000000"/>
              </a:solidFill>
            </a:endParaRPr>
          </a:p>
        </p:txBody>
      </p:sp>
    </p:spTree>
    <p:extLst>
      <p:ext uri="{BB962C8B-B14F-4D97-AF65-F5344CB8AC3E}">
        <p14:creationId xmlns:p14="http://schemas.microsoft.com/office/powerpoint/2010/main" val="312203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500" decel="50000" fill="hold">
                                          <p:stCondLst>
                                            <p:cond delay="0"/>
                                          </p:stCondLst>
                                        </p:cTn>
                                        <p:tgtEl>
                                          <p:spTgt spid="307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07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p:cTn id="19" dur="500" decel="50000" fill="hold">
                                          <p:stCondLst>
                                            <p:cond delay="0"/>
                                          </p:stCondLst>
                                        </p:cTn>
                                        <p:tgtEl>
                                          <p:spTgt spid="3075">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075">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075">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075">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075">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075">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075">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07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075">
                                            <p:txEl>
                                              <p:pRg st="2" end="2"/>
                                            </p:txEl>
                                          </p:spTgt>
                                        </p:tgtEl>
                                        <p:attrNameLst>
                                          <p:attrName>style.visibility</p:attrName>
                                        </p:attrNameLst>
                                      </p:cBhvr>
                                      <p:to>
                                        <p:strVal val="visible"/>
                                      </p:to>
                                    </p:set>
                                    <p:anim calcmode="lin" valueType="num">
                                      <p:cBhvr>
                                        <p:cTn id="31" dur="500" decel="50000" fill="hold">
                                          <p:stCondLst>
                                            <p:cond delay="0"/>
                                          </p:stCondLst>
                                        </p:cTn>
                                        <p:tgtEl>
                                          <p:spTgt spid="3075">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075">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075">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075">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075">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075">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075">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07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075">
                                            <p:txEl>
                                              <p:pRg st="3" end="3"/>
                                            </p:txEl>
                                          </p:spTgt>
                                        </p:tgtEl>
                                        <p:attrNameLst>
                                          <p:attrName>style.visibility</p:attrName>
                                        </p:attrNameLst>
                                      </p:cBhvr>
                                      <p:to>
                                        <p:strVal val="visible"/>
                                      </p:to>
                                    </p:set>
                                    <p:anim calcmode="lin" valueType="num">
                                      <p:cBhvr>
                                        <p:cTn id="43" dur="500" decel="50000" fill="hold">
                                          <p:stCondLst>
                                            <p:cond delay="0"/>
                                          </p:stCondLst>
                                        </p:cTn>
                                        <p:tgtEl>
                                          <p:spTgt spid="3075">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075">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075">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075">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075">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075">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075">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0" y="692696"/>
            <a:ext cx="9144000" cy="382588"/>
          </a:xfrm>
        </p:spPr>
        <p:txBody>
          <a:bodyPr lIns="360000" rIns="360000"/>
          <a:lstStyle/>
          <a:p>
            <a:r>
              <a:rPr lang="en-GB" altLang="en-US" dirty="0" smtClean="0">
                <a:solidFill>
                  <a:srgbClr val="FF0000"/>
                </a:solidFill>
              </a:rPr>
              <a:t>Continuity of protective conductors</a:t>
            </a:r>
            <a:endParaRPr lang="en-US" altLang="en-US" dirty="0" smtClean="0">
              <a:solidFill>
                <a:srgbClr val="FF0000"/>
              </a:solidFill>
            </a:endParaRPr>
          </a:p>
        </p:txBody>
      </p:sp>
      <p:sp>
        <p:nvSpPr>
          <p:cNvPr id="3075" name="Content Placeholder 2"/>
          <p:cNvSpPr>
            <a:spLocks noGrp="1"/>
          </p:cNvSpPr>
          <p:nvPr>
            <p:ph sz="quarter" idx="10"/>
          </p:nvPr>
        </p:nvSpPr>
        <p:spPr>
          <a:xfrm>
            <a:off x="0" y="1075284"/>
            <a:ext cx="9144000" cy="5040560"/>
          </a:xfrm>
        </p:spPr>
        <p:txBody>
          <a:bodyPr lIns="360000" rIns="360000"/>
          <a:lstStyle/>
          <a:p>
            <a:pPr marL="0" indent="0" eaLnBrk="1" hangingPunct="1">
              <a:lnSpc>
                <a:spcPct val="100000"/>
              </a:lnSpc>
              <a:spcBef>
                <a:spcPts val="0"/>
              </a:spcBef>
              <a:spcAft>
                <a:spcPts val="600"/>
              </a:spcAft>
            </a:pPr>
            <a:r>
              <a:rPr lang="en-GB" altLang="en-US" dirty="0">
                <a:solidFill>
                  <a:srgbClr val="000000"/>
                </a:solidFill>
              </a:rPr>
              <a:t>For example, </a:t>
            </a:r>
            <a:r>
              <a:rPr lang="en-GB" altLang="en-US" dirty="0" err="1">
                <a:solidFill>
                  <a:srgbClr val="000000"/>
                </a:solidFill>
              </a:rPr>
              <a:t>cpc</a:t>
            </a:r>
            <a:r>
              <a:rPr lang="en-GB" altLang="en-US" dirty="0">
                <a:solidFill>
                  <a:srgbClr val="000000"/>
                </a:solidFill>
              </a:rPr>
              <a:t> cable with copper conductors has a </a:t>
            </a:r>
            <a:r>
              <a:rPr lang="en-GB" altLang="en-US" dirty="0" err="1">
                <a:solidFill>
                  <a:srgbClr val="000000"/>
                </a:solidFill>
              </a:rPr>
              <a:t>csa</a:t>
            </a:r>
            <a:r>
              <a:rPr lang="en-GB" altLang="en-US" dirty="0">
                <a:solidFill>
                  <a:srgbClr val="000000"/>
                </a:solidFill>
              </a:rPr>
              <a:t> of 2.5mm</a:t>
            </a:r>
            <a:r>
              <a:rPr lang="en-GB" altLang="en-US" baseline="30000" dirty="0">
                <a:solidFill>
                  <a:srgbClr val="000000"/>
                </a:solidFill>
              </a:rPr>
              <a:t>2</a:t>
            </a:r>
            <a:r>
              <a:rPr lang="en-GB" altLang="en-US" dirty="0">
                <a:solidFill>
                  <a:srgbClr val="000000"/>
                </a:solidFill>
              </a:rPr>
              <a:t> and is twenty five metres long. Calculate the R</a:t>
            </a:r>
            <a:r>
              <a:rPr lang="en-GB" altLang="en-US" baseline="-25000" dirty="0">
                <a:solidFill>
                  <a:srgbClr val="000000"/>
                </a:solidFill>
              </a:rPr>
              <a:t>2</a:t>
            </a:r>
            <a:r>
              <a:rPr lang="en-GB" altLang="en-US" dirty="0">
                <a:solidFill>
                  <a:srgbClr val="000000"/>
                </a:solidFill>
              </a:rPr>
              <a:t> for this cable at 20ºC</a:t>
            </a:r>
            <a:r>
              <a:rPr lang="en-GB" altLang="en-US" dirty="0" smtClean="0">
                <a:solidFill>
                  <a:srgbClr val="000000"/>
                </a:solidFill>
              </a:rPr>
              <a:t>.</a:t>
            </a:r>
            <a:endParaRPr lang="en-GB" altLang="en-US" dirty="0">
              <a:solidFill>
                <a:srgbClr val="000000"/>
              </a:solidFill>
            </a:endParaRPr>
          </a:p>
          <a:p>
            <a:pPr marL="0" indent="0" defTabSz="862013" eaLnBrk="1" hangingPunct="1">
              <a:lnSpc>
                <a:spcPct val="100000"/>
              </a:lnSpc>
              <a:spcBef>
                <a:spcPts val="0"/>
              </a:spcBef>
              <a:spcAft>
                <a:spcPts val="600"/>
              </a:spcAft>
            </a:pPr>
            <a:r>
              <a:rPr lang="en-GB" altLang="en-US" dirty="0">
                <a:solidFill>
                  <a:srgbClr val="FF0000"/>
                </a:solidFill>
              </a:rPr>
              <a:t>Factor for cable with 2.5mm</a:t>
            </a:r>
            <a:r>
              <a:rPr lang="en-GB" altLang="en-US" baseline="30000" dirty="0">
                <a:solidFill>
                  <a:srgbClr val="FF0000"/>
                </a:solidFill>
              </a:rPr>
              <a:t>2</a:t>
            </a:r>
            <a:r>
              <a:rPr lang="en-GB" altLang="en-US" dirty="0">
                <a:solidFill>
                  <a:srgbClr val="FF0000"/>
                </a:solidFill>
              </a:rPr>
              <a:t> </a:t>
            </a:r>
            <a:r>
              <a:rPr lang="en-GB" altLang="en-US" dirty="0" smtClean="0">
                <a:solidFill>
                  <a:srgbClr val="FF0000"/>
                </a:solidFill>
              </a:rPr>
              <a:t>cable =	7.41mΩ/m</a:t>
            </a:r>
            <a:endParaRPr lang="en-GB" altLang="en-US" dirty="0">
              <a:solidFill>
                <a:srgbClr val="FF0000"/>
              </a:solidFill>
            </a:endParaRPr>
          </a:p>
          <a:p>
            <a:pPr marL="0" indent="0" defTabSz="862013" eaLnBrk="1" hangingPunct="1">
              <a:lnSpc>
                <a:spcPct val="100000"/>
              </a:lnSpc>
              <a:spcBef>
                <a:spcPts val="0"/>
              </a:spcBef>
              <a:spcAft>
                <a:spcPts val="600"/>
              </a:spcAft>
            </a:pPr>
            <a:r>
              <a:rPr lang="en-GB" altLang="en-US" dirty="0" smtClean="0">
                <a:solidFill>
                  <a:srgbClr val="FF0000"/>
                </a:solidFill>
              </a:rPr>
              <a:t>				   R</a:t>
            </a:r>
            <a:r>
              <a:rPr lang="en-GB" altLang="en-US" baseline="-25000" dirty="0" smtClean="0">
                <a:solidFill>
                  <a:srgbClr val="FF0000"/>
                </a:solidFill>
              </a:rPr>
              <a:t>2</a:t>
            </a:r>
            <a:r>
              <a:rPr lang="en-GB" altLang="en-US" dirty="0" smtClean="0">
                <a:solidFill>
                  <a:srgbClr val="FF0000"/>
                </a:solidFill>
              </a:rPr>
              <a:t> =	7.41 </a:t>
            </a:r>
            <a:r>
              <a:rPr lang="en-GB" altLang="en-US" dirty="0">
                <a:solidFill>
                  <a:srgbClr val="FF0000"/>
                </a:solidFill>
              </a:rPr>
              <a:t>x </a:t>
            </a:r>
            <a:r>
              <a:rPr lang="en-GB" altLang="en-US" dirty="0" smtClean="0">
                <a:solidFill>
                  <a:srgbClr val="FF0000"/>
                </a:solidFill>
              </a:rPr>
              <a:t>25 / 1000</a:t>
            </a:r>
          </a:p>
          <a:p>
            <a:pPr marL="0" lvl="1" indent="0" defTabSz="862013" eaLnBrk="1" hangingPunct="1">
              <a:lnSpc>
                <a:spcPct val="100000"/>
              </a:lnSpc>
              <a:spcBef>
                <a:spcPts val="0"/>
              </a:spcBef>
              <a:spcAft>
                <a:spcPts val="600"/>
              </a:spcAft>
              <a:buNone/>
            </a:pPr>
            <a:r>
              <a:rPr lang="en-GB" altLang="en-US" dirty="0" smtClean="0">
                <a:solidFill>
                  <a:srgbClr val="FF0000"/>
                </a:solidFill>
              </a:rPr>
              <a:t>                                                          =	0.19Ω</a:t>
            </a:r>
          </a:p>
          <a:p>
            <a:pPr marL="0" indent="0" eaLnBrk="1" hangingPunct="1">
              <a:lnSpc>
                <a:spcPct val="100000"/>
              </a:lnSpc>
              <a:spcBef>
                <a:spcPts val="0"/>
              </a:spcBef>
              <a:spcAft>
                <a:spcPts val="600"/>
              </a:spcAft>
            </a:pPr>
            <a:r>
              <a:rPr lang="en-GB" altLang="en-US" dirty="0" smtClean="0">
                <a:solidFill>
                  <a:srgbClr val="000000"/>
                </a:solidFill>
              </a:rPr>
              <a:t>You </a:t>
            </a:r>
            <a:r>
              <a:rPr lang="en-GB" altLang="en-US" dirty="0">
                <a:solidFill>
                  <a:srgbClr val="000000"/>
                </a:solidFill>
              </a:rPr>
              <a:t>measured value should be somewhere close to the calculated value and in this case, a reading of 0.1 to 0.3Ω would be acceptable</a:t>
            </a:r>
            <a:r>
              <a:rPr lang="en-GB" altLang="en-US" dirty="0" smtClean="0">
                <a:solidFill>
                  <a:srgbClr val="000000"/>
                </a:solidFill>
              </a:rPr>
              <a:t>.</a:t>
            </a:r>
          </a:p>
          <a:p>
            <a:pPr marL="0" indent="0" eaLnBrk="1" hangingPunct="1">
              <a:lnSpc>
                <a:spcPct val="100000"/>
              </a:lnSpc>
              <a:spcBef>
                <a:spcPts val="0"/>
              </a:spcBef>
              <a:spcAft>
                <a:spcPts val="600"/>
              </a:spcAft>
            </a:pPr>
            <a:r>
              <a:rPr lang="en-GB" altLang="en-US" dirty="0">
                <a:solidFill>
                  <a:srgbClr val="000000"/>
                </a:solidFill>
              </a:rPr>
              <a:t>For both Test Method 1 and Test Method 2, if the measured reading is significantly higher it may indicate faulty conductor termination at some point during the circuit.</a:t>
            </a:r>
            <a:endParaRPr lang="en-GB" altLang="en-US" dirty="0">
              <a:solidFill>
                <a:srgbClr val="000000"/>
              </a:solidFill>
            </a:endParaRPr>
          </a:p>
        </p:txBody>
      </p:sp>
    </p:spTree>
    <p:extLst>
      <p:ext uri="{BB962C8B-B14F-4D97-AF65-F5344CB8AC3E}">
        <p14:creationId xmlns:p14="http://schemas.microsoft.com/office/powerpoint/2010/main" val="58751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500" decel="50000" fill="hold">
                                          <p:stCondLst>
                                            <p:cond delay="0"/>
                                          </p:stCondLst>
                                        </p:cTn>
                                        <p:tgtEl>
                                          <p:spTgt spid="307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07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p:cTn id="19" dur="500" decel="50000" fill="hold">
                                          <p:stCondLst>
                                            <p:cond delay="0"/>
                                          </p:stCondLst>
                                        </p:cTn>
                                        <p:tgtEl>
                                          <p:spTgt spid="3075">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075">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075">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075">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075">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075">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075">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07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075">
                                            <p:txEl>
                                              <p:pRg st="2" end="2"/>
                                            </p:txEl>
                                          </p:spTgt>
                                        </p:tgtEl>
                                        <p:attrNameLst>
                                          <p:attrName>style.visibility</p:attrName>
                                        </p:attrNameLst>
                                      </p:cBhvr>
                                      <p:to>
                                        <p:strVal val="visible"/>
                                      </p:to>
                                    </p:set>
                                    <p:anim calcmode="lin" valueType="num">
                                      <p:cBhvr>
                                        <p:cTn id="31" dur="500" decel="50000" fill="hold">
                                          <p:stCondLst>
                                            <p:cond delay="0"/>
                                          </p:stCondLst>
                                        </p:cTn>
                                        <p:tgtEl>
                                          <p:spTgt spid="3075">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075">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075">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075">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075">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075">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075">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07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075">
                                            <p:txEl>
                                              <p:pRg st="3" end="3"/>
                                            </p:txEl>
                                          </p:spTgt>
                                        </p:tgtEl>
                                        <p:attrNameLst>
                                          <p:attrName>style.visibility</p:attrName>
                                        </p:attrNameLst>
                                      </p:cBhvr>
                                      <p:to>
                                        <p:strVal val="visible"/>
                                      </p:to>
                                    </p:set>
                                    <p:anim calcmode="lin" valueType="num">
                                      <p:cBhvr>
                                        <p:cTn id="43" dur="500" decel="50000" fill="hold">
                                          <p:stCondLst>
                                            <p:cond delay="0"/>
                                          </p:stCondLst>
                                        </p:cTn>
                                        <p:tgtEl>
                                          <p:spTgt spid="3075">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075">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075">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075">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075">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075">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075">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07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075">
                                            <p:txEl>
                                              <p:pRg st="4" end="4"/>
                                            </p:txEl>
                                          </p:spTgt>
                                        </p:tgtEl>
                                        <p:attrNameLst>
                                          <p:attrName>style.visibility</p:attrName>
                                        </p:attrNameLst>
                                      </p:cBhvr>
                                      <p:to>
                                        <p:strVal val="visible"/>
                                      </p:to>
                                    </p:set>
                                    <p:anim calcmode="lin" valueType="num">
                                      <p:cBhvr>
                                        <p:cTn id="55" dur="500" decel="50000" fill="hold">
                                          <p:stCondLst>
                                            <p:cond delay="0"/>
                                          </p:stCondLst>
                                        </p:cTn>
                                        <p:tgtEl>
                                          <p:spTgt spid="3075">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075">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075">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075">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075">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075">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075">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07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3075">
                                            <p:txEl>
                                              <p:pRg st="5" end="5"/>
                                            </p:txEl>
                                          </p:spTgt>
                                        </p:tgtEl>
                                        <p:attrNameLst>
                                          <p:attrName>style.visibility</p:attrName>
                                        </p:attrNameLst>
                                      </p:cBhvr>
                                      <p:to>
                                        <p:strVal val="visible"/>
                                      </p:to>
                                    </p:set>
                                    <p:anim calcmode="lin" valueType="num">
                                      <p:cBhvr>
                                        <p:cTn id="67" dur="500" decel="50000" fill="hold">
                                          <p:stCondLst>
                                            <p:cond delay="0"/>
                                          </p:stCondLst>
                                        </p:cTn>
                                        <p:tgtEl>
                                          <p:spTgt spid="3075">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075">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075">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3075">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075">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075">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075">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0" y="692696"/>
            <a:ext cx="9144000" cy="382588"/>
          </a:xfrm>
        </p:spPr>
        <p:txBody>
          <a:bodyPr lIns="360000" rIns="360000"/>
          <a:lstStyle/>
          <a:p>
            <a:r>
              <a:rPr lang="en-GB" altLang="en-US" dirty="0" smtClean="0">
                <a:solidFill>
                  <a:srgbClr val="FF0000"/>
                </a:solidFill>
              </a:rPr>
              <a:t>Continuity of protective conductors</a:t>
            </a:r>
            <a:endParaRPr lang="en-US" altLang="en-US" dirty="0" smtClean="0">
              <a:solidFill>
                <a:srgbClr val="FF0000"/>
              </a:solidFill>
            </a:endParaRPr>
          </a:p>
        </p:txBody>
      </p:sp>
      <p:sp>
        <p:nvSpPr>
          <p:cNvPr id="3075" name="Content Placeholder 2"/>
          <p:cNvSpPr>
            <a:spLocks noGrp="1"/>
          </p:cNvSpPr>
          <p:nvPr>
            <p:ph sz="quarter" idx="10"/>
          </p:nvPr>
        </p:nvSpPr>
        <p:spPr>
          <a:xfrm>
            <a:off x="0" y="1268760"/>
            <a:ext cx="9144000" cy="5040560"/>
          </a:xfrm>
        </p:spPr>
        <p:txBody>
          <a:bodyPr lIns="360000" rIns="360000"/>
          <a:lstStyle/>
          <a:p>
            <a:pPr eaLnBrk="1" hangingPunct="1">
              <a:lnSpc>
                <a:spcPct val="100000"/>
              </a:lnSpc>
              <a:spcBef>
                <a:spcPts val="0"/>
              </a:spcBef>
              <a:spcAft>
                <a:spcPts val="600"/>
              </a:spcAft>
            </a:pPr>
            <a:r>
              <a:rPr lang="en-GB" altLang="en-US" b="1" dirty="0">
                <a:solidFill>
                  <a:srgbClr val="000000"/>
                </a:solidFill>
              </a:rPr>
              <a:t>Testing bonding conductors and earthing conductors</a:t>
            </a:r>
            <a:endParaRPr lang="en-GB" altLang="en-US" dirty="0">
              <a:solidFill>
                <a:srgbClr val="000000"/>
              </a:solidFill>
            </a:endParaRPr>
          </a:p>
          <a:p>
            <a:pPr marL="0" indent="0" eaLnBrk="1" hangingPunct="1">
              <a:lnSpc>
                <a:spcPct val="100000"/>
              </a:lnSpc>
              <a:spcBef>
                <a:spcPts val="0"/>
              </a:spcBef>
              <a:spcAft>
                <a:spcPts val="600"/>
              </a:spcAft>
            </a:pPr>
            <a:r>
              <a:rPr lang="en-GB" altLang="en-US" dirty="0">
                <a:solidFill>
                  <a:srgbClr val="000000"/>
                </a:solidFill>
              </a:rPr>
              <a:t>When the continuity of bonding conductors is carried out use </a:t>
            </a:r>
            <a:r>
              <a:rPr lang="en-GB" altLang="en-US" dirty="0" smtClean="0">
                <a:solidFill>
                  <a:srgbClr val="000000"/>
                </a:solidFill>
              </a:rPr>
              <a:t>Test</a:t>
            </a:r>
            <a:br>
              <a:rPr lang="en-GB" altLang="en-US" dirty="0" smtClean="0">
                <a:solidFill>
                  <a:srgbClr val="000000"/>
                </a:solidFill>
              </a:rPr>
            </a:br>
            <a:r>
              <a:rPr lang="en-GB" altLang="en-US" dirty="0" smtClean="0">
                <a:solidFill>
                  <a:srgbClr val="000000"/>
                </a:solidFill>
              </a:rPr>
              <a:t>Method 2.</a:t>
            </a:r>
          </a:p>
          <a:p>
            <a:pPr marL="0" indent="0" eaLnBrk="1" hangingPunct="1">
              <a:lnSpc>
                <a:spcPct val="100000"/>
              </a:lnSpc>
              <a:spcBef>
                <a:spcPts val="0"/>
              </a:spcBef>
              <a:spcAft>
                <a:spcPts val="600"/>
              </a:spcAft>
            </a:pPr>
            <a:r>
              <a:rPr lang="en-GB" altLang="en-US" dirty="0" smtClean="0">
                <a:solidFill>
                  <a:srgbClr val="000000"/>
                </a:solidFill>
              </a:rPr>
              <a:t>To </a:t>
            </a:r>
            <a:r>
              <a:rPr lang="en-GB" altLang="en-US" dirty="0">
                <a:solidFill>
                  <a:srgbClr val="000000"/>
                </a:solidFill>
              </a:rPr>
              <a:t>avoid getting lower readings due to possible parallel paths, one end of the bonding conductor should be </a:t>
            </a:r>
            <a:r>
              <a:rPr lang="en-GB" altLang="en-US" b="1" dirty="0">
                <a:solidFill>
                  <a:srgbClr val="FF0000"/>
                </a:solidFill>
              </a:rPr>
              <a:t>disconnected</a:t>
            </a:r>
            <a:r>
              <a:rPr lang="en-GB" altLang="en-US" dirty="0">
                <a:solidFill>
                  <a:srgbClr val="000000"/>
                </a:solidFill>
              </a:rPr>
              <a:t> whilst the test is being carried out.</a:t>
            </a:r>
            <a:endParaRPr lang="en-GB" altLang="en-US" dirty="0">
              <a:solidFill>
                <a:srgbClr val="000000"/>
              </a:solidFill>
            </a:endParaRPr>
          </a:p>
        </p:txBody>
      </p:sp>
      <p:pic>
        <p:nvPicPr>
          <p:cNvPr id="4" name="Picture 3" descr="03 Testing bondi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3225" y="3429000"/>
            <a:ext cx="579755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338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500" decel="50000" fill="hold">
                                          <p:stCondLst>
                                            <p:cond delay="0"/>
                                          </p:stCondLst>
                                        </p:cTn>
                                        <p:tgtEl>
                                          <p:spTgt spid="307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07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075">
                                            <p:txEl>
                                              <p:charRg st="51" end="127"/>
                                            </p:txEl>
                                          </p:spTgt>
                                        </p:tgtEl>
                                        <p:attrNameLst>
                                          <p:attrName>style.visibility</p:attrName>
                                        </p:attrNameLst>
                                      </p:cBhvr>
                                      <p:to>
                                        <p:strVal val="visible"/>
                                      </p:to>
                                    </p:set>
                                    <p:anim calcmode="lin" valueType="num">
                                      <p:cBhvr>
                                        <p:cTn id="19" dur="500" decel="50000" fill="hold">
                                          <p:stCondLst>
                                            <p:cond delay="0"/>
                                          </p:stCondLst>
                                        </p:cTn>
                                        <p:tgtEl>
                                          <p:spTgt spid="3075">
                                            <p:txEl>
                                              <p:charRg st="51" end="127"/>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075">
                                            <p:txEl>
                                              <p:charRg st="51" end="127"/>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075">
                                            <p:txEl>
                                              <p:charRg st="51" end="127"/>
                                            </p:txEl>
                                          </p:spTgt>
                                        </p:tgtEl>
                                        <p:attrNameLst>
                                          <p:attrName>ppt_w</p:attrName>
                                        </p:attrNameLst>
                                      </p:cBhvr>
                                      <p:tavLst>
                                        <p:tav tm="0">
                                          <p:val>
                                            <p:strVal val="#ppt_w*.05"/>
                                          </p:val>
                                        </p:tav>
                                        <p:tav tm="100000">
                                          <p:val>
                                            <p:strVal val="#ppt_w"/>
                                          </p:val>
                                        </p:tav>
                                      </p:tavLst>
                                    </p:anim>
                                    <p:anim calcmode="lin" valueType="num">
                                      <p:cBhvr>
                                        <p:cTn id="22" dur="1000" fill="hold"/>
                                        <p:tgtEl>
                                          <p:spTgt spid="3075">
                                            <p:txEl>
                                              <p:charRg st="51" end="127"/>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075">
                                            <p:txEl>
                                              <p:charRg st="51" end="127"/>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075">
                                            <p:txEl>
                                              <p:charRg st="51" end="127"/>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075">
                                            <p:txEl>
                                              <p:charRg st="51" end="127"/>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075">
                                            <p:txEl>
                                              <p:charRg st="51" end="127"/>
                                            </p:txEl>
                                          </p:spTgt>
                                        </p:tgtEl>
                                      </p:cBhvr>
                                    </p:animEffect>
                                  </p:childTnLst>
                                </p:cTn>
                              </p:par>
                            </p:childTnLst>
                          </p:cTn>
                        </p:par>
                        <p:par>
                          <p:cTn id="27" fill="hold">
                            <p:stCondLst>
                              <p:cond delay="1000"/>
                            </p:stCondLst>
                            <p:childTnLst>
                              <p:par>
                                <p:cTn id="28" presetID="35"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2000"/>
                                        <p:tgtEl>
                                          <p:spTgt spid="4"/>
                                        </p:tgtEl>
                                      </p:cBhvr>
                                    </p:animEffect>
                                    <p:anim calcmode="lin" valueType="num">
                                      <p:cBhvr>
                                        <p:cTn id="31" dur="2000" fill="hold"/>
                                        <p:tgtEl>
                                          <p:spTgt spid="4"/>
                                        </p:tgtEl>
                                        <p:attrNameLst>
                                          <p:attrName>style.rotation</p:attrName>
                                        </p:attrNameLst>
                                      </p:cBhvr>
                                      <p:tavLst>
                                        <p:tav tm="0">
                                          <p:val>
                                            <p:fltVal val="720"/>
                                          </p:val>
                                        </p:tav>
                                        <p:tav tm="100000">
                                          <p:val>
                                            <p:fltVal val="0"/>
                                          </p:val>
                                        </p:tav>
                                      </p:tavLst>
                                    </p:anim>
                                    <p:anim calcmode="lin" valueType="num">
                                      <p:cBhvr>
                                        <p:cTn id="32" dur="2000" fill="hold"/>
                                        <p:tgtEl>
                                          <p:spTgt spid="4"/>
                                        </p:tgtEl>
                                        <p:attrNameLst>
                                          <p:attrName>ppt_h</p:attrName>
                                        </p:attrNameLst>
                                      </p:cBhvr>
                                      <p:tavLst>
                                        <p:tav tm="0">
                                          <p:val>
                                            <p:fltVal val="0"/>
                                          </p:val>
                                        </p:tav>
                                        <p:tav tm="100000">
                                          <p:val>
                                            <p:strVal val="#ppt_h"/>
                                          </p:val>
                                        </p:tav>
                                      </p:tavLst>
                                    </p:anim>
                                    <p:anim calcmode="lin" valueType="num">
                                      <p:cBhvr>
                                        <p:cTn id="33"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34" fill="hold">
                      <p:stCondLst>
                        <p:cond delay="indefinite"/>
                      </p:stCondLst>
                      <p:childTnLst>
                        <p:par>
                          <p:cTn id="35" fill="hold">
                            <p:stCondLst>
                              <p:cond delay="0"/>
                            </p:stCondLst>
                            <p:childTnLst>
                              <p:par>
                                <p:cTn id="36" presetID="25" presetClass="entr" presetSubtype="0" fill="hold" nodeType="clickEffect">
                                  <p:stCondLst>
                                    <p:cond delay="0"/>
                                  </p:stCondLst>
                                  <p:childTnLst>
                                    <p:set>
                                      <p:cBhvr>
                                        <p:cTn id="37" dur="1" fill="hold">
                                          <p:stCondLst>
                                            <p:cond delay="0"/>
                                          </p:stCondLst>
                                        </p:cTn>
                                        <p:tgtEl>
                                          <p:spTgt spid="3075">
                                            <p:txEl>
                                              <p:charRg st="127" end="285"/>
                                            </p:txEl>
                                          </p:spTgt>
                                        </p:tgtEl>
                                        <p:attrNameLst>
                                          <p:attrName>style.visibility</p:attrName>
                                        </p:attrNameLst>
                                      </p:cBhvr>
                                      <p:to>
                                        <p:strVal val="visible"/>
                                      </p:to>
                                    </p:set>
                                    <p:anim calcmode="lin" valueType="num">
                                      <p:cBhvr>
                                        <p:cTn id="38" dur="500" decel="50000" fill="hold">
                                          <p:stCondLst>
                                            <p:cond delay="0"/>
                                          </p:stCondLst>
                                        </p:cTn>
                                        <p:tgtEl>
                                          <p:spTgt spid="3075">
                                            <p:txEl>
                                              <p:charRg st="127" end="285"/>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3075">
                                            <p:txEl>
                                              <p:charRg st="127" end="285"/>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3075">
                                            <p:txEl>
                                              <p:charRg st="127" end="285"/>
                                            </p:txEl>
                                          </p:spTgt>
                                        </p:tgtEl>
                                        <p:attrNameLst>
                                          <p:attrName>ppt_w</p:attrName>
                                        </p:attrNameLst>
                                      </p:cBhvr>
                                      <p:tavLst>
                                        <p:tav tm="0">
                                          <p:val>
                                            <p:strVal val="#ppt_w*.05"/>
                                          </p:val>
                                        </p:tav>
                                        <p:tav tm="100000">
                                          <p:val>
                                            <p:strVal val="#ppt_w"/>
                                          </p:val>
                                        </p:tav>
                                      </p:tavLst>
                                    </p:anim>
                                    <p:anim calcmode="lin" valueType="num">
                                      <p:cBhvr>
                                        <p:cTn id="41" dur="1000" fill="hold"/>
                                        <p:tgtEl>
                                          <p:spTgt spid="3075">
                                            <p:txEl>
                                              <p:charRg st="127" end="285"/>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3075">
                                            <p:txEl>
                                              <p:charRg st="127" end="285"/>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3075">
                                            <p:txEl>
                                              <p:charRg st="127" end="285"/>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3075">
                                            <p:txEl>
                                              <p:charRg st="127" end="285"/>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3075">
                                            <p:txEl>
                                              <p:charRg st="127" end="2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type="body" idx="4294967295"/>
          </p:nvPr>
        </p:nvSpPr>
        <p:spPr>
          <a:xfrm>
            <a:off x="0" y="476672"/>
            <a:ext cx="9144000" cy="5832648"/>
          </a:xfrm>
        </p:spPr>
        <p:txBody>
          <a:bodyPr anchor="ctr"/>
          <a:lstStyle/>
          <a:p>
            <a:pPr marL="0" indent="0" algn="ctr" eaLnBrk="1" hangingPunct="1">
              <a:lnSpc>
                <a:spcPct val="100000"/>
              </a:lnSpc>
            </a:pPr>
            <a:r>
              <a:rPr altLang="en-US" sz="6000" dirty="0">
                <a:solidFill>
                  <a:srgbClr val="E30613"/>
                </a:solidFill>
              </a:rPr>
              <a:t>Any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p:cTn id="7" dur="500" decel="50000" fill="hold">
                                          <p:stCondLst>
                                            <p:cond delay="0"/>
                                          </p:stCondLst>
                                        </p:cTn>
                                        <p:tgtEl>
                                          <p:spTgt spid="716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16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16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16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16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16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16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548680"/>
            <a:ext cx="9144000" cy="382588"/>
          </a:xfrm>
        </p:spPr>
        <p:txBody>
          <a:bodyPr lIns="360000" rIns="360000"/>
          <a:lstStyle/>
          <a:p>
            <a:r>
              <a:rPr lang="en-GB" altLang="en-US" dirty="0">
                <a:solidFill>
                  <a:srgbClr val="FF0000"/>
                </a:solidFill>
              </a:rPr>
              <a:t>Factors that affect conductor resistance values</a:t>
            </a:r>
            <a:endParaRPr lang="en-US" altLang="en-US" dirty="0" smtClean="0">
              <a:solidFill>
                <a:srgbClr val="FF0000"/>
              </a:solidFill>
            </a:endParaRPr>
          </a:p>
        </p:txBody>
      </p:sp>
      <p:sp>
        <p:nvSpPr>
          <p:cNvPr id="1026" name="Content Placeholder 2"/>
          <p:cNvSpPr>
            <a:spLocks noGrp="1"/>
          </p:cNvSpPr>
          <p:nvPr>
            <p:ph sz="quarter" idx="10"/>
          </p:nvPr>
        </p:nvSpPr>
        <p:spPr>
          <a:xfrm>
            <a:off x="0" y="931268"/>
            <a:ext cx="9144000" cy="4756150"/>
          </a:xfrm>
        </p:spPr>
        <p:txBody>
          <a:bodyPr lIns="360000" rIns="360000"/>
          <a:lstStyle/>
          <a:p>
            <a:pPr marL="0" indent="0" eaLnBrk="1" hangingPunct="1">
              <a:lnSpc>
                <a:spcPct val="100000"/>
              </a:lnSpc>
              <a:spcBef>
                <a:spcPts val="0"/>
              </a:spcBef>
              <a:spcAft>
                <a:spcPts val="600"/>
              </a:spcAft>
            </a:pPr>
            <a:r>
              <a:rPr lang="en-GB" dirty="0"/>
              <a:t>A number of factors will affect the resistance of conductors and these will have been dealt with in electrical science. However, it is worth mentioning them again here</a:t>
            </a:r>
            <a:r>
              <a:rPr lang="en-GB" dirty="0" smtClean="0"/>
              <a:t>.</a:t>
            </a:r>
          </a:p>
          <a:p>
            <a:pPr marL="0" indent="0" eaLnBrk="1" hangingPunct="1">
              <a:lnSpc>
                <a:spcPct val="100000"/>
              </a:lnSpc>
              <a:spcBef>
                <a:spcPts val="0"/>
              </a:spcBef>
              <a:spcAft>
                <a:spcPts val="600"/>
              </a:spcAft>
            </a:pPr>
            <a:r>
              <a:rPr lang="en-GB" b="1" dirty="0">
                <a:solidFill>
                  <a:srgbClr val="FF0000"/>
                </a:solidFill>
              </a:rPr>
              <a:t>Cables connected in parallel</a:t>
            </a:r>
            <a:r>
              <a:rPr lang="en-GB" dirty="0"/>
              <a:t>: Connecting cables in parallel will have the effect of reducing the overall resistance which can be calculated using the resistors in parallel calculation that you would have covered in electrical science. </a:t>
            </a:r>
          </a:p>
          <a:p>
            <a:pPr marL="0" indent="0" eaLnBrk="1" hangingPunct="1">
              <a:lnSpc>
                <a:spcPct val="100000"/>
              </a:lnSpc>
              <a:spcBef>
                <a:spcPts val="0"/>
              </a:spcBef>
              <a:spcAft>
                <a:spcPts val="600"/>
              </a:spcAft>
            </a:pPr>
            <a:r>
              <a:rPr lang="en-GB" dirty="0"/>
              <a:t>For example, if two cables of resistance 0.8Ω and 0.5Ω are connected in parallel, calculate the overall resistance of these two cables</a:t>
            </a:r>
            <a:r>
              <a:rPr lang="en-GB" dirty="0" smtClean="0"/>
              <a:t>.</a:t>
            </a:r>
          </a:p>
          <a:p>
            <a:pPr marL="0" indent="0" eaLnBrk="1" hangingPunct="1">
              <a:lnSpc>
                <a:spcPct val="100000"/>
              </a:lnSpc>
              <a:spcBef>
                <a:spcPts val="0"/>
              </a:spcBef>
              <a:spcAft>
                <a:spcPts val="600"/>
              </a:spcAft>
            </a:pPr>
            <a:r>
              <a:rPr lang="pt-BR" b="1" dirty="0">
                <a:solidFill>
                  <a:srgbClr val="FF0000"/>
                </a:solidFill>
              </a:rPr>
              <a:t>R	=	Reciprocal(Reciprocal(0.8) + Reciprocal(0.5))</a:t>
            </a:r>
          </a:p>
          <a:p>
            <a:pPr marL="0" indent="0" eaLnBrk="1" hangingPunct="1">
              <a:lnSpc>
                <a:spcPct val="100000"/>
              </a:lnSpc>
              <a:spcBef>
                <a:spcPts val="0"/>
              </a:spcBef>
              <a:spcAft>
                <a:spcPts val="600"/>
              </a:spcAft>
            </a:pPr>
            <a:r>
              <a:rPr lang="pt-BR" b="1" dirty="0">
                <a:solidFill>
                  <a:srgbClr val="FF0000"/>
                </a:solidFill>
              </a:rPr>
              <a:t>	=	Reciprocal(1.25 + 2)</a:t>
            </a:r>
          </a:p>
          <a:p>
            <a:pPr marL="0" indent="0" eaLnBrk="1" hangingPunct="1">
              <a:lnSpc>
                <a:spcPct val="100000"/>
              </a:lnSpc>
              <a:spcBef>
                <a:spcPts val="0"/>
              </a:spcBef>
              <a:spcAft>
                <a:spcPts val="600"/>
              </a:spcAft>
            </a:pPr>
            <a:r>
              <a:rPr lang="pt-BR" b="1" dirty="0">
                <a:solidFill>
                  <a:srgbClr val="FF0000"/>
                </a:solidFill>
              </a:rPr>
              <a:t>	=	Reciprocal(3.25)</a:t>
            </a:r>
          </a:p>
          <a:p>
            <a:pPr marL="0" indent="0" eaLnBrk="1" hangingPunct="1">
              <a:lnSpc>
                <a:spcPct val="100000"/>
              </a:lnSpc>
              <a:spcBef>
                <a:spcPts val="0"/>
              </a:spcBef>
              <a:spcAft>
                <a:spcPts val="600"/>
              </a:spcAft>
            </a:pPr>
            <a:r>
              <a:rPr lang="pt-BR" b="1" dirty="0">
                <a:solidFill>
                  <a:srgbClr val="FF0000"/>
                </a:solidFill>
              </a:rPr>
              <a:t>	=	0.31Ω</a:t>
            </a:r>
            <a:endParaRPr lang="en-GB" b="1" dirty="0">
              <a:solidFill>
                <a:srgbClr val="FF0000"/>
              </a:solidFill>
            </a:endParaRPr>
          </a:p>
          <a:p>
            <a:pPr marL="0" indent="0" eaLnBrk="1" hangingPunct="1">
              <a:lnSpc>
                <a:spcPct val="100000"/>
              </a:lnSpc>
              <a:spcBef>
                <a:spcPts val="0"/>
              </a:spcBef>
              <a:spcAft>
                <a:spcPts val="600"/>
              </a:spcAft>
            </a:pPr>
            <a:endParaRPr lang="en-GB" dirty="0"/>
          </a:p>
        </p:txBody>
      </p:sp>
    </p:spTree>
    <p:extLst>
      <p:ext uri="{BB962C8B-B14F-4D97-AF65-F5344CB8AC3E}">
        <p14:creationId xmlns:p14="http://schemas.microsoft.com/office/powerpoint/2010/main" val="1059531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decel="50000" fill="hold">
                                          <p:stCondLst>
                                            <p:cond delay="0"/>
                                          </p:stCondLst>
                                        </p:cTn>
                                        <p:tgtEl>
                                          <p:spTgt spid="512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2"/>
                                        </p:tgtEl>
                                        <p:attrNameLst>
                                          <p:attrName>ppt_w</p:attrName>
                                        </p:attrNameLst>
                                      </p:cBhvr>
                                      <p:tavLst>
                                        <p:tav tm="0">
                                          <p:val>
                                            <p:strVal val="#ppt_w*.05"/>
                                          </p:val>
                                        </p:tav>
                                        <p:tav tm="100000">
                                          <p:val>
                                            <p:strVal val="#ppt_w"/>
                                          </p:val>
                                        </p:tav>
                                      </p:tavLst>
                                    </p:anim>
                                    <p:anim calcmode="lin" valueType="num">
                                      <p:cBhvr>
                                        <p:cTn id="10" dur="1000" fill="hold"/>
                                        <p:tgtEl>
                                          <p:spTgt spid="512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2"/>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1026">
                                            <p:txEl>
                                              <p:pRg st="0" end="0"/>
                                            </p:txEl>
                                          </p:spTgt>
                                        </p:tgtEl>
                                        <p:attrNameLst>
                                          <p:attrName>style.visibility</p:attrName>
                                        </p:attrNameLst>
                                      </p:cBhvr>
                                      <p:to>
                                        <p:strVal val="visible"/>
                                      </p:to>
                                    </p:set>
                                    <p:anim calcmode="lin" valueType="num">
                                      <p:cBhvr>
                                        <p:cTn id="19" dur="500" decel="50000" fill="hold">
                                          <p:stCondLst>
                                            <p:cond delay="0"/>
                                          </p:stCondLst>
                                        </p:cTn>
                                        <p:tgtEl>
                                          <p:spTgt spid="1026">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026">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026">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1026">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026">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026">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026">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02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1026">
                                            <p:txEl>
                                              <p:pRg st="1" end="1"/>
                                            </p:txEl>
                                          </p:spTgt>
                                        </p:tgtEl>
                                        <p:attrNameLst>
                                          <p:attrName>style.visibility</p:attrName>
                                        </p:attrNameLst>
                                      </p:cBhvr>
                                      <p:to>
                                        <p:strVal val="visible"/>
                                      </p:to>
                                    </p:set>
                                    <p:anim calcmode="lin" valueType="num">
                                      <p:cBhvr>
                                        <p:cTn id="31" dur="500" decel="50000" fill="hold">
                                          <p:stCondLst>
                                            <p:cond delay="0"/>
                                          </p:stCondLst>
                                        </p:cTn>
                                        <p:tgtEl>
                                          <p:spTgt spid="1026">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026">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026">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1026">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026">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026">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026">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02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1026">
                                            <p:txEl>
                                              <p:pRg st="2" end="2"/>
                                            </p:txEl>
                                          </p:spTgt>
                                        </p:tgtEl>
                                        <p:attrNameLst>
                                          <p:attrName>style.visibility</p:attrName>
                                        </p:attrNameLst>
                                      </p:cBhvr>
                                      <p:to>
                                        <p:strVal val="visible"/>
                                      </p:to>
                                    </p:set>
                                    <p:anim calcmode="lin" valueType="num">
                                      <p:cBhvr>
                                        <p:cTn id="43" dur="500" decel="50000" fill="hold">
                                          <p:stCondLst>
                                            <p:cond delay="0"/>
                                          </p:stCondLst>
                                        </p:cTn>
                                        <p:tgtEl>
                                          <p:spTgt spid="1026">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026">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026">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1026">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026">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026">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026">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026">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1026">
                                            <p:txEl>
                                              <p:pRg st="3" end="3"/>
                                            </p:txEl>
                                          </p:spTgt>
                                        </p:tgtEl>
                                        <p:attrNameLst>
                                          <p:attrName>style.visibility</p:attrName>
                                        </p:attrNameLst>
                                      </p:cBhvr>
                                      <p:to>
                                        <p:strVal val="visible"/>
                                      </p:to>
                                    </p:set>
                                    <p:anim calcmode="lin" valueType="num">
                                      <p:cBhvr>
                                        <p:cTn id="55" dur="500" decel="50000" fill="hold">
                                          <p:stCondLst>
                                            <p:cond delay="0"/>
                                          </p:stCondLst>
                                        </p:cTn>
                                        <p:tgtEl>
                                          <p:spTgt spid="1026">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1026">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1026">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1026">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1026">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1026">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1026">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102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1026">
                                            <p:txEl>
                                              <p:pRg st="4" end="4"/>
                                            </p:txEl>
                                          </p:spTgt>
                                        </p:tgtEl>
                                        <p:attrNameLst>
                                          <p:attrName>style.visibility</p:attrName>
                                        </p:attrNameLst>
                                      </p:cBhvr>
                                      <p:to>
                                        <p:strVal val="visible"/>
                                      </p:to>
                                    </p:set>
                                    <p:anim calcmode="lin" valueType="num">
                                      <p:cBhvr>
                                        <p:cTn id="67" dur="500" decel="50000" fill="hold">
                                          <p:stCondLst>
                                            <p:cond delay="0"/>
                                          </p:stCondLst>
                                        </p:cTn>
                                        <p:tgtEl>
                                          <p:spTgt spid="1026">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1026">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1026">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1026">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1026">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1026">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1026">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1026">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1026">
                                            <p:txEl>
                                              <p:pRg st="5" end="5"/>
                                            </p:txEl>
                                          </p:spTgt>
                                        </p:tgtEl>
                                        <p:attrNameLst>
                                          <p:attrName>style.visibility</p:attrName>
                                        </p:attrNameLst>
                                      </p:cBhvr>
                                      <p:to>
                                        <p:strVal val="visible"/>
                                      </p:to>
                                    </p:set>
                                    <p:anim calcmode="lin" valueType="num">
                                      <p:cBhvr>
                                        <p:cTn id="79" dur="500" decel="50000" fill="hold">
                                          <p:stCondLst>
                                            <p:cond delay="0"/>
                                          </p:stCondLst>
                                        </p:cTn>
                                        <p:tgtEl>
                                          <p:spTgt spid="1026">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1026">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1026">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1026">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1026">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1026">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1026">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1026">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1026">
                                            <p:txEl>
                                              <p:pRg st="6" end="6"/>
                                            </p:txEl>
                                          </p:spTgt>
                                        </p:tgtEl>
                                        <p:attrNameLst>
                                          <p:attrName>style.visibility</p:attrName>
                                        </p:attrNameLst>
                                      </p:cBhvr>
                                      <p:to>
                                        <p:strVal val="visible"/>
                                      </p:to>
                                    </p:set>
                                    <p:anim calcmode="lin" valueType="num">
                                      <p:cBhvr>
                                        <p:cTn id="91" dur="500" decel="50000" fill="hold">
                                          <p:stCondLst>
                                            <p:cond delay="0"/>
                                          </p:stCondLst>
                                        </p:cTn>
                                        <p:tgtEl>
                                          <p:spTgt spid="1026">
                                            <p:txEl>
                                              <p:pRg st="6" end="6"/>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1026">
                                            <p:txEl>
                                              <p:pRg st="6" end="6"/>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1026">
                                            <p:txEl>
                                              <p:pRg st="6" end="6"/>
                                            </p:txEl>
                                          </p:spTgt>
                                        </p:tgtEl>
                                        <p:attrNameLst>
                                          <p:attrName>ppt_w</p:attrName>
                                        </p:attrNameLst>
                                      </p:cBhvr>
                                      <p:tavLst>
                                        <p:tav tm="0">
                                          <p:val>
                                            <p:strVal val="#ppt_w*.05"/>
                                          </p:val>
                                        </p:tav>
                                        <p:tav tm="100000">
                                          <p:val>
                                            <p:strVal val="#ppt_w"/>
                                          </p:val>
                                        </p:tav>
                                      </p:tavLst>
                                    </p:anim>
                                    <p:anim calcmode="lin" valueType="num">
                                      <p:cBhvr>
                                        <p:cTn id="94" dur="1000" fill="hold"/>
                                        <p:tgtEl>
                                          <p:spTgt spid="1026">
                                            <p:txEl>
                                              <p:pRg st="6" end="6"/>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1026">
                                            <p:txEl>
                                              <p:pRg st="6" end="6"/>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1026">
                                            <p:txEl>
                                              <p:pRg st="6" end="6"/>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1026">
                                            <p:txEl>
                                              <p:pRg st="6" end="6"/>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10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548680"/>
            <a:ext cx="9144000" cy="382588"/>
          </a:xfrm>
        </p:spPr>
        <p:txBody>
          <a:bodyPr lIns="360000" rIns="360000"/>
          <a:lstStyle/>
          <a:p>
            <a:r>
              <a:rPr lang="en-GB" altLang="en-US" dirty="0">
                <a:solidFill>
                  <a:srgbClr val="FF0000"/>
                </a:solidFill>
              </a:rPr>
              <a:t>Factors that affect conductor resistance values</a:t>
            </a:r>
            <a:endParaRPr lang="en-US" altLang="en-US" dirty="0" smtClean="0">
              <a:solidFill>
                <a:srgbClr val="FF0000"/>
              </a:solidFill>
            </a:endParaRPr>
          </a:p>
        </p:txBody>
      </p:sp>
      <p:sp>
        <p:nvSpPr>
          <p:cNvPr id="1026" name="Content Placeholder 2"/>
          <p:cNvSpPr>
            <a:spLocks noGrp="1"/>
          </p:cNvSpPr>
          <p:nvPr>
            <p:ph sz="quarter" idx="10"/>
          </p:nvPr>
        </p:nvSpPr>
        <p:spPr>
          <a:xfrm>
            <a:off x="0" y="931268"/>
            <a:ext cx="9144000" cy="4756150"/>
          </a:xfrm>
        </p:spPr>
        <p:txBody>
          <a:bodyPr lIns="360000" rIns="360000"/>
          <a:lstStyle/>
          <a:p>
            <a:pPr marL="0" indent="0" eaLnBrk="1" hangingPunct="1">
              <a:lnSpc>
                <a:spcPct val="100000"/>
              </a:lnSpc>
              <a:spcBef>
                <a:spcPts val="0"/>
              </a:spcBef>
              <a:spcAft>
                <a:spcPts val="600"/>
              </a:spcAft>
            </a:pPr>
            <a:r>
              <a:rPr lang="en-GB" dirty="0"/>
              <a:t>A number of factors will affect the resistance of conductors and these will have been dealt with in electrical science. However, it is worth mentioning them again here</a:t>
            </a:r>
            <a:r>
              <a:rPr lang="en-GB" dirty="0" smtClean="0"/>
              <a:t>.</a:t>
            </a:r>
          </a:p>
          <a:p>
            <a:pPr marL="0" indent="0" eaLnBrk="1" hangingPunct="1">
              <a:lnSpc>
                <a:spcPct val="100000"/>
              </a:lnSpc>
              <a:spcBef>
                <a:spcPts val="0"/>
              </a:spcBef>
              <a:spcAft>
                <a:spcPts val="600"/>
              </a:spcAft>
            </a:pPr>
            <a:r>
              <a:rPr lang="en-GB" b="1" dirty="0">
                <a:solidFill>
                  <a:srgbClr val="FF0000"/>
                </a:solidFill>
              </a:rPr>
              <a:t>Variations in cable length</a:t>
            </a:r>
            <a:r>
              <a:rPr lang="en-GB" dirty="0"/>
              <a:t>: As was seen in electrical science, the resistance of a cable is directly proportional to its </a:t>
            </a:r>
            <a:r>
              <a:rPr lang="en-GB" dirty="0" smtClean="0"/>
              <a:t>length.</a:t>
            </a:r>
          </a:p>
          <a:p>
            <a:pPr marL="0" indent="0" eaLnBrk="1" hangingPunct="1">
              <a:lnSpc>
                <a:spcPct val="100000"/>
              </a:lnSpc>
              <a:spcBef>
                <a:spcPts val="0"/>
              </a:spcBef>
              <a:spcAft>
                <a:spcPts val="600"/>
              </a:spcAft>
            </a:pPr>
            <a:r>
              <a:rPr lang="en-GB" dirty="0" smtClean="0"/>
              <a:t>Put </a:t>
            </a:r>
            <a:r>
              <a:rPr lang="en-GB" dirty="0"/>
              <a:t>simply if we double the length of a conductor we double its </a:t>
            </a:r>
            <a:r>
              <a:rPr lang="en-GB" dirty="0" smtClean="0"/>
              <a:t>resistance.</a:t>
            </a:r>
          </a:p>
          <a:p>
            <a:pPr marL="0" indent="0" eaLnBrk="1" hangingPunct="1">
              <a:lnSpc>
                <a:spcPct val="100000"/>
              </a:lnSpc>
              <a:spcBef>
                <a:spcPts val="0"/>
              </a:spcBef>
              <a:spcAft>
                <a:spcPts val="600"/>
              </a:spcAft>
            </a:pPr>
            <a:r>
              <a:rPr lang="en-GB" dirty="0" smtClean="0"/>
              <a:t>Conversely</a:t>
            </a:r>
            <a:r>
              <a:rPr lang="en-GB" dirty="0"/>
              <a:t>, if we half the length of the cable we half its </a:t>
            </a:r>
            <a:r>
              <a:rPr lang="en-GB" dirty="0" smtClean="0"/>
              <a:t>resistance.</a:t>
            </a:r>
          </a:p>
          <a:p>
            <a:pPr marL="0" indent="0" eaLnBrk="1" hangingPunct="1">
              <a:lnSpc>
                <a:spcPct val="100000"/>
              </a:lnSpc>
              <a:spcBef>
                <a:spcPts val="0"/>
              </a:spcBef>
              <a:spcAft>
                <a:spcPts val="600"/>
              </a:spcAft>
            </a:pPr>
            <a:r>
              <a:rPr lang="en-GB" dirty="0" smtClean="0"/>
              <a:t>We </a:t>
            </a:r>
            <a:r>
              <a:rPr lang="en-GB" dirty="0"/>
              <a:t>need to consider this aspect when determining if a cable complies with requirements as long cable runs will have higher resistances.</a:t>
            </a:r>
            <a:endParaRPr lang="en-GB" dirty="0"/>
          </a:p>
        </p:txBody>
      </p:sp>
    </p:spTree>
    <p:extLst>
      <p:ext uri="{BB962C8B-B14F-4D97-AF65-F5344CB8AC3E}">
        <p14:creationId xmlns:p14="http://schemas.microsoft.com/office/powerpoint/2010/main" val="112327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026">
                                            <p:txEl>
                                              <p:pRg st="1" end="1"/>
                                            </p:txEl>
                                          </p:spTgt>
                                        </p:tgtEl>
                                        <p:attrNameLst>
                                          <p:attrName>style.visibility</p:attrName>
                                        </p:attrNameLst>
                                      </p:cBhvr>
                                      <p:to>
                                        <p:strVal val="visible"/>
                                      </p:to>
                                    </p:set>
                                    <p:anim calcmode="lin" valueType="num">
                                      <p:cBhvr>
                                        <p:cTn id="7" dur="500" decel="50000" fill="hold">
                                          <p:stCondLst>
                                            <p:cond delay="0"/>
                                          </p:stCondLst>
                                        </p:cTn>
                                        <p:tgtEl>
                                          <p:spTgt spid="1026">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26">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26">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1026">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26">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26">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26">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2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1026">
                                            <p:txEl>
                                              <p:pRg st="2" end="2"/>
                                            </p:txEl>
                                          </p:spTgt>
                                        </p:tgtEl>
                                        <p:attrNameLst>
                                          <p:attrName>style.visibility</p:attrName>
                                        </p:attrNameLst>
                                      </p:cBhvr>
                                      <p:to>
                                        <p:strVal val="visible"/>
                                      </p:to>
                                    </p:set>
                                    <p:anim calcmode="lin" valueType="num">
                                      <p:cBhvr>
                                        <p:cTn id="19" dur="500" decel="50000" fill="hold">
                                          <p:stCondLst>
                                            <p:cond delay="0"/>
                                          </p:stCondLst>
                                        </p:cTn>
                                        <p:tgtEl>
                                          <p:spTgt spid="1026">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026">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026">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1026">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026">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026">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026">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02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1026">
                                            <p:txEl>
                                              <p:pRg st="3" end="3"/>
                                            </p:txEl>
                                          </p:spTgt>
                                        </p:tgtEl>
                                        <p:attrNameLst>
                                          <p:attrName>style.visibility</p:attrName>
                                        </p:attrNameLst>
                                      </p:cBhvr>
                                      <p:to>
                                        <p:strVal val="visible"/>
                                      </p:to>
                                    </p:set>
                                    <p:anim calcmode="lin" valueType="num">
                                      <p:cBhvr>
                                        <p:cTn id="31" dur="500" decel="50000" fill="hold">
                                          <p:stCondLst>
                                            <p:cond delay="0"/>
                                          </p:stCondLst>
                                        </p:cTn>
                                        <p:tgtEl>
                                          <p:spTgt spid="1026">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026">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026">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1026">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026">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026">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026">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02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1026">
                                            <p:txEl>
                                              <p:pRg st="4" end="4"/>
                                            </p:txEl>
                                          </p:spTgt>
                                        </p:tgtEl>
                                        <p:attrNameLst>
                                          <p:attrName>style.visibility</p:attrName>
                                        </p:attrNameLst>
                                      </p:cBhvr>
                                      <p:to>
                                        <p:strVal val="visible"/>
                                      </p:to>
                                    </p:set>
                                    <p:anim calcmode="lin" valueType="num">
                                      <p:cBhvr>
                                        <p:cTn id="43" dur="500" decel="50000" fill="hold">
                                          <p:stCondLst>
                                            <p:cond delay="0"/>
                                          </p:stCondLst>
                                        </p:cTn>
                                        <p:tgtEl>
                                          <p:spTgt spid="1026">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026">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026">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1026">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026">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026">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026">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0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548680"/>
            <a:ext cx="9144000" cy="382588"/>
          </a:xfrm>
        </p:spPr>
        <p:txBody>
          <a:bodyPr lIns="360000" rIns="360000"/>
          <a:lstStyle/>
          <a:p>
            <a:r>
              <a:rPr lang="en-GB" altLang="en-US" dirty="0">
                <a:solidFill>
                  <a:srgbClr val="FF0000"/>
                </a:solidFill>
              </a:rPr>
              <a:t>Factors that affect conductor resistance values</a:t>
            </a:r>
            <a:endParaRPr lang="en-US" altLang="en-US" dirty="0" smtClean="0">
              <a:solidFill>
                <a:srgbClr val="FF0000"/>
              </a:solidFill>
            </a:endParaRPr>
          </a:p>
        </p:txBody>
      </p:sp>
      <p:sp>
        <p:nvSpPr>
          <p:cNvPr id="1026" name="Content Placeholder 2"/>
          <p:cNvSpPr>
            <a:spLocks noGrp="1"/>
          </p:cNvSpPr>
          <p:nvPr>
            <p:ph sz="quarter" idx="10"/>
          </p:nvPr>
        </p:nvSpPr>
        <p:spPr>
          <a:xfrm>
            <a:off x="0" y="931268"/>
            <a:ext cx="9144000" cy="4756150"/>
          </a:xfrm>
        </p:spPr>
        <p:txBody>
          <a:bodyPr lIns="360000" rIns="360000"/>
          <a:lstStyle/>
          <a:p>
            <a:pPr marL="0" indent="0" eaLnBrk="1" hangingPunct="1">
              <a:lnSpc>
                <a:spcPct val="100000"/>
              </a:lnSpc>
              <a:spcBef>
                <a:spcPts val="0"/>
              </a:spcBef>
              <a:spcAft>
                <a:spcPts val="600"/>
              </a:spcAft>
            </a:pPr>
            <a:r>
              <a:rPr lang="en-GB" dirty="0"/>
              <a:t>A number of factors will affect the resistance of conductors and these will have been dealt with in electrical science. However, it is worth mentioning them again here</a:t>
            </a:r>
            <a:r>
              <a:rPr lang="en-GB" dirty="0" smtClean="0"/>
              <a:t>.</a:t>
            </a:r>
          </a:p>
          <a:p>
            <a:pPr marL="0" indent="0" eaLnBrk="1" hangingPunct="1">
              <a:lnSpc>
                <a:spcPct val="100000"/>
              </a:lnSpc>
              <a:spcBef>
                <a:spcPts val="0"/>
              </a:spcBef>
              <a:spcAft>
                <a:spcPts val="600"/>
              </a:spcAft>
            </a:pPr>
            <a:r>
              <a:rPr lang="en-GB" b="1" dirty="0">
                <a:solidFill>
                  <a:srgbClr val="FF0000"/>
                </a:solidFill>
              </a:rPr>
              <a:t>Variations in conductor cross sectional area</a:t>
            </a:r>
            <a:r>
              <a:rPr lang="en-GB" dirty="0"/>
              <a:t>: Remembering what was also covered in electrical science, the resistance of a cable is indirectly proportional to its cross sectional </a:t>
            </a:r>
            <a:r>
              <a:rPr lang="en-GB" dirty="0" smtClean="0"/>
              <a:t>area;</a:t>
            </a:r>
          </a:p>
          <a:p>
            <a:pPr marL="0" indent="0" eaLnBrk="1" hangingPunct="1">
              <a:lnSpc>
                <a:spcPct val="100000"/>
              </a:lnSpc>
              <a:spcBef>
                <a:spcPts val="0"/>
              </a:spcBef>
              <a:spcAft>
                <a:spcPts val="600"/>
              </a:spcAft>
            </a:pPr>
            <a:r>
              <a:rPr lang="en-GB" dirty="0" smtClean="0"/>
              <a:t>if </a:t>
            </a:r>
            <a:r>
              <a:rPr lang="en-GB" dirty="0"/>
              <a:t>we double the cross sectional area of a cable we half its resistance and vice versa.</a:t>
            </a:r>
            <a:endParaRPr lang="en-GB" dirty="0"/>
          </a:p>
        </p:txBody>
      </p:sp>
    </p:spTree>
    <p:extLst>
      <p:ext uri="{BB962C8B-B14F-4D97-AF65-F5344CB8AC3E}">
        <p14:creationId xmlns:p14="http://schemas.microsoft.com/office/powerpoint/2010/main" val="372774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026">
                                            <p:txEl>
                                              <p:pRg st="1" end="1"/>
                                            </p:txEl>
                                          </p:spTgt>
                                        </p:tgtEl>
                                        <p:attrNameLst>
                                          <p:attrName>style.visibility</p:attrName>
                                        </p:attrNameLst>
                                      </p:cBhvr>
                                      <p:to>
                                        <p:strVal val="visible"/>
                                      </p:to>
                                    </p:set>
                                    <p:anim calcmode="lin" valueType="num">
                                      <p:cBhvr>
                                        <p:cTn id="7" dur="500" decel="50000" fill="hold">
                                          <p:stCondLst>
                                            <p:cond delay="0"/>
                                          </p:stCondLst>
                                        </p:cTn>
                                        <p:tgtEl>
                                          <p:spTgt spid="1026">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26">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26">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1026">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26">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26">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26">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2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1026">
                                            <p:txEl>
                                              <p:pRg st="2" end="2"/>
                                            </p:txEl>
                                          </p:spTgt>
                                        </p:tgtEl>
                                        <p:attrNameLst>
                                          <p:attrName>style.visibility</p:attrName>
                                        </p:attrNameLst>
                                      </p:cBhvr>
                                      <p:to>
                                        <p:strVal val="visible"/>
                                      </p:to>
                                    </p:set>
                                    <p:anim calcmode="lin" valueType="num">
                                      <p:cBhvr>
                                        <p:cTn id="19" dur="500" decel="50000" fill="hold">
                                          <p:stCondLst>
                                            <p:cond delay="0"/>
                                          </p:stCondLst>
                                        </p:cTn>
                                        <p:tgtEl>
                                          <p:spTgt spid="1026">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026">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026">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1026">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026">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026">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026">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0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0" y="692696"/>
            <a:ext cx="9144000" cy="382588"/>
          </a:xfrm>
        </p:spPr>
        <p:txBody>
          <a:bodyPr lIns="360000" rIns="360000"/>
          <a:lstStyle/>
          <a:p>
            <a:r>
              <a:rPr lang="en-GB" altLang="en-US" dirty="0" smtClean="0">
                <a:solidFill>
                  <a:srgbClr val="FF0000"/>
                </a:solidFill>
              </a:rPr>
              <a:t>Continuity of protective conductors</a:t>
            </a:r>
            <a:endParaRPr lang="en-US" altLang="en-US" dirty="0" smtClean="0">
              <a:solidFill>
                <a:srgbClr val="FF0000"/>
              </a:solidFill>
            </a:endParaRPr>
          </a:p>
        </p:txBody>
      </p:sp>
      <p:sp>
        <p:nvSpPr>
          <p:cNvPr id="3075" name="Content Placeholder 2"/>
          <p:cNvSpPr>
            <a:spLocks noGrp="1"/>
          </p:cNvSpPr>
          <p:nvPr>
            <p:ph sz="quarter" idx="10"/>
          </p:nvPr>
        </p:nvSpPr>
        <p:spPr>
          <a:xfrm>
            <a:off x="0" y="1268760"/>
            <a:ext cx="9144000" cy="5040560"/>
          </a:xfrm>
        </p:spPr>
        <p:txBody>
          <a:bodyPr lIns="360000" rIns="360000"/>
          <a:lstStyle/>
          <a:p>
            <a:pPr marL="0" indent="0">
              <a:lnSpc>
                <a:spcPct val="100000"/>
              </a:lnSpc>
              <a:spcBef>
                <a:spcPts val="0"/>
              </a:spcBef>
              <a:spcAft>
                <a:spcPts val="600"/>
              </a:spcAft>
              <a:defRPr/>
            </a:pPr>
            <a:r>
              <a:rPr dirty="0">
                <a:solidFill>
                  <a:srgbClr val="000000"/>
                </a:solidFill>
                <a:ea typeface="ＭＳ Ｐゴシック" charset="-128"/>
              </a:rPr>
              <a:t>The initial tests applied to every protective conductor, including main earthing conductor, main and supplementary bonding conductors, are carried out for two purposes:</a:t>
            </a:r>
          </a:p>
          <a:p>
            <a:pPr marL="534988" indent="-534988">
              <a:lnSpc>
                <a:spcPct val="100000"/>
              </a:lnSpc>
              <a:spcBef>
                <a:spcPts val="0"/>
              </a:spcBef>
              <a:spcAft>
                <a:spcPts val="600"/>
              </a:spcAft>
              <a:buClr>
                <a:srgbClr val="E30613"/>
              </a:buClr>
              <a:buFont typeface="Arial" pitchFamily="34" charset="0"/>
              <a:buChar char="•"/>
              <a:defRPr/>
            </a:pPr>
            <a:r>
              <a:rPr dirty="0">
                <a:solidFill>
                  <a:srgbClr val="000000"/>
                </a:solidFill>
                <a:ea typeface="ＭＳ Ｐゴシック" charset="-128"/>
              </a:rPr>
              <a:t>To verify that the conductors are both correctly connected and electrically sound;</a:t>
            </a:r>
          </a:p>
          <a:p>
            <a:pPr marL="534988" indent="-534988">
              <a:lnSpc>
                <a:spcPct val="100000"/>
              </a:lnSpc>
              <a:spcBef>
                <a:spcPts val="0"/>
              </a:spcBef>
              <a:spcAft>
                <a:spcPts val="600"/>
              </a:spcAft>
              <a:buClr>
                <a:srgbClr val="E30613"/>
              </a:buClr>
              <a:buFont typeface="Arial" pitchFamily="34" charset="0"/>
              <a:buChar char="•"/>
              <a:defRPr/>
            </a:pPr>
            <a:r>
              <a:rPr dirty="0">
                <a:solidFill>
                  <a:srgbClr val="000000"/>
                </a:solidFill>
                <a:ea typeface="ＭＳ Ｐゴシック" charset="-128"/>
              </a:rPr>
              <a:t>To provide a measure of (R</a:t>
            </a:r>
            <a:r>
              <a:rPr baseline="-25000" dirty="0">
                <a:solidFill>
                  <a:srgbClr val="000000"/>
                </a:solidFill>
                <a:ea typeface="ＭＳ Ｐゴシック" charset="-128"/>
              </a:rPr>
              <a:t>1</a:t>
            </a:r>
            <a:r>
              <a:rPr dirty="0">
                <a:solidFill>
                  <a:srgbClr val="000000"/>
                </a:solidFill>
                <a:ea typeface="ＭＳ Ｐゴシック" charset="-128"/>
              </a:rPr>
              <a:t>+R</a:t>
            </a:r>
            <a:r>
              <a:rPr baseline="-25000" dirty="0">
                <a:solidFill>
                  <a:srgbClr val="000000"/>
                </a:solidFill>
                <a:ea typeface="ＭＳ Ｐゴシック" charset="-128"/>
              </a:rPr>
              <a:t>2</a:t>
            </a:r>
            <a:r>
              <a:rPr dirty="0">
                <a:solidFill>
                  <a:srgbClr val="000000"/>
                </a:solidFill>
                <a:ea typeface="ＭＳ Ｐゴシック" charset="-128"/>
              </a:rPr>
              <a:t>) to verify that the overall earth fault loop impedance of the circuits is of a suitable value.</a:t>
            </a:r>
          </a:p>
        </p:txBody>
      </p:sp>
    </p:spTree>
    <p:extLst>
      <p:ext uri="{BB962C8B-B14F-4D97-AF65-F5344CB8AC3E}">
        <p14:creationId xmlns:p14="http://schemas.microsoft.com/office/powerpoint/2010/main" val="313095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p:cTn id="7" dur="500" decel="50000" fill="hold">
                                          <p:stCondLst>
                                            <p:cond delay="0"/>
                                          </p:stCondLst>
                                        </p:cTn>
                                        <p:tgtEl>
                                          <p:spTgt spid="102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2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25"/>
                                        </p:tgtEl>
                                        <p:attrNameLst>
                                          <p:attrName>ppt_w</p:attrName>
                                        </p:attrNameLst>
                                      </p:cBhvr>
                                      <p:tavLst>
                                        <p:tav tm="0">
                                          <p:val>
                                            <p:strVal val="#ppt_w*.05"/>
                                          </p:val>
                                        </p:tav>
                                        <p:tav tm="100000">
                                          <p:val>
                                            <p:strVal val="#ppt_w"/>
                                          </p:val>
                                        </p:tav>
                                      </p:tavLst>
                                    </p:anim>
                                    <p:anim calcmode="lin" valueType="num">
                                      <p:cBhvr>
                                        <p:cTn id="10" dur="1000" fill="hold"/>
                                        <p:tgtEl>
                                          <p:spTgt spid="102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2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2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2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25"/>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075">
                                            <p:txEl>
                                              <p:pRg st="0" end="0"/>
                                            </p:txEl>
                                          </p:spTgt>
                                        </p:tgtEl>
                                        <p:attrNameLst>
                                          <p:attrName>style.visibility</p:attrName>
                                        </p:attrNameLst>
                                      </p:cBhvr>
                                      <p:to>
                                        <p:strVal val="visible"/>
                                      </p:to>
                                    </p:set>
                                    <p:anim calcmode="lin" valueType="num">
                                      <p:cBhvr>
                                        <p:cTn id="19" dur="500" decel="50000" fill="hold">
                                          <p:stCondLst>
                                            <p:cond delay="0"/>
                                          </p:stCondLst>
                                        </p:cTn>
                                        <p:tgtEl>
                                          <p:spTgt spid="307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07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07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07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07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07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07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07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075">
                                            <p:txEl>
                                              <p:pRg st="1" end="1"/>
                                            </p:txEl>
                                          </p:spTgt>
                                        </p:tgtEl>
                                        <p:attrNameLst>
                                          <p:attrName>style.visibility</p:attrName>
                                        </p:attrNameLst>
                                      </p:cBhvr>
                                      <p:to>
                                        <p:strVal val="visible"/>
                                      </p:to>
                                    </p:set>
                                    <p:anim calcmode="lin" valueType="num">
                                      <p:cBhvr>
                                        <p:cTn id="31" dur="500" decel="50000" fill="hold">
                                          <p:stCondLst>
                                            <p:cond delay="0"/>
                                          </p:stCondLst>
                                        </p:cTn>
                                        <p:tgtEl>
                                          <p:spTgt spid="307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07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07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07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07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07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07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07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075">
                                            <p:txEl>
                                              <p:pRg st="2" end="2"/>
                                            </p:txEl>
                                          </p:spTgt>
                                        </p:tgtEl>
                                        <p:attrNameLst>
                                          <p:attrName>style.visibility</p:attrName>
                                        </p:attrNameLst>
                                      </p:cBhvr>
                                      <p:to>
                                        <p:strVal val="visible"/>
                                      </p:to>
                                    </p:set>
                                    <p:anim calcmode="lin" valueType="num">
                                      <p:cBhvr>
                                        <p:cTn id="43" dur="500" decel="50000" fill="hold">
                                          <p:stCondLst>
                                            <p:cond delay="0"/>
                                          </p:stCondLst>
                                        </p:cTn>
                                        <p:tgtEl>
                                          <p:spTgt spid="307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07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07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07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07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07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07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0" y="692696"/>
            <a:ext cx="9144000" cy="382588"/>
          </a:xfrm>
        </p:spPr>
        <p:txBody>
          <a:bodyPr lIns="360000" rIns="360000"/>
          <a:lstStyle/>
          <a:p>
            <a:r>
              <a:rPr lang="en-GB" altLang="en-US" dirty="0" smtClean="0">
                <a:solidFill>
                  <a:srgbClr val="FF0000"/>
                </a:solidFill>
              </a:rPr>
              <a:t>Continuity of protective conductors</a:t>
            </a:r>
            <a:endParaRPr lang="en-US" altLang="en-US" dirty="0" smtClean="0">
              <a:solidFill>
                <a:srgbClr val="FF0000"/>
              </a:solidFill>
            </a:endParaRPr>
          </a:p>
        </p:txBody>
      </p:sp>
      <p:sp>
        <p:nvSpPr>
          <p:cNvPr id="3075" name="Content Placeholder 2"/>
          <p:cNvSpPr>
            <a:spLocks noGrp="1"/>
          </p:cNvSpPr>
          <p:nvPr>
            <p:ph sz="quarter" idx="10"/>
          </p:nvPr>
        </p:nvSpPr>
        <p:spPr>
          <a:xfrm>
            <a:off x="0" y="1268760"/>
            <a:ext cx="9144000" cy="5040560"/>
          </a:xfrm>
        </p:spPr>
        <p:txBody>
          <a:bodyPr lIns="360000" rIns="360000"/>
          <a:lstStyle/>
          <a:p>
            <a:pPr>
              <a:lnSpc>
                <a:spcPct val="100000"/>
              </a:lnSpc>
              <a:spcBef>
                <a:spcPts val="0"/>
              </a:spcBef>
              <a:spcAft>
                <a:spcPts val="600"/>
              </a:spcAft>
            </a:pPr>
            <a:r>
              <a:rPr lang="en-GB" altLang="en-US" dirty="0">
                <a:solidFill>
                  <a:srgbClr val="000000"/>
                </a:solidFill>
              </a:rPr>
              <a:t>Instrument to be used:</a:t>
            </a:r>
          </a:p>
          <a:p>
            <a:pPr marL="542925" indent="-542925">
              <a:lnSpc>
                <a:spcPct val="100000"/>
              </a:lnSpc>
              <a:spcBef>
                <a:spcPts val="0"/>
              </a:spcBef>
              <a:spcAft>
                <a:spcPts val="600"/>
              </a:spcAft>
              <a:buClr>
                <a:srgbClr val="E30613"/>
              </a:buClr>
              <a:buFont typeface="Arial" panose="020B0604020202020204" pitchFamily="34" charset="0"/>
              <a:buChar char="•"/>
            </a:pPr>
            <a:r>
              <a:rPr lang="en-GB" altLang="en-US" dirty="0">
                <a:solidFill>
                  <a:srgbClr val="000000"/>
                </a:solidFill>
              </a:rPr>
              <a:t>An ohmmeter capable of measuring a low resistance should be used for these tests.</a:t>
            </a:r>
          </a:p>
          <a:p>
            <a:pPr marL="542925" indent="-542925">
              <a:lnSpc>
                <a:spcPct val="100000"/>
              </a:lnSpc>
              <a:spcBef>
                <a:spcPts val="0"/>
              </a:spcBef>
              <a:spcAft>
                <a:spcPts val="600"/>
              </a:spcAft>
              <a:buClr>
                <a:srgbClr val="E30613"/>
              </a:buClr>
              <a:buFont typeface="Arial" panose="020B0604020202020204" pitchFamily="34" charset="0"/>
              <a:buChar char="•"/>
            </a:pPr>
            <a:r>
              <a:rPr lang="en-GB" altLang="en-US" dirty="0">
                <a:solidFill>
                  <a:srgbClr val="000000"/>
                </a:solidFill>
              </a:rPr>
              <a:t>It is recommended that the test be carried out with a supply having a no-load voltage between 4 volts and 24 volts – d.c. or a.c. – and a short-circuit current of not less than </a:t>
            </a:r>
            <a:r>
              <a:rPr lang="fr-FR" altLang="en-US" dirty="0">
                <a:solidFill>
                  <a:srgbClr val="000000"/>
                </a:solidFill>
              </a:rPr>
              <a:t>200mA (</a:t>
            </a:r>
            <a:r>
              <a:rPr lang="fr-FR" altLang="en-US" dirty="0" err="1">
                <a:solidFill>
                  <a:srgbClr val="000000"/>
                </a:solidFill>
              </a:rPr>
              <a:t>Regulation</a:t>
            </a:r>
            <a:r>
              <a:rPr lang="fr-FR" altLang="en-US" dirty="0">
                <a:solidFill>
                  <a:srgbClr val="000000"/>
                </a:solidFill>
              </a:rPr>
              <a:t> 612.2.1 – page 199</a:t>
            </a:r>
            <a:r>
              <a:rPr lang="fr-FR" altLang="en-US" dirty="0" smtClean="0">
                <a:solidFill>
                  <a:srgbClr val="000000"/>
                </a:solidFill>
              </a:rPr>
              <a:t>).</a:t>
            </a:r>
            <a:endParaRPr lang="en-GB" altLang="en-US" dirty="0">
              <a:solidFill>
                <a:srgbClr val="000000"/>
              </a:solidFill>
            </a:endParaRPr>
          </a:p>
        </p:txBody>
      </p:sp>
    </p:spTree>
    <p:extLst>
      <p:ext uri="{BB962C8B-B14F-4D97-AF65-F5344CB8AC3E}">
        <p14:creationId xmlns:p14="http://schemas.microsoft.com/office/powerpoint/2010/main" val="396932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500" decel="50000" fill="hold">
                                          <p:stCondLst>
                                            <p:cond delay="0"/>
                                          </p:stCondLst>
                                        </p:cTn>
                                        <p:tgtEl>
                                          <p:spTgt spid="307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07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p:cTn id="19" dur="500" decel="50000" fill="hold">
                                          <p:stCondLst>
                                            <p:cond delay="0"/>
                                          </p:stCondLst>
                                        </p:cTn>
                                        <p:tgtEl>
                                          <p:spTgt spid="3075">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075">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075">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075">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075">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075">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075">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07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075">
                                            <p:txEl>
                                              <p:pRg st="2" end="2"/>
                                            </p:txEl>
                                          </p:spTgt>
                                        </p:tgtEl>
                                        <p:attrNameLst>
                                          <p:attrName>style.visibility</p:attrName>
                                        </p:attrNameLst>
                                      </p:cBhvr>
                                      <p:to>
                                        <p:strVal val="visible"/>
                                      </p:to>
                                    </p:set>
                                    <p:anim calcmode="lin" valueType="num">
                                      <p:cBhvr>
                                        <p:cTn id="31" dur="500" decel="50000" fill="hold">
                                          <p:stCondLst>
                                            <p:cond delay="0"/>
                                          </p:stCondLst>
                                        </p:cTn>
                                        <p:tgtEl>
                                          <p:spTgt spid="3075">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075">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075">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075">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075">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075">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075">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01 Test method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924175"/>
            <a:ext cx="53848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 name="Title 1"/>
          <p:cNvSpPr>
            <a:spLocks noGrp="1"/>
          </p:cNvSpPr>
          <p:nvPr>
            <p:ph type="title"/>
          </p:nvPr>
        </p:nvSpPr>
        <p:spPr>
          <a:xfrm>
            <a:off x="0" y="692696"/>
            <a:ext cx="9144000" cy="382588"/>
          </a:xfrm>
        </p:spPr>
        <p:txBody>
          <a:bodyPr lIns="360000" rIns="360000"/>
          <a:lstStyle/>
          <a:p>
            <a:r>
              <a:rPr lang="en-GB" altLang="en-US" dirty="0" smtClean="0">
                <a:solidFill>
                  <a:srgbClr val="FF0000"/>
                </a:solidFill>
              </a:rPr>
              <a:t>Continuity of protective conductors</a:t>
            </a:r>
            <a:endParaRPr lang="en-US" altLang="en-US" dirty="0" smtClean="0">
              <a:solidFill>
                <a:srgbClr val="FF0000"/>
              </a:solidFill>
            </a:endParaRPr>
          </a:p>
        </p:txBody>
      </p:sp>
      <p:sp>
        <p:nvSpPr>
          <p:cNvPr id="3075" name="Content Placeholder 2"/>
          <p:cNvSpPr>
            <a:spLocks noGrp="1"/>
          </p:cNvSpPr>
          <p:nvPr>
            <p:ph sz="quarter" idx="10"/>
          </p:nvPr>
        </p:nvSpPr>
        <p:spPr>
          <a:xfrm>
            <a:off x="0" y="1268760"/>
            <a:ext cx="9144000" cy="5040560"/>
          </a:xfrm>
        </p:spPr>
        <p:txBody>
          <a:bodyPr lIns="360000" rIns="360000"/>
          <a:lstStyle/>
          <a:p>
            <a:pPr eaLnBrk="1" hangingPunct="1">
              <a:lnSpc>
                <a:spcPct val="100000"/>
              </a:lnSpc>
              <a:spcBef>
                <a:spcPts val="0"/>
              </a:spcBef>
              <a:spcAft>
                <a:spcPts val="600"/>
              </a:spcAft>
            </a:pPr>
            <a:r>
              <a:rPr lang="en-GB" altLang="en-US" b="1" dirty="0">
                <a:solidFill>
                  <a:srgbClr val="000000"/>
                </a:solidFill>
              </a:rPr>
              <a:t>Test method 1</a:t>
            </a:r>
            <a:endParaRPr lang="en-GB" altLang="en-US" dirty="0">
              <a:solidFill>
                <a:srgbClr val="000000"/>
              </a:solidFill>
            </a:endParaRPr>
          </a:p>
          <a:p>
            <a:pPr marL="0" indent="0" eaLnBrk="1" hangingPunct="1">
              <a:lnSpc>
                <a:spcPct val="100000"/>
              </a:lnSpc>
              <a:spcBef>
                <a:spcPts val="0"/>
              </a:spcBef>
              <a:spcAft>
                <a:spcPts val="600"/>
              </a:spcAft>
            </a:pPr>
            <a:r>
              <a:rPr lang="en-GB" altLang="en-US" dirty="0">
                <a:solidFill>
                  <a:srgbClr val="000000"/>
                </a:solidFill>
              </a:rPr>
              <a:t>Bridge the line conductor to the protective conductor at the fuse-board and test between line and earth terminals at every appropriate point in the circuit under test as shown below:</a:t>
            </a:r>
          </a:p>
        </p:txBody>
      </p:sp>
    </p:spTree>
    <p:extLst>
      <p:ext uri="{BB962C8B-B14F-4D97-AF65-F5344CB8AC3E}">
        <p14:creationId xmlns:p14="http://schemas.microsoft.com/office/powerpoint/2010/main" val="418559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500" decel="50000" fill="hold">
                                          <p:stCondLst>
                                            <p:cond delay="0"/>
                                          </p:stCondLst>
                                        </p:cTn>
                                        <p:tgtEl>
                                          <p:spTgt spid="307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07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p:cTn id="19" dur="500" decel="50000" fill="hold">
                                          <p:stCondLst>
                                            <p:cond delay="0"/>
                                          </p:stCondLst>
                                        </p:cTn>
                                        <p:tgtEl>
                                          <p:spTgt spid="3075">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075">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075">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075">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075">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075">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075">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075">
                                            <p:txEl>
                                              <p:pRg st="1" end="1"/>
                                            </p:txEl>
                                          </p:spTgt>
                                        </p:tgtEl>
                                      </p:cBhvr>
                                    </p:animEffect>
                                  </p:childTnLst>
                                </p:cTn>
                              </p:par>
                            </p:childTnLst>
                          </p:cTn>
                        </p:par>
                        <p:par>
                          <p:cTn id="27" fill="hold">
                            <p:stCondLst>
                              <p:cond delay="1000"/>
                            </p:stCondLst>
                            <p:childTnLst>
                              <p:par>
                                <p:cTn id="28" presetID="35"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2000"/>
                                        <p:tgtEl>
                                          <p:spTgt spid="4"/>
                                        </p:tgtEl>
                                      </p:cBhvr>
                                    </p:animEffect>
                                    <p:anim calcmode="lin" valueType="num">
                                      <p:cBhvr>
                                        <p:cTn id="31" dur="2000" fill="hold"/>
                                        <p:tgtEl>
                                          <p:spTgt spid="4"/>
                                        </p:tgtEl>
                                        <p:attrNameLst>
                                          <p:attrName>style.rotation</p:attrName>
                                        </p:attrNameLst>
                                      </p:cBhvr>
                                      <p:tavLst>
                                        <p:tav tm="0">
                                          <p:val>
                                            <p:fltVal val="720"/>
                                          </p:val>
                                        </p:tav>
                                        <p:tav tm="100000">
                                          <p:val>
                                            <p:fltVal val="0"/>
                                          </p:val>
                                        </p:tav>
                                      </p:tavLst>
                                    </p:anim>
                                    <p:anim calcmode="lin" valueType="num">
                                      <p:cBhvr>
                                        <p:cTn id="32" dur="2000" fill="hold"/>
                                        <p:tgtEl>
                                          <p:spTgt spid="4"/>
                                        </p:tgtEl>
                                        <p:attrNameLst>
                                          <p:attrName>ppt_h</p:attrName>
                                        </p:attrNameLst>
                                      </p:cBhvr>
                                      <p:tavLst>
                                        <p:tav tm="0">
                                          <p:val>
                                            <p:fltVal val="0"/>
                                          </p:val>
                                        </p:tav>
                                        <p:tav tm="100000">
                                          <p:val>
                                            <p:strVal val="#ppt_h"/>
                                          </p:val>
                                        </p:tav>
                                      </p:tavLst>
                                    </p:anim>
                                    <p:anim calcmode="lin" valueType="num">
                                      <p:cBhvr>
                                        <p:cTn id="33"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0" y="692696"/>
            <a:ext cx="9144000" cy="382588"/>
          </a:xfrm>
        </p:spPr>
        <p:txBody>
          <a:bodyPr lIns="360000" rIns="360000"/>
          <a:lstStyle/>
          <a:p>
            <a:r>
              <a:rPr lang="en-GB" altLang="en-US" dirty="0" smtClean="0">
                <a:solidFill>
                  <a:srgbClr val="FF0000"/>
                </a:solidFill>
              </a:rPr>
              <a:t>Continuity of protective conductors</a:t>
            </a:r>
            <a:endParaRPr lang="en-US" altLang="en-US" dirty="0" smtClean="0">
              <a:solidFill>
                <a:srgbClr val="FF0000"/>
              </a:solidFill>
            </a:endParaRPr>
          </a:p>
        </p:txBody>
      </p:sp>
      <p:sp>
        <p:nvSpPr>
          <p:cNvPr id="3075" name="Content Placeholder 2"/>
          <p:cNvSpPr>
            <a:spLocks noGrp="1"/>
          </p:cNvSpPr>
          <p:nvPr>
            <p:ph sz="quarter" idx="10"/>
          </p:nvPr>
        </p:nvSpPr>
        <p:spPr>
          <a:xfrm>
            <a:off x="0" y="1075284"/>
            <a:ext cx="9144000" cy="5040560"/>
          </a:xfrm>
        </p:spPr>
        <p:txBody>
          <a:bodyPr lIns="360000" rIns="360000"/>
          <a:lstStyle/>
          <a:p>
            <a:pPr marL="0" indent="0" eaLnBrk="1" hangingPunct="1">
              <a:lnSpc>
                <a:spcPct val="100000"/>
              </a:lnSpc>
              <a:spcBef>
                <a:spcPts val="0"/>
              </a:spcBef>
              <a:spcAft>
                <a:spcPts val="600"/>
              </a:spcAft>
            </a:pPr>
            <a:r>
              <a:rPr lang="en-GB" altLang="en-US" dirty="0">
                <a:solidFill>
                  <a:srgbClr val="000000"/>
                </a:solidFill>
              </a:rPr>
              <a:t>A low reading should be expected to show that the conductors are continuous as any breaks in either conductor will result in a high or ‘over range reading.</a:t>
            </a:r>
          </a:p>
          <a:p>
            <a:pPr marL="0" indent="0" eaLnBrk="1" hangingPunct="1">
              <a:lnSpc>
                <a:spcPct val="100000"/>
              </a:lnSpc>
              <a:spcBef>
                <a:spcPts val="0"/>
              </a:spcBef>
              <a:spcAft>
                <a:spcPts val="600"/>
              </a:spcAft>
            </a:pPr>
            <a:r>
              <a:rPr lang="en-GB" altLang="en-US" dirty="0">
                <a:solidFill>
                  <a:srgbClr val="000000"/>
                </a:solidFill>
              </a:rPr>
              <a:t>The reading obtained at the furthest point of the circuit will be the measured value of (R</a:t>
            </a:r>
            <a:r>
              <a:rPr lang="en-GB" altLang="en-US" baseline="-25000" dirty="0">
                <a:solidFill>
                  <a:srgbClr val="000000"/>
                </a:solidFill>
              </a:rPr>
              <a:t>1</a:t>
            </a:r>
            <a:r>
              <a:rPr lang="en-GB" altLang="en-US" dirty="0">
                <a:solidFill>
                  <a:srgbClr val="000000"/>
                </a:solidFill>
              </a:rPr>
              <a:t> + R</a:t>
            </a:r>
            <a:r>
              <a:rPr lang="en-GB" altLang="en-US" baseline="-25000" dirty="0">
                <a:solidFill>
                  <a:srgbClr val="000000"/>
                </a:solidFill>
              </a:rPr>
              <a:t>2</a:t>
            </a:r>
            <a:r>
              <a:rPr lang="en-GB" altLang="en-US" dirty="0">
                <a:solidFill>
                  <a:srgbClr val="000000"/>
                </a:solidFill>
              </a:rPr>
              <a:t>)</a:t>
            </a:r>
            <a:r>
              <a:rPr lang="en-GB" altLang="en-US" dirty="0" smtClean="0">
                <a:solidFill>
                  <a:srgbClr val="000000"/>
                </a:solidFill>
              </a:rPr>
              <a:t> </a:t>
            </a:r>
            <a:r>
              <a:rPr lang="en-GB" altLang="en-US" dirty="0">
                <a:solidFill>
                  <a:srgbClr val="000000"/>
                </a:solidFill>
              </a:rPr>
              <a:t>and should be inserted into the relevant column in the Schedule of Test </a:t>
            </a:r>
            <a:r>
              <a:rPr lang="en-GB" altLang="en-US" dirty="0" smtClean="0">
                <a:solidFill>
                  <a:srgbClr val="000000"/>
                </a:solidFill>
              </a:rPr>
              <a:t>Results.</a:t>
            </a:r>
          </a:p>
          <a:p>
            <a:pPr marL="0" indent="0" eaLnBrk="1" hangingPunct="1">
              <a:lnSpc>
                <a:spcPct val="100000"/>
              </a:lnSpc>
              <a:spcBef>
                <a:spcPts val="0"/>
              </a:spcBef>
              <a:spcAft>
                <a:spcPts val="600"/>
              </a:spcAft>
            </a:pPr>
            <a:r>
              <a:rPr lang="en-GB" altLang="en-US" dirty="0" smtClean="0">
                <a:solidFill>
                  <a:srgbClr val="000000"/>
                </a:solidFill>
              </a:rPr>
              <a:t>This </a:t>
            </a:r>
            <a:r>
              <a:rPr lang="en-GB" altLang="en-US" dirty="0">
                <a:solidFill>
                  <a:srgbClr val="000000"/>
                </a:solidFill>
              </a:rPr>
              <a:t>reading should be compared with the calculated value of (R</a:t>
            </a:r>
            <a:r>
              <a:rPr lang="en-GB" altLang="en-US" baseline="-25000" dirty="0">
                <a:solidFill>
                  <a:srgbClr val="000000"/>
                </a:solidFill>
              </a:rPr>
              <a:t>1</a:t>
            </a:r>
            <a:r>
              <a:rPr lang="en-GB" altLang="en-US" dirty="0">
                <a:solidFill>
                  <a:srgbClr val="000000"/>
                </a:solidFill>
              </a:rPr>
              <a:t> + R</a:t>
            </a:r>
            <a:r>
              <a:rPr lang="en-GB" altLang="en-US" baseline="-25000" dirty="0">
                <a:solidFill>
                  <a:srgbClr val="000000"/>
                </a:solidFill>
              </a:rPr>
              <a:t>2</a:t>
            </a:r>
            <a:r>
              <a:rPr lang="en-GB" altLang="en-US" dirty="0">
                <a:solidFill>
                  <a:srgbClr val="000000"/>
                </a:solidFill>
              </a:rPr>
              <a:t>) obtained by using Table I1 in the On Site Guide</a:t>
            </a:r>
            <a:r>
              <a:rPr lang="en-GB" altLang="en-US" dirty="0" smtClean="0">
                <a:solidFill>
                  <a:srgbClr val="000000"/>
                </a:solidFill>
              </a:rPr>
              <a:t>.</a:t>
            </a:r>
            <a:endParaRPr lang="en-GB" altLang="en-US" dirty="0">
              <a:solidFill>
                <a:srgbClr val="000000"/>
              </a:solidFill>
            </a:endParaRPr>
          </a:p>
        </p:txBody>
      </p:sp>
    </p:spTree>
    <p:extLst>
      <p:ext uri="{BB962C8B-B14F-4D97-AF65-F5344CB8AC3E}">
        <p14:creationId xmlns:p14="http://schemas.microsoft.com/office/powerpoint/2010/main" val="285967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500" decel="50000" fill="hold">
                                          <p:stCondLst>
                                            <p:cond delay="0"/>
                                          </p:stCondLst>
                                        </p:cTn>
                                        <p:tgtEl>
                                          <p:spTgt spid="307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07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p:cTn id="19" dur="500" decel="50000" fill="hold">
                                          <p:stCondLst>
                                            <p:cond delay="0"/>
                                          </p:stCondLst>
                                        </p:cTn>
                                        <p:tgtEl>
                                          <p:spTgt spid="3075">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075">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075">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075">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075">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075">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075">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07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075">
                                            <p:txEl>
                                              <p:pRg st="2" end="2"/>
                                            </p:txEl>
                                          </p:spTgt>
                                        </p:tgtEl>
                                        <p:attrNameLst>
                                          <p:attrName>style.visibility</p:attrName>
                                        </p:attrNameLst>
                                      </p:cBhvr>
                                      <p:to>
                                        <p:strVal val="visible"/>
                                      </p:to>
                                    </p:set>
                                    <p:anim calcmode="lin" valueType="num">
                                      <p:cBhvr>
                                        <p:cTn id="31" dur="500" decel="50000" fill="hold">
                                          <p:stCondLst>
                                            <p:cond delay="0"/>
                                          </p:stCondLst>
                                        </p:cTn>
                                        <p:tgtEl>
                                          <p:spTgt spid="3075">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075">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075">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075">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075">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075">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075">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0" y="692696"/>
            <a:ext cx="9144000" cy="382588"/>
          </a:xfrm>
        </p:spPr>
        <p:txBody>
          <a:bodyPr lIns="360000" rIns="360000"/>
          <a:lstStyle/>
          <a:p>
            <a:r>
              <a:rPr lang="en-GB" altLang="en-US" dirty="0" smtClean="0">
                <a:solidFill>
                  <a:srgbClr val="FF0000"/>
                </a:solidFill>
              </a:rPr>
              <a:t>Continuity of protective conductors</a:t>
            </a:r>
            <a:endParaRPr lang="en-US" altLang="en-US" dirty="0" smtClean="0">
              <a:solidFill>
                <a:srgbClr val="FF0000"/>
              </a:solidFill>
            </a:endParaRPr>
          </a:p>
        </p:txBody>
      </p:sp>
      <p:sp>
        <p:nvSpPr>
          <p:cNvPr id="3075" name="Content Placeholder 2"/>
          <p:cNvSpPr>
            <a:spLocks noGrp="1"/>
          </p:cNvSpPr>
          <p:nvPr>
            <p:ph sz="quarter" idx="10"/>
          </p:nvPr>
        </p:nvSpPr>
        <p:spPr>
          <a:xfrm>
            <a:off x="0" y="1075284"/>
            <a:ext cx="9144000" cy="5040560"/>
          </a:xfrm>
        </p:spPr>
        <p:txBody>
          <a:bodyPr lIns="360000" rIns="360000"/>
          <a:lstStyle/>
          <a:p>
            <a:pPr marL="0" indent="0" eaLnBrk="1" hangingPunct="1">
              <a:lnSpc>
                <a:spcPct val="100000"/>
              </a:lnSpc>
              <a:spcBef>
                <a:spcPts val="0"/>
              </a:spcBef>
              <a:spcAft>
                <a:spcPts val="600"/>
              </a:spcAft>
            </a:pPr>
            <a:r>
              <a:rPr lang="en-GB" altLang="en-US" dirty="0" smtClean="0">
                <a:solidFill>
                  <a:srgbClr val="000000"/>
                </a:solidFill>
              </a:rPr>
              <a:t>For </a:t>
            </a:r>
            <a:r>
              <a:rPr lang="en-GB" altLang="en-US" dirty="0">
                <a:solidFill>
                  <a:srgbClr val="000000"/>
                </a:solidFill>
              </a:rPr>
              <a:t>example, a twin and </a:t>
            </a:r>
            <a:r>
              <a:rPr lang="en-GB" altLang="en-US" dirty="0" err="1">
                <a:solidFill>
                  <a:srgbClr val="000000"/>
                </a:solidFill>
              </a:rPr>
              <a:t>cpc</a:t>
            </a:r>
            <a:r>
              <a:rPr lang="en-GB" altLang="en-US" dirty="0">
                <a:solidFill>
                  <a:srgbClr val="000000"/>
                </a:solidFill>
              </a:rPr>
              <a:t> cable with copper conductors has a line conductor with a </a:t>
            </a:r>
            <a:r>
              <a:rPr lang="en-GB" altLang="en-US" dirty="0" err="1">
                <a:solidFill>
                  <a:srgbClr val="000000"/>
                </a:solidFill>
              </a:rPr>
              <a:t>csa</a:t>
            </a:r>
            <a:r>
              <a:rPr lang="en-GB" altLang="en-US" dirty="0">
                <a:solidFill>
                  <a:srgbClr val="000000"/>
                </a:solidFill>
              </a:rPr>
              <a:t> of 2.5mm</a:t>
            </a:r>
            <a:r>
              <a:rPr lang="en-GB" altLang="en-US" baseline="30000" dirty="0">
                <a:solidFill>
                  <a:srgbClr val="000000"/>
                </a:solidFill>
              </a:rPr>
              <a:t>2</a:t>
            </a:r>
            <a:r>
              <a:rPr lang="en-GB" altLang="en-US" dirty="0">
                <a:solidFill>
                  <a:srgbClr val="000000"/>
                </a:solidFill>
              </a:rPr>
              <a:t> and a </a:t>
            </a:r>
            <a:r>
              <a:rPr lang="en-GB" altLang="en-US" dirty="0" err="1">
                <a:solidFill>
                  <a:srgbClr val="000000"/>
                </a:solidFill>
              </a:rPr>
              <a:t>cpc</a:t>
            </a:r>
            <a:r>
              <a:rPr lang="en-GB" altLang="en-US" dirty="0">
                <a:solidFill>
                  <a:srgbClr val="000000"/>
                </a:solidFill>
              </a:rPr>
              <a:t> conductor with a </a:t>
            </a:r>
            <a:r>
              <a:rPr lang="en-GB" altLang="en-US" dirty="0" err="1">
                <a:solidFill>
                  <a:srgbClr val="000000"/>
                </a:solidFill>
              </a:rPr>
              <a:t>csa</a:t>
            </a:r>
            <a:r>
              <a:rPr lang="en-GB" altLang="en-US" dirty="0">
                <a:solidFill>
                  <a:srgbClr val="000000"/>
                </a:solidFill>
              </a:rPr>
              <a:t> of 1.5mm</a:t>
            </a:r>
            <a:r>
              <a:rPr lang="en-GB" altLang="en-US" baseline="30000" dirty="0">
                <a:solidFill>
                  <a:srgbClr val="000000"/>
                </a:solidFill>
              </a:rPr>
              <a:t>2</a:t>
            </a:r>
            <a:r>
              <a:rPr lang="en-GB" altLang="en-US" dirty="0">
                <a:solidFill>
                  <a:srgbClr val="000000"/>
                </a:solidFill>
              </a:rPr>
              <a:t> and is twenty metres long. Calculate the (R</a:t>
            </a:r>
            <a:r>
              <a:rPr lang="en-GB" altLang="en-US" baseline="-25000" dirty="0">
                <a:solidFill>
                  <a:srgbClr val="000000"/>
                </a:solidFill>
              </a:rPr>
              <a:t>1</a:t>
            </a:r>
            <a:r>
              <a:rPr lang="en-GB" altLang="en-US" dirty="0">
                <a:solidFill>
                  <a:srgbClr val="000000"/>
                </a:solidFill>
              </a:rPr>
              <a:t> + R</a:t>
            </a:r>
            <a:r>
              <a:rPr lang="en-GB" altLang="en-US" baseline="-25000" dirty="0">
                <a:solidFill>
                  <a:srgbClr val="000000"/>
                </a:solidFill>
              </a:rPr>
              <a:t>2</a:t>
            </a:r>
            <a:r>
              <a:rPr lang="en-GB" altLang="en-US" dirty="0">
                <a:solidFill>
                  <a:srgbClr val="000000"/>
                </a:solidFill>
              </a:rPr>
              <a:t>) for this cable at </a:t>
            </a:r>
            <a:r>
              <a:rPr lang="en-GB" altLang="en-US" dirty="0" smtClean="0">
                <a:solidFill>
                  <a:srgbClr val="000000"/>
                </a:solidFill>
              </a:rPr>
              <a:t>20ºC.</a:t>
            </a:r>
            <a:endParaRPr lang="en-GB" altLang="en-US" dirty="0">
              <a:solidFill>
                <a:srgbClr val="000000"/>
              </a:solidFill>
            </a:endParaRPr>
          </a:p>
          <a:p>
            <a:pPr marL="0" indent="0" defTabSz="846138" eaLnBrk="1" hangingPunct="1">
              <a:lnSpc>
                <a:spcPct val="100000"/>
              </a:lnSpc>
              <a:spcBef>
                <a:spcPts val="0"/>
              </a:spcBef>
              <a:spcAft>
                <a:spcPts val="600"/>
              </a:spcAft>
            </a:pPr>
            <a:r>
              <a:rPr lang="en-GB" altLang="en-US" dirty="0">
                <a:solidFill>
                  <a:srgbClr val="FF0000"/>
                </a:solidFill>
              </a:rPr>
              <a:t>Factor for cable with </a:t>
            </a:r>
            <a:r>
              <a:rPr lang="en-GB" altLang="en-US" dirty="0" smtClean="0">
                <a:solidFill>
                  <a:srgbClr val="FF0000"/>
                </a:solidFill>
              </a:rPr>
              <a:t>2.5mm</a:t>
            </a:r>
            <a:r>
              <a:rPr lang="en-GB" altLang="en-US" baseline="30000" dirty="0" smtClean="0">
                <a:solidFill>
                  <a:srgbClr val="FF0000"/>
                </a:solidFill>
              </a:rPr>
              <a:t>2</a:t>
            </a:r>
            <a:r>
              <a:rPr lang="en-GB" altLang="en-US" dirty="0" smtClean="0">
                <a:solidFill>
                  <a:srgbClr val="FF0000"/>
                </a:solidFill>
              </a:rPr>
              <a:t> line and a 1.5mm</a:t>
            </a:r>
            <a:r>
              <a:rPr lang="en-GB" altLang="en-US" baseline="30000" dirty="0" smtClean="0">
                <a:solidFill>
                  <a:srgbClr val="FF0000"/>
                </a:solidFill>
              </a:rPr>
              <a:t>2</a:t>
            </a:r>
            <a:r>
              <a:rPr lang="en-GB" altLang="en-US" dirty="0" smtClean="0">
                <a:solidFill>
                  <a:srgbClr val="FF0000"/>
                </a:solidFill>
              </a:rPr>
              <a:t> </a:t>
            </a:r>
            <a:r>
              <a:rPr lang="en-GB" altLang="en-US" dirty="0" err="1" smtClean="0">
                <a:solidFill>
                  <a:srgbClr val="FF0000"/>
                </a:solidFill>
              </a:rPr>
              <a:t>cpc</a:t>
            </a:r>
            <a:r>
              <a:rPr lang="en-GB" altLang="en-US" dirty="0" smtClean="0">
                <a:solidFill>
                  <a:srgbClr val="FF0000"/>
                </a:solidFill>
              </a:rPr>
              <a:t>	= 19.51mΩ/m</a:t>
            </a:r>
          </a:p>
          <a:p>
            <a:pPr marL="0" indent="0" defTabSz="846138" eaLnBrk="1" hangingPunct="1">
              <a:lnSpc>
                <a:spcPct val="100000"/>
              </a:lnSpc>
              <a:spcBef>
                <a:spcPts val="0"/>
              </a:spcBef>
              <a:spcAft>
                <a:spcPts val="600"/>
              </a:spcAft>
            </a:pPr>
            <a:r>
              <a:rPr lang="en-GB" altLang="en-US" dirty="0" smtClean="0">
                <a:solidFill>
                  <a:srgbClr val="FF0000"/>
                </a:solidFill>
              </a:rPr>
              <a:t>					   (</a:t>
            </a:r>
            <a:r>
              <a:rPr lang="en-GB" altLang="en-US" dirty="0">
                <a:solidFill>
                  <a:srgbClr val="FF0000"/>
                </a:solidFill>
              </a:rPr>
              <a:t>R</a:t>
            </a:r>
            <a:r>
              <a:rPr lang="en-GB" altLang="en-US" baseline="-25000" dirty="0">
                <a:solidFill>
                  <a:srgbClr val="FF0000"/>
                </a:solidFill>
              </a:rPr>
              <a:t>1</a:t>
            </a:r>
            <a:r>
              <a:rPr lang="en-GB" altLang="en-US" dirty="0">
                <a:solidFill>
                  <a:srgbClr val="FF0000"/>
                </a:solidFill>
              </a:rPr>
              <a:t> + R</a:t>
            </a:r>
            <a:r>
              <a:rPr lang="en-GB" altLang="en-US" baseline="-25000" dirty="0">
                <a:solidFill>
                  <a:srgbClr val="FF0000"/>
                </a:solidFill>
              </a:rPr>
              <a:t>2</a:t>
            </a:r>
            <a:r>
              <a:rPr lang="en-GB" altLang="en-US" dirty="0" smtClean="0">
                <a:solidFill>
                  <a:srgbClr val="FF0000"/>
                </a:solidFill>
              </a:rPr>
              <a:t>)	= 19.51 </a:t>
            </a:r>
            <a:r>
              <a:rPr lang="en-GB" altLang="en-US" dirty="0">
                <a:solidFill>
                  <a:srgbClr val="FF0000"/>
                </a:solidFill>
              </a:rPr>
              <a:t>x 20 / 1000</a:t>
            </a:r>
          </a:p>
          <a:p>
            <a:pPr marL="0" indent="0" defTabSz="846138" eaLnBrk="1" hangingPunct="1">
              <a:lnSpc>
                <a:spcPct val="100000"/>
              </a:lnSpc>
              <a:spcBef>
                <a:spcPts val="0"/>
              </a:spcBef>
              <a:spcAft>
                <a:spcPts val="600"/>
              </a:spcAft>
            </a:pPr>
            <a:r>
              <a:rPr lang="en-GB" altLang="en-US" dirty="0">
                <a:solidFill>
                  <a:srgbClr val="FF0000"/>
                </a:solidFill>
              </a:rPr>
              <a:t>	</a:t>
            </a:r>
            <a:r>
              <a:rPr lang="en-GB" altLang="en-US" dirty="0" smtClean="0">
                <a:solidFill>
                  <a:srgbClr val="FF0000"/>
                </a:solidFill>
              </a:rPr>
              <a:t>					     	= 0.39Ω</a:t>
            </a:r>
            <a:endParaRPr lang="en-GB" altLang="en-US" dirty="0">
              <a:solidFill>
                <a:srgbClr val="FF0000"/>
              </a:solidFill>
            </a:endParaRPr>
          </a:p>
          <a:p>
            <a:pPr marL="0" indent="0" eaLnBrk="1" hangingPunct="1">
              <a:lnSpc>
                <a:spcPct val="100000"/>
              </a:lnSpc>
              <a:spcBef>
                <a:spcPts val="0"/>
              </a:spcBef>
              <a:spcAft>
                <a:spcPts val="600"/>
              </a:spcAft>
            </a:pPr>
            <a:r>
              <a:rPr lang="en-GB" altLang="en-US" dirty="0">
                <a:solidFill>
                  <a:srgbClr val="000000"/>
                </a:solidFill>
              </a:rPr>
              <a:t>You measured value should be somewhere close to the calculated value and in this case, a reading of 0.3 to 0.5Ω would be acceptable.</a:t>
            </a:r>
            <a:endParaRPr lang="en-GB" altLang="en-US" dirty="0">
              <a:solidFill>
                <a:srgbClr val="000000"/>
              </a:solidFill>
            </a:endParaRPr>
          </a:p>
        </p:txBody>
      </p:sp>
    </p:spTree>
    <p:extLst>
      <p:ext uri="{BB962C8B-B14F-4D97-AF65-F5344CB8AC3E}">
        <p14:creationId xmlns:p14="http://schemas.microsoft.com/office/powerpoint/2010/main" val="197856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500" decel="50000" fill="hold">
                                          <p:stCondLst>
                                            <p:cond delay="0"/>
                                          </p:stCondLst>
                                        </p:cTn>
                                        <p:tgtEl>
                                          <p:spTgt spid="307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07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p:cTn id="19" dur="500" decel="50000" fill="hold">
                                          <p:stCondLst>
                                            <p:cond delay="0"/>
                                          </p:stCondLst>
                                        </p:cTn>
                                        <p:tgtEl>
                                          <p:spTgt spid="3075">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075">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075">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075">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075">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075">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075">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07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075">
                                            <p:txEl>
                                              <p:pRg st="2" end="2"/>
                                            </p:txEl>
                                          </p:spTgt>
                                        </p:tgtEl>
                                        <p:attrNameLst>
                                          <p:attrName>style.visibility</p:attrName>
                                        </p:attrNameLst>
                                      </p:cBhvr>
                                      <p:to>
                                        <p:strVal val="visible"/>
                                      </p:to>
                                    </p:set>
                                    <p:anim calcmode="lin" valueType="num">
                                      <p:cBhvr>
                                        <p:cTn id="31" dur="500" decel="50000" fill="hold">
                                          <p:stCondLst>
                                            <p:cond delay="0"/>
                                          </p:stCondLst>
                                        </p:cTn>
                                        <p:tgtEl>
                                          <p:spTgt spid="3075">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075">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075">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075">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075">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075">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075">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07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075">
                                            <p:txEl>
                                              <p:pRg st="3" end="3"/>
                                            </p:txEl>
                                          </p:spTgt>
                                        </p:tgtEl>
                                        <p:attrNameLst>
                                          <p:attrName>style.visibility</p:attrName>
                                        </p:attrNameLst>
                                      </p:cBhvr>
                                      <p:to>
                                        <p:strVal val="visible"/>
                                      </p:to>
                                    </p:set>
                                    <p:anim calcmode="lin" valueType="num">
                                      <p:cBhvr>
                                        <p:cTn id="43" dur="500" decel="50000" fill="hold">
                                          <p:stCondLst>
                                            <p:cond delay="0"/>
                                          </p:stCondLst>
                                        </p:cTn>
                                        <p:tgtEl>
                                          <p:spTgt spid="3075">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075">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075">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075">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075">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075">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075">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07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075">
                                            <p:txEl>
                                              <p:pRg st="4" end="4"/>
                                            </p:txEl>
                                          </p:spTgt>
                                        </p:tgtEl>
                                        <p:attrNameLst>
                                          <p:attrName>style.visibility</p:attrName>
                                        </p:attrNameLst>
                                      </p:cBhvr>
                                      <p:to>
                                        <p:strVal val="visible"/>
                                      </p:to>
                                    </p:set>
                                    <p:anim calcmode="lin" valueType="num">
                                      <p:cBhvr>
                                        <p:cTn id="55" dur="500" decel="50000" fill="hold">
                                          <p:stCondLst>
                                            <p:cond delay="0"/>
                                          </p:stCondLst>
                                        </p:cTn>
                                        <p:tgtEl>
                                          <p:spTgt spid="3075">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075">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075">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075">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075">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075">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075">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1002</TotalTime>
  <Words>833</Words>
  <Application>Microsoft Office PowerPoint</Application>
  <PresentationFormat>On-screen Show (4:3)</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PGothic</vt:lpstr>
      <vt:lpstr>MS PGothic</vt:lpstr>
      <vt:lpstr>Arial</vt:lpstr>
      <vt:lpstr>Lucida Grande</vt:lpstr>
      <vt:lpstr>Times New Roman</vt:lpstr>
      <vt:lpstr>Default Design</vt:lpstr>
      <vt:lpstr>Continuity testing – protective conductors</vt:lpstr>
      <vt:lpstr>Factors that affect conductor resistance values</vt:lpstr>
      <vt:lpstr>Factors that affect conductor resistance values</vt:lpstr>
      <vt:lpstr>Factors that affect conductor resistance values</vt:lpstr>
      <vt:lpstr>Continuity of protective conductors</vt:lpstr>
      <vt:lpstr>Continuity of protective conductors</vt:lpstr>
      <vt:lpstr>Continuity of protective conductors</vt:lpstr>
      <vt:lpstr>Continuity of protective conductors</vt:lpstr>
      <vt:lpstr>Continuity of protective conductors</vt:lpstr>
      <vt:lpstr>Continuity of protective conductors</vt:lpstr>
      <vt:lpstr>Continuity of protective conductors</vt:lpstr>
      <vt:lpstr>Continuity of protective conductors</vt:lpstr>
      <vt:lpstr>Continuity of protective conductors</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Robert Hibbert</cp:lastModifiedBy>
  <cp:revision>151</cp:revision>
  <dcterms:created xsi:type="dcterms:W3CDTF">2013-05-28T00:38:54Z</dcterms:created>
  <dcterms:modified xsi:type="dcterms:W3CDTF">2017-11-02T17:27:41Z</dcterms:modified>
</cp:coreProperties>
</file>