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9"/>
  </p:notesMasterIdLst>
  <p:handoutMasterIdLst>
    <p:handoutMasterId r:id="rId10"/>
  </p:handoutMasterIdLst>
  <p:sldIdLst>
    <p:sldId id="256" r:id="rId2"/>
    <p:sldId id="279" r:id="rId3"/>
    <p:sldId id="280" r:id="rId4"/>
    <p:sldId id="283" r:id="rId5"/>
    <p:sldId id="284" r:id="rId6"/>
    <p:sldId id="285" r:id="rId7"/>
    <p:sldId id="267" r:id="rId8"/>
  </p:sldIdLst>
  <p:sldSz cx="9144000" cy="6858000" type="screen4x3"/>
  <p:notesSz cx="6858000" cy="9144000"/>
  <p:custDataLst>
    <p:tags r:id="rId11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E30613"/>
    <a:srgbClr val="D9D9D9"/>
    <a:srgbClr val="D81E0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EFA37F-25CA-460F-9CCA-91D59F22566A}" v="1" dt="2020-04-29T15:41:04.8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3" d="100"/>
          <a:sy n="73" d="100"/>
        </p:scale>
        <p:origin x="1296" y="-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oodings" userId="ef861c51-cc0d-478f-a8d6-c139c1588bf2" providerId="ADAL" clId="{62EFA37F-25CA-460F-9CCA-91D59F22566A}"/>
    <pc:docChg chg="custSel modSld">
      <pc:chgData name="Chris Goodings" userId="ef861c51-cc0d-478f-a8d6-c139c1588bf2" providerId="ADAL" clId="{62EFA37F-25CA-460F-9CCA-91D59F22566A}" dt="2020-04-29T15:41:07.441" v="2" actId="27614"/>
      <pc:docMkLst>
        <pc:docMk/>
      </pc:docMkLst>
      <pc:sldChg chg="addSp delSp modSp mod delAnim">
        <pc:chgData name="Chris Goodings" userId="ef861c51-cc0d-478f-a8d6-c139c1588bf2" providerId="ADAL" clId="{62EFA37F-25CA-460F-9CCA-91D59F22566A}" dt="2020-04-29T15:41:07.441" v="2" actId="27614"/>
        <pc:sldMkLst>
          <pc:docMk/>
          <pc:sldMk cId="1117204007" sldId="284"/>
        </pc:sldMkLst>
        <pc:picChg chg="del">
          <ac:chgData name="Chris Goodings" userId="ef861c51-cc0d-478f-a8d6-c139c1588bf2" providerId="ADAL" clId="{62EFA37F-25CA-460F-9CCA-91D59F22566A}" dt="2020-04-29T15:40:40.387" v="0" actId="478"/>
          <ac:picMkLst>
            <pc:docMk/>
            <pc:sldMk cId="1117204007" sldId="284"/>
            <ac:picMk id="2" creationId="{00000000-0000-0000-0000-000000000000}"/>
          </ac:picMkLst>
        </pc:picChg>
        <pc:picChg chg="add mod">
          <ac:chgData name="Chris Goodings" userId="ef861c51-cc0d-478f-a8d6-c139c1588bf2" providerId="ADAL" clId="{62EFA37F-25CA-460F-9CCA-91D59F22566A}" dt="2020-04-29T15:41:07.441" v="2" actId="27614"/>
          <ac:picMkLst>
            <pc:docMk/>
            <pc:sldMk cId="1117204007" sldId="284"/>
            <ac:picMk id="4" creationId="{EC3C49A9-72D0-4577-A267-51B601880B1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C1D727-CF40-4079-8C14-F770C6F8248A}" type="datetime1">
              <a:rPr lang="en-US" altLang="en-US"/>
              <a:pPr/>
              <a:t>4/29/2020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E2A49B-45E7-4A2B-95DE-44BAF6A229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793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BB67E7-C0DB-448D-ABAF-72E3F2F3AB3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6654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8229600" cy="4755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0"/>
          <p:cNvSpPr txBox="1">
            <a:spLocks noChangeArrowheads="1"/>
          </p:cNvSpPr>
          <p:nvPr userDrawn="1"/>
        </p:nvSpPr>
        <p:spPr bwMode="white">
          <a:xfrm>
            <a:off x="0" y="42070"/>
            <a:ext cx="7010400" cy="4572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dirty="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1027" name="Text Box 10"/>
          <p:cNvSpPr txBox="1">
            <a:spLocks noChangeArrowheads="1"/>
          </p:cNvSpPr>
          <p:nvPr userDrawn="1"/>
        </p:nvSpPr>
        <p:spPr bwMode="white">
          <a:xfrm>
            <a:off x="0" y="265907"/>
            <a:ext cx="9144000" cy="152400"/>
          </a:xfrm>
          <a:prstGeom prst="rect">
            <a:avLst/>
          </a:prstGeom>
          <a:solidFill>
            <a:srgbClr val="D9D9D9">
              <a:alpha val="0"/>
            </a:srgbClr>
          </a:solidFill>
          <a:ln>
            <a:noFill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>
                <a:solidFill>
                  <a:srgbClr val="D9D9D9"/>
                </a:solidFill>
                <a:cs typeface="Arial" charset="0"/>
              </a:rPr>
              <a:t> </a:t>
            </a:r>
          </a:p>
        </p:txBody>
      </p:sp>
      <p:sp>
        <p:nvSpPr>
          <p:cNvPr id="1028" name="Rectangle 14"/>
          <p:cNvSpPr>
            <a:spLocks noChangeArrowheads="1"/>
          </p:cNvSpPr>
          <p:nvPr userDrawn="1"/>
        </p:nvSpPr>
        <p:spPr bwMode="auto">
          <a:xfrm>
            <a:off x="457200" y="116682"/>
            <a:ext cx="6092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400">
                <a:solidFill>
                  <a:schemeClr val="bg1"/>
                </a:solidFill>
              </a:rPr>
              <a:t>Level 3 Diploma in</a:t>
            </a:r>
            <a:r>
              <a:rPr lang="en-GB" altLang="en-US" sz="1400" b="1">
                <a:solidFill>
                  <a:schemeClr val="bg1"/>
                </a:solidFill>
              </a:rPr>
              <a:t> Electrical Installations (Buildings and Structures)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30" name="Text Box 10"/>
          <p:cNvSpPr txBox="1">
            <a:spLocks noChangeArrowheads="1"/>
          </p:cNvSpPr>
          <p:nvPr userDrawn="1"/>
        </p:nvSpPr>
        <p:spPr bwMode="white">
          <a:xfrm>
            <a:off x="0" y="6324600"/>
            <a:ext cx="9144000" cy="3810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1031" name="Text Box 10"/>
          <p:cNvSpPr txBox="1">
            <a:spLocks noChangeArrowheads="1"/>
          </p:cNvSpPr>
          <p:nvPr userDrawn="1"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E30613"/>
          </a:solidFill>
          <a:ln>
            <a:noFill/>
          </a:ln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2" name="Text Box 11"/>
          <p:cNvSpPr txBox="1">
            <a:spLocks noChangeArrowheads="1"/>
          </p:cNvSpPr>
          <p:nvPr userDrawn="1"/>
        </p:nvSpPr>
        <p:spPr bwMode="auto">
          <a:xfrm>
            <a:off x="457200" y="6400800"/>
            <a:ext cx="647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1100" dirty="0"/>
              <a:t>© 2017 City and Guilds of London Institute. All rights reserved</a:t>
            </a:r>
            <a:r>
              <a:rPr lang="en-US" altLang="en-US" sz="900" dirty="0"/>
              <a:t>.</a:t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32" name="Text Box 11"/>
          <p:cNvSpPr txBox="1">
            <a:spLocks noChangeArrowheads="1"/>
          </p:cNvSpPr>
          <p:nvPr userDrawn="1"/>
        </p:nvSpPr>
        <p:spPr bwMode="auto">
          <a:xfrm>
            <a:off x="7239000" y="6400800"/>
            <a:ext cx="1447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ts val="600"/>
              </a:spcBef>
            </a:pPr>
            <a:fld id="{F93E9372-42CE-40FA-8A29-079CB2F64D84}" type="slidenum">
              <a:rPr lang="en-US" altLang="en-US" sz="1100" smtClean="0">
                <a:cs typeface="Arial" panose="020B0604020202020204" pitchFamily="34" charset="0"/>
              </a:rPr>
              <a:pPr algn="r" eaLnBrk="1" hangingPunct="1">
                <a:spcBef>
                  <a:spcPts val="600"/>
                </a:spcBef>
              </a:pPr>
              <a:t>‹#›</a:t>
            </a:fld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33" name="Title Placeholder 10"/>
          <p:cNvSpPr>
            <a:spLocks noGrp="1"/>
          </p:cNvSpPr>
          <p:nvPr>
            <p:ph type="title"/>
          </p:nvPr>
        </p:nvSpPr>
        <p:spPr bwMode="auto">
          <a:xfrm>
            <a:off x="457200" y="838200"/>
            <a:ext cx="82184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34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  <a:p>
            <a:pPr lvl="4"/>
            <a:endParaRPr lang="en-GB" altLang="en-US"/>
          </a:p>
        </p:txBody>
      </p:sp>
      <p:pic>
        <p:nvPicPr>
          <p:cNvPr id="1035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0"/>
            <a:ext cx="2436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ts val="1000"/>
        </a:spcBef>
        <a:spcAft>
          <a:spcPts val="1000"/>
        </a:spcAft>
        <a:defRPr lang="en-GB" sz="20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215900" indent="-215900" algn="l" rtl="0" eaLnBrk="0" fontAlgn="base" hangingPunct="0">
        <a:lnSpc>
          <a:spcPts val="2400"/>
        </a:lnSpc>
        <a:spcBef>
          <a:spcPts val="500"/>
        </a:spcBef>
        <a:spcAft>
          <a:spcPts val="500"/>
        </a:spcAft>
        <a:buClr>
          <a:srgbClr val="E30613"/>
        </a:buClr>
        <a:buFont typeface="Arial" panose="020B0604020202020204" pitchFamily="34" charset="0"/>
        <a:buChar char="•"/>
        <a:defRPr lang="en-GB" sz="2000" dirty="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lnSpc>
          <a:spcPts val="2000"/>
        </a:lnSpc>
        <a:spcBef>
          <a:spcPts val="500"/>
        </a:spcBef>
        <a:spcAft>
          <a:spcPts val="500"/>
        </a:spcAft>
        <a:buFont typeface="Lucida Grande" pitchFamily="-84" charset="0"/>
        <a:defRPr lang="en-GB" sz="1600" dirty="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215900" indent="-215900" algn="l" rtl="0" eaLnBrk="0" fontAlgn="base" hangingPunct="0">
        <a:lnSpc>
          <a:spcPts val="2000"/>
        </a:lnSpc>
        <a:spcBef>
          <a:spcPts val="500"/>
        </a:spcBef>
        <a:spcAft>
          <a:spcPts val="500"/>
        </a:spcAft>
        <a:buClr>
          <a:srgbClr val="E30613"/>
        </a:buClr>
        <a:buFont typeface="Arial" panose="020B0604020202020204" pitchFamily="34" charset="0"/>
        <a:buChar char="•"/>
        <a:defRPr lang="en-GB" sz="16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4pPr>
      <a:lvl5pPr marL="431800" indent="-215900" algn="l" rtl="0" eaLnBrk="0" fontAlgn="base" hangingPunct="0">
        <a:lnSpc>
          <a:spcPts val="2000"/>
        </a:lnSpc>
        <a:spcBef>
          <a:spcPct val="0"/>
        </a:spcBef>
        <a:spcAft>
          <a:spcPts val="500"/>
        </a:spcAft>
        <a:buFont typeface="Arial" panose="020B0604020202020204" pitchFamily="34" charset="0"/>
        <a:buChar char="–"/>
        <a:defRPr lang="en-US" sz="16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5pPr>
      <a:lvl6pPr marL="457200" indent="-457200" algn="l" defTabSz="914400" rtl="0" fontAlgn="base">
        <a:spcBef>
          <a:spcPct val="20000"/>
        </a:spcBef>
        <a:spcAft>
          <a:spcPct val="0"/>
        </a:spcAft>
        <a:buChar char="»"/>
        <a:defRPr lang="en-GB" sz="16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6pPr>
      <a:lvl7pPr marL="2971800" indent="-228600" algn="l" defTabSz="914400" rtl="0" fontAlgn="base">
        <a:spcBef>
          <a:spcPct val="20000"/>
        </a:spcBef>
        <a:spcAft>
          <a:spcPct val="0"/>
        </a:spcAft>
        <a:buClr>
          <a:srgbClr val="E30613"/>
        </a:buClr>
        <a:buChar char="»"/>
        <a:defRPr lang="en-GB" sz="16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7pPr>
      <a:lvl8pPr marL="3429000" indent="-228600" algn="l" defTabSz="914400" rtl="0" fontAlgn="base">
        <a:spcBef>
          <a:spcPct val="20000"/>
        </a:spcBef>
        <a:spcAft>
          <a:spcPct val="0"/>
        </a:spcAft>
        <a:buChar char="»"/>
        <a:defRPr lang="en-GB" sz="1600" kern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8pPr>
      <a:lvl9pPr marL="3886200" indent="-228600" algn="l" defTabSz="914400" rtl="0" fontAlgn="base">
        <a:spcBef>
          <a:spcPct val="20000"/>
        </a:spcBef>
        <a:spcAft>
          <a:spcPct val="0"/>
        </a:spcAft>
        <a:buChar char="»"/>
        <a:defRPr lang="en-GB" sz="10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 eaLnBrk="1" hangingPunct="1"/>
            <a:endParaRPr altLang="en-US" b="1"/>
          </a:p>
          <a:p>
            <a:pPr marL="0" indent="0" eaLnBrk="1" hangingPunct="1"/>
            <a:endParaRPr altLang="en-US" b="1"/>
          </a:p>
          <a:p>
            <a:pPr marL="0" indent="0" algn="ctr" eaLnBrk="1" hangingPunct="1"/>
            <a:r>
              <a:rPr altLang="en-US" sz="6600">
                <a:solidFill>
                  <a:schemeClr val="bg1"/>
                </a:solidFill>
              </a:rPr>
              <a:t>PowerPoint presentation</a:t>
            </a:r>
          </a:p>
        </p:txBody>
      </p:sp>
      <p:sp>
        <p:nvSpPr>
          <p:cNvPr id="4098" name="Text Box 10"/>
          <p:cNvSpPr txBox="1">
            <a:spLocks noChangeArrowheads="1"/>
          </p:cNvSpPr>
          <p:nvPr/>
        </p:nvSpPr>
        <p:spPr bwMode="white">
          <a:xfrm>
            <a:off x="533400" y="2057400"/>
            <a:ext cx="8077200" cy="1295400"/>
          </a:xfrm>
          <a:prstGeom prst="rect">
            <a:avLst/>
          </a:prstGeom>
          <a:solidFill>
            <a:srgbClr val="E306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>
                <a:solidFill>
                  <a:srgbClr val="D81E05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4099" name="Text Box 10"/>
          <p:cNvSpPr txBox="1">
            <a:spLocks noChangeArrowheads="1"/>
          </p:cNvSpPr>
          <p:nvPr/>
        </p:nvSpPr>
        <p:spPr bwMode="white">
          <a:xfrm>
            <a:off x="533400" y="3352800"/>
            <a:ext cx="8077200" cy="2286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>
                <a:solidFill>
                  <a:srgbClr val="D81E05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4100" name="Rectangle 15"/>
          <p:cNvSpPr>
            <a:spLocks noGrp="1" noChangeArrowheads="1"/>
          </p:cNvSpPr>
          <p:nvPr>
            <p:ph type="title"/>
          </p:nvPr>
        </p:nvSpPr>
        <p:spPr>
          <a:xfrm>
            <a:off x="533400" y="3581400"/>
            <a:ext cx="8077200" cy="2514600"/>
          </a:xfrm>
        </p:spPr>
        <p:txBody>
          <a:bodyPr lIns="360000" rIns="360000" anchor="t"/>
          <a:lstStyle/>
          <a:p>
            <a:pPr eaLnBrk="1" hangingPunct="1"/>
            <a:r>
              <a:rPr lang="en-GB" dirty="0"/>
              <a:t>Continuity testing – ring final circuit conductors</a:t>
            </a:r>
            <a:endParaRPr lang="en-GB" altLang="en-US" dirty="0"/>
          </a:p>
        </p:txBody>
      </p:sp>
      <p:sp>
        <p:nvSpPr>
          <p:cNvPr id="4101" name="TextBox 9"/>
          <p:cNvSpPr txBox="1">
            <a:spLocks noChangeArrowheads="1"/>
          </p:cNvSpPr>
          <p:nvPr/>
        </p:nvSpPr>
        <p:spPr bwMode="auto">
          <a:xfrm>
            <a:off x="533400" y="2209800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0" rIns="3600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2400" b="1" dirty="0">
                <a:solidFill>
                  <a:srgbClr val="FFFFFF"/>
                </a:solidFill>
              </a:rPr>
              <a:t>Unit 304: Electrical Installations: inspection, testing and commissioning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427130"/>
            <a:ext cx="7920031" cy="1433679"/>
          </a:xfrm>
          <a:prstGeom prst="rect">
            <a:avLst/>
          </a:prstGeom>
        </p:spPr>
      </p:pic>
      <p:sp>
        <p:nvSpPr>
          <p:cNvPr id="1025" name="Title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382588"/>
          </a:xfrm>
        </p:spPr>
        <p:txBody>
          <a:bodyPr lIns="360000" rIns="360000"/>
          <a:lstStyle/>
          <a:p>
            <a:r>
              <a:rPr lang="en-GB" altLang="en-US" dirty="0">
                <a:solidFill>
                  <a:srgbClr val="FF0000"/>
                </a:solidFill>
              </a:rPr>
              <a:t>Continuity of ring final circuit conductors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1026" name="Content Placeholder 1"/>
          <p:cNvSpPr>
            <a:spLocks noGrp="1"/>
          </p:cNvSpPr>
          <p:nvPr>
            <p:ph sz="quarter" idx="10"/>
          </p:nvPr>
        </p:nvSpPr>
        <p:spPr>
          <a:xfrm>
            <a:off x="0" y="1255738"/>
            <a:ext cx="9144000" cy="2201863"/>
          </a:xfrm>
        </p:spPr>
        <p:txBody>
          <a:bodyPr lIns="360000" rIns="360000"/>
          <a:lstStyle/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altLang="en-US" dirty="0"/>
              <a:t>The initial purpose of the test is to prove that each conductor of the ring actually forms a ring and is continuous.</a:t>
            </a:r>
          </a:p>
          <a:p>
            <a:pPr marL="342900" indent="-342900" eaLnBrk="1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CC0000"/>
              </a:buClr>
              <a:buFont typeface="Arial" panose="020B0604020202020204" pitchFamily="34" charset="0"/>
              <a:buChar char="•"/>
            </a:pPr>
            <a:r>
              <a:rPr altLang="en-US" dirty="0"/>
              <a:t>The test also determines if the ring has been interconnected to form a figure‑of‑eight circuit that could have breaks in it but gives the impression of being a complete ring.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0401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7824" y="1092300"/>
            <a:ext cx="3168352" cy="5078513"/>
          </a:xfrm>
          <a:prstGeom prst="rect">
            <a:avLst/>
          </a:prstGeom>
        </p:spPr>
      </p:pic>
      <p:sp>
        <p:nvSpPr>
          <p:cNvPr id="1025" name="Title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382588"/>
          </a:xfrm>
        </p:spPr>
        <p:txBody>
          <a:bodyPr lIns="360000" rIns="360000"/>
          <a:lstStyle/>
          <a:p>
            <a:r>
              <a:rPr lang="en-GB" altLang="en-US" dirty="0"/>
              <a:t>Continuity of ring final circuit conductors</a:t>
            </a:r>
            <a:endParaRPr lang="en-US" altLang="en-US" dirty="0"/>
          </a:p>
        </p:txBody>
      </p:sp>
      <p:sp>
        <p:nvSpPr>
          <p:cNvPr id="1026" name="Content Placeholder 1"/>
          <p:cNvSpPr>
            <a:spLocks noGrp="1"/>
          </p:cNvSpPr>
          <p:nvPr>
            <p:ph sz="quarter" idx="10"/>
          </p:nvPr>
        </p:nvSpPr>
        <p:spPr>
          <a:xfrm>
            <a:off x="0" y="1255739"/>
            <a:ext cx="9144000" cy="445070"/>
          </a:xfrm>
        </p:spPr>
        <p:txBody>
          <a:bodyPr lIns="360000" rIns="360000"/>
          <a:lstStyle/>
          <a:p>
            <a:pPr eaLnBrk="1" hangingPunct="1">
              <a:spcAft>
                <a:spcPts val="600"/>
              </a:spcAft>
            </a:pPr>
            <a:r>
              <a:rPr lang="en-GB" altLang="en-US" b="1" dirty="0">
                <a:solidFill>
                  <a:srgbClr val="000000"/>
                </a:solidFill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394106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7179" y="1881264"/>
            <a:ext cx="5529642" cy="4032448"/>
          </a:xfrm>
          <a:prstGeom prst="rect">
            <a:avLst/>
          </a:prstGeom>
        </p:spPr>
      </p:pic>
      <p:sp>
        <p:nvSpPr>
          <p:cNvPr id="1025" name="Title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382588"/>
          </a:xfrm>
        </p:spPr>
        <p:txBody>
          <a:bodyPr lIns="360000" rIns="360000"/>
          <a:lstStyle/>
          <a:p>
            <a:r>
              <a:rPr lang="en-GB" altLang="en-US" dirty="0"/>
              <a:t>Continuity of ring final circuit conductors</a:t>
            </a:r>
            <a:endParaRPr lang="en-US" altLang="en-US" dirty="0"/>
          </a:p>
        </p:txBody>
      </p:sp>
      <p:sp>
        <p:nvSpPr>
          <p:cNvPr id="1026" name="Content Placeholder 1"/>
          <p:cNvSpPr>
            <a:spLocks noGrp="1"/>
          </p:cNvSpPr>
          <p:nvPr>
            <p:ph sz="quarter" idx="10"/>
          </p:nvPr>
        </p:nvSpPr>
        <p:spPr>
          <a:xfrm>
            <a:off x="0" y="1255739"/>
            <a:ext cx="9144000" cy="445070"/>
          </a:xfrm>
        </p:spPr>
        <p:txBody>
          <a:bodyPr lIns="360000" rIns="360000"/>
          <a:lstStyle/>
          <a:p>
            <a:pPr eaLnBrk="1" hangingPunct="1">
              <a:spcAft>
                <a:spcPts val="600"/>
              </a:spcAft>
            </a:pPr>
            <a:r>
              <a:rPr lang="en-GB" altLang="en-US" b="1" dirty="0">
                <a:solidFill>
                  <a:srgbClr val="000000"/>
                </a:solidFill>
              </a:rPr>
              <a:t>Step 2</a:t>
            </a:r>
          </a:p>
        </p:txBody>
      </p:sp>
    </p:spTree>
    <p:extLst>
      <p:ext uri="{BB962C8B-B14F-4D97-AF65-F5344CB8AC3E}">
        <p14:creationId xmlns:p14="http://schemas.microsoft.com/office/powerpoint/2010/main" val="297058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itle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382588"/>
          </a:xfrm>
        </p:spPr>
        <p:txBody>
          <a:bodyPr lIns="360000" rIns="360000"/>
          <a:lstStyle/>
          <a:p>
            <a:r>
              <a:rPr lang="en-GB" altLang="en-US" dirty="0"/>
              <a:t>Continuity of ring final circuit conductors</a:t>
            </a:r>
            <a:endParaRPr lang="en-US" altLang="en-US" dirty="0"/>
          </a:p>
        </p:txBody>
      </p:sp>
      <p:sp>
        <p:nvSpPr>
          <p:cNvPr id="1026" name="Content Placeholder 1"/>
          <p:cNvSpPr>
            <a:spLocks noGrp="1"/>
          </p:cNvSpPr>
          <p:nvPr>
            <p:ph sz="quarter" idx="10"/>
          </p:nvPr>
        </p:nvSpPr>
        <p:spPr>
          <a:xfrm>
            <a:off x="0" y="1255739"/>
            <a:ext cx="9144000" cy="445070"/>
          </a:xfrm>
        </p:spPr>
        <p:txBody>
          <a:bodyPr lIns="360000" rIns="360000"/>
          <a:lstStyle/>
          <a:p>
            <a:pPr eaLnBrk="1" hangingPunct="1">
              <a:spcAft>
                <a:spcPts val="600"/>
              </a:spcAft>
            </a:pPr>
            <a:r>
              <a:rPr lang="en-GB" altLang="en-US" b="1" dirty="0">
                <a:solidFill>
                  <a:srgbClr val="000000"/>
                </a:solidFill>
              </a:rPr>
              <a:t>Step 3</a:t>
            </a:r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EC3C49A9-72D0-4577-A267-51B601880B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59" y="1523734"/>
            <a:ext cx="5239481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20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Title 1"/>
          <p:cNvSpPr>
            <a:spLocks noGrp="1"/>
          </p:cNvSpPr>
          <p:nvPr>
            <p:ph type="title"/>
          </p:nvPr>
        </p:nvSpPr>
        <p:spPr>
          <a:xfrm>
            <a:off x="0" y="692696"/>
            <a:ext cx="9144000" cy="382588"/>
          </a:xfrm>
        </p:spPr>
        <p:txBody>
          <a:bodyPr lIns="360000" rIns="360000"/>
          <a:lstStyle/>
          <a:p>
            <a:r>
              <a:rPr lang="en-GB" altLang="en-US" dirty="0"/>
              <a:t>Continuity of ring final circuit conductors</a:t>
            </a:r>
            <a:endParaRPr lang="en-US" altLang="en-US" dirty="0"/>
          </a:p>
        </p:txBody>
      </p:sp>
      <p:sp>
        <p:nvSpPr>
          <p:cNvPr id="1026" name="Content Placeholder 1"/>
          <p:cNvSpPr>
            <a:spLocks noGrp="1"/>
          </p:cNvSpPr>
          <p:nvPr>
            <p:ph sz="quarter" idx="10"/>
          </p:nvPr>
        </p:nvSpPr>
        <p:spPr>
          <a:xfrm>
            <a:off x="0" y="1255738"/>
            <a:ext cx="9144000" cy="2201863"/>
          </a:xfrm>
        </p:spPr>
        <p:txBody>
          <a:bodyPr lIns="360000" rIns="360000"/>
          <a:lstStyle/>
          <a:p>
            <a:pPr eaLnBrk="1" hangingPunct="1">
              <a:spcAft>
                <a:spcPts val="600"/>
              </a:spcAft>
            </a:pPr>
            <a:r>
              <a:rPr lang="en-GB" altLang="en-US" b="1" dirty="0">
                <a:solidFill>
                  <a:srgbClr val="000000"/>
                </a:solidFill>
              </a:rPr>
              <a:t>As a guide:</a:t>
            </a:r>
          </a:p>
        </p:txBody>
      </p:sp>
      <p:pic>
        <p:nvPicPr>
          <p:cNvPr id="5" name="tab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492375"/>
            <a:ext cx="9137650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6261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76672"/>
            <a:ext cx="9144000" cy="5832648"/>
          </a:xfrm>
        </p:spPr>
        <p:txBody>
          <a:bodyPr anchor="ctr"/>
          <a:lstStyle/>
          <a:p>
            <a:pPr marL="0" indent="0" algn="ctr" eaLnBrk="1" hangingPunct="1">
              <a:lnSpc>
                <a:spcPct val="100000"/>
              </a:lnSpc>
            </a:pPr>
            <a:r>
              <a:rPr altLang="en-US" sz="6000" dirty="0">
                <a:solidFill>
                  <a:srgbClr val="E30613"/>
                </a:solidFill>
              </a:rPr>
              <a:t>Any 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1070</TotalTime>
  <Words>123</Words>
  <Application>Microsoft Office PowerPoint</Application>
  <PresentationFormat>On-screen Show (4:3)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Lucida Grande</vt:lpstr>
      <vt:lpstr>Times New Roman</vt:lpstr>
      <vt:lpstr>Default Design</vt:lpstr>
      <vt:lpstr>Continuity testing – ring final circuit conductors</vt:lpstr>
      <vt:lpstr>Continuity of ring final circuit conductors</vt:lpstr>
      <vt:lpstr>Continuity of ring final circuit conductors</vt:lpstr>
      <vt:lpstr>Continuity of ring final circuit conductors</vt:lpstr>
      <vt:lpstr>Continuity of ring final circuit conductors</vt:lpstr>
      <vt:lpstr>Continuity of ring final circuit conductors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Chris Goodings</cp:lastModifiedBy>
  <cp:revision>154</cp:revision>
  <dcterms:created xsi:type="dcterms:W3CDTF">2013-05-28T00:38:54Z</dcterms:created>
  <dcterms:modified xsi:type="dcterms:W3CDTF">2020-04-29T15:41:09Z</dcterms:modified>
</cp:coreProperties>
</file>