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15"/>
  </p:notesMasterIdLst>
  <p:handoutMasterIdLst>
    <p:handoutMasterId r:id="rId16"/>
  </p:handoutMasterIdLst>
  <p:sldIdLst>
    <p:sldId id="256" r:id="rId2"/>
    <p:sldId id="289" r:id="rId3"/>
    <p:sldId id="290" r:id="rId4"/>
    <p:sldId id="291" r:id="rId5"/>
    <p:sldId id="292" r:id="rId6"/>
    <p:sldId id="280" r:id="rId7"/>
    <p:sldId id="281" r:id="rId8"/>
    <p:sldId id="282" r:id="rId9"/>
    <p:sldId id="283" r:id="rId10"/>
    <p:sldId id="284" r:id="rId11"/>
    <p:sldId id="293" r:id="rId12"/>
    <p:sldId id="285" r:id="rId13"/>
    <p:sldId id="267" r:id="rId14"/>
  </p:sldIdLst>
  <p:sldSz cx="9144000" cy="6858000" type="screen4x3"/>
  <p:notesSz cx="6858000" cy="9144000"/>
  <p:custDataLst>
    <p:tags r:id="rId17"/>
  </p:custDataLst>
  <p:defaultTextStyle>
    <a:defPPr>
      <a:defRPr lang="en-GB"/>
    </a:defPPr>
    <a:lvl1pPr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E30613"/>
    <a:srgbClr val="D9D9D9"/>
    <a:srgbClr val="D81E05"/>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8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FC1D727-CF40-4079-8C14-F770C6F8248A}" type="datetime1">
              <a:rPr lang="en-US" altLang="en-US"/>
              <a:pPr/>
              <a:t>11/2/2017</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AE2A49B-45E7-4A2B-95DE-44BAF6A229F6}" type="slidenum">
              <a:rPr lang="en-US" altLang="en-US"/>
              <a:pPr/>
              <a:t>‹#›</a:t>
            </a:fld>
            <a:endParaRPr lang="en-US" altLang="en-US"/>
          </a:p>
        </p:txBody>
      </p:sp>
    </p:spTree>
    <p:extLst>
      <p:ext uri="{BB962C8B-B14F-4D97-AF65-F5344CB8AC3E}">
        <p14:creationId xmlns:p14="http://schemas.microsoft.com/office/powerpoint/2010/main" val="27847937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FBB67E7-C0DB-448D-ABAF-72E3F2F3AB3D}" type="slidenum">
              <a:rPr lang="en-GB" altLang="en-US"/>
              <a:pPr/>
              <a:t>‹#›</a:t>
            </a:fld>
            <a:endParaRPr lang="en-GB" altLang="en-US"/>
          </a:p>
        </p:txBody>
      </p:sp>
    </p:spTree>
    <p:extLst>
      <p:ext uri="{BB962C8B-B14F-4D97-AF65-F5344CB8AC3E}">
        <p14:creationId xmlns:p14="http://schemas.microsoft.com/office/powerpoint/2010/main" val="23266541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2000"/>
            </a:lvl1pPr>
          </a:lstStyle>
          <a:p>
            <a:r>
              <a:rPr lang="en-US" dirty="0"/>
              <a:t>Click to edit Master title style</a:t>
            </a:r>
            <a:endParaRPr lang="en-GB" dirty="0"/>
          </a:p>
        </p:txBody>
      </p:sp>
      <p:sp>
        <p:nvSpPr>
          <p:cNvPr id="5" name="Content Placeholder 4"/>
          <p:cNvSpPr>
            <a:spLocks noGrp="1"/>
          </p:cNvSpPr>
          <p:nvPr>
            <p:ph sz="quarter" idx="10"/>
          </p:nvPr>
        </p:nvSpPr>
        <p:spPr>
          <a:xfrm>
            <a:off x="457200" y="1371600"/>
            <a:ext cx="8229600" cy="475560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37216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10"/>
          <p:cNvSpPr txBox="1">
            <a:spLocks noChangeArrowheads="1"/>
          </p:cNvSpPr>
          <p:nvPr userDrawn="1"/>
        </p:nvSpPr>
        <p:spPr bwMode="white">
          <a:xfrm>
            <a:off x="0" y="42070"/>
            <a:ext cx="7010400" cy="4572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dirty="0">
                <a:solidFill>
                  <a:srgbClr val="D81E05"/>
                </a:solidFill>
                <a:cs typeface="Arial" charset="0"/>
              </a:rPr>
              <a:t> </a:t>
            </a:r>
          </a:p>
        </p:txBody>
      </p:sp>
      <p:sp>
        <p:nvSpPr>
          <p:cNvPr id="1027" name="Text Box 10"/>
          <p:cNvSpPr txBox="1">
            <a:spLocks noChangeArrowheads="1"/>
          </p:cNvSpPr>
          <p:nvPr userDrawn="1"/>
        </p:nvSpPr>
        <p:spPr bwMode="white">
          <a:xfrm>
            <a:off x="0" y="265907"/>
            <a:ext cx="9144000" cy="152400"/>
          </a:xfrm>
          <a:prstGeom prst="rect">
            <a:avLst/>
          </a:prstGeom>
          <a:solidFill>
            <a:srgbClr val="D9D9D9">
              <a:alpha val="0"/>
            </a:srgbClr>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a:solidFill>
                  <a:srgbClr val="D9D9D9"/>
                </a:solidFill>
                <a:cs typeface="Arial" charset="0"/>
              </a:rPr>
              <a:t> </a:t>
            </a:r>
          </a:p>
        </p:txBody>
      </p:sp>
      <p:sp>
        <p:nvSpPr>
          <p:cNvPr id="1028" name="Rectangle 14"/>
          <p:cNvSpPr>
            <a:spLocks noChangeArrowheads="1"/>
          </p:cNvSpPr>
          <p:nvPr userDrawn="1"/>
        </p:nvSpPr>
        <p:spPr bwMode="auto">
          <a:xfrm>
            <a:off x="457200" y="116682"/>
            <a:ext cx="609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1400">
                <a:solidFill>
                  <a:schemeClr val="bg1"/>
                </a:solidFill>
              </a:rPr>
              <a:t>Level 3 Diploma in</a:t>
            </a:r>
            <a:r>
              <a:rPr lang="en-GB" altLang="en-US" sz="1400" b="1">
                <a:solidFill>
                  <a:schemeClr val="bg1"/>
                </a:solidFill>
              </a:rPr>
              <a:t> Electrical Installations (Buildings and Structures)</a:t>
            </a:r>
            <a:endParaRPr lang="en-US" altLang="en-US" sz="1400">
              <a:solidFill>
                <a:schemeClr val="bg1"/>
              </a:solidFill>
            </a:endParaRPr>
          </a:p>
        </p:txBody>
      </p:sp>
      <p:sp>
        <p:nvSpPr>
          <p:cNvPr id="1030" name="Text Box 10"/>
          <p:cNvSpPr txBox="1">
            <a:spLocks noChangeArrowheads="1"/>
          </p:cNvSpPr>
          <p:nvPr userDrawn="1"/>
        </p:nvSpPr>
        <p:spPr bwMode="white">
          <a:xfrm>
            <a:off x="0" y="6324600"/>
            <a:ext cx="9144000" cy="381000"/>
          </a:xfrm>
          <a:prstGeom prst="rect">
            <a:avLst/>
          </a:prstGeom>
          <a:solidFill>
            <a:srgbClr val="D9D9D9"/>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a:solidFill>
                  <a:srgbClr val="D81E05"/>
                </a:solidFill>
                <a:cs typeface="Arial" charset="0"/>
              </a:rPr>
              <a:t> </a:t>
            </a:r>
          </a:p>
        </p:txBody>
      </p:sp>
      <p:sp>
        <p:nvSpPr>
          <p:cNvPr id="1031" name="Text Box 10"/>
          <p:cNvSpPr txBox="1">
            <a:spLocks noChangeArrowheads="1"/>
          </p:cNvSpPr>
          <p:nvPr userDrawn="1"/>
        </p:nvSpPr>
        <p:spPr bwMode="white">
          <a:xfrm>
            <a:off x="0" y="6705600"/>
            <a:ext cx="9144000" cy="1524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a:solidFill>
                  <a:srgbClr val="D81E05"/>
                </a:solidFill>
                <a:cs typeface="Arial" charset="0"/>
              </a:rPr>
              <a:t> </a:t>
            </a:r>
          </a:p>
        </p:txBody>
      </p:sp>
      <p:sp>
        <p:nvSpPr>
          <p:cNvPr id="2" name="Text Box 11"/>
          <p:cNvSpPr txBox="1">
            <a:spLocks noChangeArrowheads="1"/>
          </p:cNvSpPr>
          <p:nvPr userDrawn="1"/>
        </p:nvSpPr>
        <p:spPr bwMode="auto">
          <a:xfrm>
            <a:off x="457200" y="6400800"/>
            <a:ext cx="64770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spcBef>
                <a:spcPts val="600"/>
              </a:spcBef>
            </a:pPr>
            <a:r>
              <a:rPr lang="en-US" altLang="en-US" sz="1100" dirty="0"/>
              <a:t>© 2017 City and Guilds of London Institute. All rights reserved</a:t>
            </a:r>
            <a:r>
              <a:rPr lang="en-US" altLang="en-US" sz="900" dirty="0"/>
              <a:t>.</a:t>
            </a:r>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endParaRPr lang="en-US" altLang="en-US" sz="1200" dirty="0">
              <a:latin typeface="Times New Roman" panose="02020603050405020304" pitchFamily="18" charset="0"/>
            </a:endParaRPr>
          </a:p>
          <a:p>
            <a:pPr eaLnBrk="1" hangingPunct="1"/>
            <a:endParaRPr lang="en-US" altLang="en-US" sz="1200" dirty="0">
              <a:latin typeface="Times New Roman" panose="02020603050405020304" pitchFamily="18" charset="0"/>
            </a:endParaRPr>
          </a:p>
        </p:txBody>
      </p:sp>
      <p:sp>
        <p:nvSpPr>
          <p:cNvPr id="1032" name="Text Box 11"/>
          <p:cNvSpPr txBox="1">
            <a:spLocks noChangeArrowheads="1"/>
          </p:cNvSpPr>
          <p:nvPr userDrawn="1"/>
        </p:nvSpPr>
        <p:spPr bwMode="auto">
          <a:xfrm>
            <a:off x="7239000" y="6400800"/>
            <a:ext cx="14478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r" eaLnBrk="1" hangingPunct="1">
              <a:spcBef>
                <a:spcPts val="600"/>
              </a:spcBef>
            </a:pPr>
            <a:fld id="{F93E9372-42CE-40FA-8A29-079CB2F64D84}" type="slidenum">
              <a:rPr lang="en-US" altLang="en-US" sz="1100" smtClean="0">
                <a:cs typeface="Arial" panose="020B0604020202020204" pitchFamily="34" charset="0"/>
              </a:rPr>
              <a:pPr algn="r" eaLnBrk="1" hangingPunct="1">
                <a:spcBef>
                  <a:spcPts val="600"/>
                </a:spcBef>
              </a:pPr>
              <a:t>‹#›</a:t>
            </a:fld>
            <a:endParaRPr lang="en-US" altLang="en-US" sz="1100" dirty="0">
              <a:cs typeface="Arial" panose="020B0604020202020204" pitchFamily="34" charset="0"/>
            </a:endParaRPr>
          </a:p>
          <a:p>
            <a:pPr eaLnBrk="1" hangingPunct="1"/>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endParaRPr lang="en-US" altLang="en-US" sz="1200" dirty="0">
              <a:latin typeface="Times New Roman" panose="02020603050405020304" pitchFamily="18" charset="0"/>
            </a:endParaRPr>
          </a:p>
          <a:p>
            <a:pPr eaLnBrk="1" hangingPunct="1"/>
            <a:endParaRPr lang="en-US" altLang="en-US" sz="1200" dirty="0">
              <a:latin typeface="Times New Roman" panose="02020603050405020304" pitchFamily="18" charset="0"/>
            </a:endParaRPr>
          </a:p>
        </p:txBody>
      </p:sp>
      <p:sp>
        <p:nvSpPr>
          <p:cNvPr id="1033" name="Title Placeholder 10"/>
          <p:cNvSpPr>
            <a:spLocks noGrp="1"/>
          </p:cNvSpPr>
          <p:nvPr>
            <p:ph type="title"/>
          </p:nvPr>
        </p:nvSpPr>
        <p:spPr bwMode="auto">
          <a:xfrm>
            <a:off x="457200" y="838200"/>
            <a:ext cx="82184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endParaRPr lang="en-US" altLang="en-US"/>
          </a:p>
        </p:txBody>
      </p:sp>
      <p:sp>
        <p:nvSpPr>
          <p:cNvPr id="1034" name="Text Placeholder 13"/>
          <p:cNvSpPr>
            <a:spLocks noGrp="1"/>
          </p:cNvSpPr>
          <p:nvPr>
            <p:ph type="body" idx="1"/>
          </p:nvPr>
        </p:nvSpPr>
        <p:spPr bwMode="auto">
          <a:xfrm>
            <a:off x="457200" y="1371600"/>
            <a:ext cx="82296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a:p>
            <a:pPr lvl="4"/>
            <a:endParaRPr lang="en-GB" altLang="en-US"/>
          </a:p>
        </p:txBody>
      </p:sp>
      <p:pic>
        <p:nvPicPr>
          <p:cNvPr id="1035"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72225" y="0"/>
            <a:ext cx="24368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Lst>
  <p:hf hdr="0" ftr="0" dt="0"/>
  <p:txStyles>
    <p:titleStyle>
      <a:lvl1pPr algn="l" rtl="0" eaLnBrk="0" fontAlgn="base" hangingPunct="0">
        <a:spcBef>
          <a:spcPct val="0"/>
        </a:spcBef>
        <a:spcAft>
          <a:spcPct val="0"/>
        </a:spcAft>
        <a:defRPr sz="2000" b="1">
          <a:solidFill>
            <a:srgbClr val="E30613"/>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lnSpc>
          <a:spcPts val="2400"/>
        </a:lnSpc>
        <a:spcBef>
          <a:spcPts val="1000"/>
        </a:spcBef>
        <a:spcAft>
          <a:spcPts val="1000"/>
        </a:spcAft>
        <a:defRPr lang="en-GB" sz="2000" dirty="0">
          <a:solidFill>
            <a:schemeClr val="tx1"/>
          </a:solidFill>
          <a:latin typeface="+mn-lt"/>
          <a:ea typeface="MS PGothic" panose="020B0600070205080204" pitchFamily="34" charset="-128"/>
          <a:cs typeface="ＭＳ Ｐゴシック" charset="-128"/>
        </a:defRPr>
      </a:lvl1pPr>
      <a:lvl2pPr marL="215900" indent="-215900" algn="l" rtl="0" eaLnBrk="0" fontAlgn="base" hangingPunct="0">
        <a:lnSpc>
          <a:spcPts val="2400"/>
        </a:lnSpc>
        <a:spcBef>
          <a:spcPts val="500"/>
        </a:spcBef>
        <a:spcAft>
          <a:spcPts val="500"/>
        </a:spcAft>
        <a:buClr>
          <a:srgbClr val="E30613"/>
        </a:buClr>
        <a:buFont typeface="Arial" panose="020B0604020202020204" pitchFamily="34" charset="0"/>
        <a:buChar char="•"/>
        <a:defRPr lang="en-GB" sz="2000" dirty="0">
          <a:solidFill>
            <a:schemeClr val="tx1"/>
          </a:solidFill>
          <a:latin typeface="+mn-lt"/>
          <a:ea typeface="MS PGothic" panose="020B0600070205080204" pitchFamily="34" charset="-128"/>
          <a:cs typeface="+mn-cs"/>
        </a:defRPr>
      </a:lvl2pPr>
      <a:lvl3pPr marL="1143000" indent="-228600" algn="l" rtl="0" eaLnBrk="0" fontAlgn="base" hangingPunct="0">
        <a:lnSpc>
          <a:spcPts val="2000"/>
        </a:lnSpc>
        <a:spcBef>
          <a:spcPts val="500"/>
        </a:spcBef>
        <a:spcAft>
          <a:spcPts val="500"/>
        </a:spcAft>
        <a:buFont typeface="Lucida Grande" pitchFamily="-84" charset="0"/>
        <a:defRPr lang="en-GB" sz="1600" dirty="0">
          <a:solidFill>
            <a:schemeClr val="tx1"/>
          </a:solidFill>
          <a:latin typeface="+mn-lt"/>
          <a:ea typeface="MS PGothic" panose="020B0600070205080204" pitchFamily="34" charset="-128"/>
          <a:cs typeface="+mn-cs"/>
        </a:defRPr>
      </a:lvl3pPr>
      <a:lvl4pPr marL="215900" indent="-215900" algn="l" rtl="0" eaLnBrk="0" fontAlgn="base" hangingPunct="0">
        <a:lnSpc>
          <a:spcPts val="2000"/>
        </a:lnSpc>
        <a:spcBef>
          <a:spcPts val="500"/>
        </a:spcBef>
        <a:spcAft>
          <a:spcPts val="500"/>
        </a:spcAft>
        <a:buClr>
          <a:srgbClr val="E30613"/>
        </a:buClr>
        <a:buFont typeface="Arial" panose="020B0604020202020204" pitchFamily="34" charset="0"/>
        <a:buChar char="•"/>
        <a:defRPr lang="en-GB" sz="1600" dirty="0">
          <a:solidFill>
            <a:schemeClr val="tx1"/>
          </a:solidFill>
          <a:latin typeface="+mn-lt"/>
          <a:ea typeface="MS PGothic" panose="020B0600070205080204" pitchFamily="34" charset="-128"/>
          <a:cs typeface="ＭＳ Ｐゴシック" charset="-128"/>
        </a:defRPr>
      </a:lvl4pPr>
      <a:lvl5pPr marL="431800" indent="-215900" algn="l" rtl="0" eaLnBrk="0" fontAlgn="base" hangingPunct="0">
        <a:lnSpc>
          <a:spcPts val="2000"/>
        </a:lnSpc>
        <a:spcBef>
          <a:spcPct val="0"/>
        </a:spcBef>
        <a:spcAft>
          <a:spcPts val="500"/>
        </a:spcAft>
        <a:buFont typeface="Arial" panose="020B0604020202020204" pitchFamily="34" charset="0"/>
        <a:buChar char="–"/>
        <a:defRPr lang="en-US" sz="1600" dirty="0">
          <a:solidFill>
            <a:schemeClr val="tx1"/>
          </a:solidFill>
          <a:latin typeface="+mn-lt"/>
          <a:ea typeface="MS PGothic" panose="020B0600070205080204" pitchFamily="34" charset="-128"/>
          <a:cs typeface="ＭＳ Ｐゴシック" charset="-128"/>
        </a:defRPr>
      </a:lvl5pPr>
      <a:lvl6pPr marL="457200" indent="-457200" algn="l" defTabSz="914400" rtl="0" fontAlgn="base">
        <a:spcBef>
          <a:spcPct val="20000"/>
        </a:spcBef>
        <a:spcAft>
          <a:spcPct val="0"/>
        </a:spcAft>
        <a:buChar char="»"/>
        <a:defRPr lang="en-GB" sz="1600" kern="0" baseline="0" dirty="0" smtClean="0">
          <a:solidFill>
            <a:schemeClr val="tx1"/>
          </a:solidFill>
          <a:latin typeface="+mn-lt"/>
          <a:ea typeface="ＭＳ Ｐゴシック" charset="-128"/>
          <a:cs typeface="ＭＳ Ｐゴシック" charset="-128"/>
        </a:defRPr>
      </a:lvl6pPr>
      <a:lvl7pPr marL="2971800" indent="-228600" algn="l" defTabSz="914400" rtl="0" fontAlgn="base">
        <a:spcBef>
          <a:spcPct val="20000"/>
        </a:spcBef>
        <a:spcAft>
          <a:spcPct val="0"/>
        </a:spcAft>
        <a:buClr>
          <a:srgbClr val="E30613"/>
        </a:buClr>
        <a:buChar char="»"/>
        <a:defRPr lang="en-GB" sz="1600" kern="0" baseline="0" dirty="0" smtClean="0">
          <a:solidFill>
            <a:schemeClr val="tx1"/>
          </a:solidFill>
          <a:latin typeface="+mn-lt"/>
          <a:ea typeface="ＭＳ Ｐゴシック" charset="-128"/>
          <a:cs typeface="ＭＳ Ｐゴシック" charset="-128"/>
        </a:defRPr>
      </a:lvl7pPr>
      <a:lvl8pPr marL="3429000" indent="-228600" algn="l" defTabSz="914400" rtl="0" fontAlgn="base">
        <a:spcBef>
          <a:spcPct val="20000"/>
        </a:spcBef>
        <a:spcAft>
          <a:spcPct val="0"/>
        </a:spcAft>
        <a:buChar char="»"/>
        <a:defRPr lang="en-GB" sz="1600" kern="0" dirty="0" smtClean="0">
          <a:solidFill>
            <a:schemeClr val="tx1"/>
          </a:solidFill>
          <a:latin typeface="+mn-lt"/>
          <a:ea typeface="ＭＳ Ｐゴシック" charset="-128"/>
          <a:cs typeface="ＭＳ Ｐゴシック" charset="-128"/>
        </a:defRPr>
      </a:lvl8pPr>
      <a:lvl9pPr marL="3886200" indent="-228600" algn="l" defTabSz="914400" rtl="0" fontAlgn="base">
        <a:spcBef>
          <a:spcPct val="20000"/>
        </a:spcBef>
        <a:spcAft>
          <a:spcPct val="0"/>
        </a:spcAft>
        <a:buChar char="»"/>
        <a:defRPr lang="en-GB" sz="1000" kern="0" baseline="0" dirty="0" smtClean="0">
          <a:solidFill>
            <a:schemeClr val="tx1"/>
          </a:solidFill>
          <a:latin typeface="+mn-lt"/>
          <a:ea typeface="ＭＳ Ｐゴシック" charset="-128"/>
          <a:cs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4"/>
          <p:cNvSpPr>
            <a:spLocks noGrp="1" noChangeArrowheads="1"/>
          </p:cNvSpPr>
          <p:nvPr>
            <p:ph type="body" idx="4294967295"/>
          </p:nvPr>
        </p:nvSpPr>
        <p:spPr>
          <a:xfrm>
            <a:off x="457200" y="1371600"/>
            <a:ext cx="8229600" cy="4754563"/>
          </a:xfrm>
        </p:spPr>
        <p:txBody>
          <a:bodyPr/>
          <a:lstStyle/>
          <a:p>
            <a:pPr marL="0" indent="0" eaLnBrk="1" hangingPunct="1"/>
            <a:endParaRPr altLang="en-US" b="1"/>
          </a:p>
          <a:p>
            <a:pPr marL="0" indent="0" eaLnBrk="1" hangingPunct="1"/>
            <a:endParaRPr altLang="en-US" b="1"/>
          </a:p>
          <a:p>
            <a:pPr marL="0" indent="0" algn="ctr" eaLnBrk="1" hangingPunct="1"/>
            <a:r>
              <a:rPr altLang="en-US" sz="6600">
                <a:solidFill>
                  <a:schemeClr val="bg1"/>
                </a:solidFill>
              </a:rPr>
              <a:t>PowerPoint presentation</a:t>
            </a:r>
          </a:p>
        </p:txBody>
      </p:sp>
      <p:sp>
        <p:nvSpPr>
          <p:cNvPr id="4098" name="Text Box 10"/>
          <p:cNvSpPr txBox="1">
            <a:spLocks noChangeArrowheads="1"/>
          </p:cNvSpPr>
          <p:nvPr/>
        </p:nvSpPr>
        <p:spPr bwMode="white">
          <a:xfrm>
            <a:off x="533400" y="2057400"/>
            <a:ext cx="8077200" cy="1295400"/>
          </a:xfrm>
          <a:prstGeom prst="rect">
            <a:avLst/>
          </a:prstGeom>
          <a:solidFill>
            <a:srgbClr val="E3061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1800">
                <a:solidFill>
                  <a:srgbClr val="D81E05"/>
                </a:solidFill>
                <a:cs typeface="Arial" panose="020B0604020202020204" pitchFamily="34" charset="0"/>
              </a:rPr>
              <a:t> </a:t>
            </a:r>
          </a:p>
        </p:txBody>
      </p:sp>
      <p:sp>
        <p:nvSpPr>
          <p:cNvPr id="4099" name="Text Box 10"/>
          <p:cNvSpPr txBox="1">
            <a:spLocks noChangeArrowheads="1"/>
          </p:cNvSpPr>
          <p:nvPr/>
        </p:nvSpPr>
        <p:spPr bwMode="white">
          <a:xfrm>
            <a:off x="533400" y="3352800"/>
            <a:ext cx="8077200" cy="22860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1800">
                <a:solidFill>
                  <a:srgbClr val="D81E05"/>
                </a:solidFill>
                <a:cs typeface="Arial" panose="020B0604020202020204" pitchFamily="34" charset="0"/>
              </a:rPr>
              <a:t> </a:t>
            </a:r>
          </a:p>
        </p:txBody>
      </p:sp>
      <p:sp>
        <p:nvSpPr>
          <p:cNvPr id="4100" name="Rectangle 15"/>
          <p:cNvSpPr>
            <a:spLocks noGrp="1" noChangeArrowheads="1"/>
          </p:cNvSpPr>
          <p:nvPr>
            <p:ph type="title"/>
          </p:nvPr>
        </p:nvSpPr>
        <p:spPr>
          <a:xfrm>
            <a:off x="533400" y="3581400"/>
            <a:ext cx="8077200" cy="2514600"/>
          </a:xfrm>
        </p:spPr>
        <p:txBody>
          <a:bodyPr lIns="360000" rIns="360000" anchor="t"/>
          <a:lstStyle/>
          <a:p>
            <a:pPr eaLnBrk="1" hangingPunct="1"/>
            <a:r>
              <a:rPr lang="en-GB" dirty="0"/>
              <a:t>Insulation resistance</a:t>
            </a:r>
            <a:endParaRPr lang="en-GB" altLang="en-US" dirty="0"/>
          </a:p>
        </p:txBody>
      </p:sp>
      <p:sp>
        <p:nvSpPr>
          <p:cNvPr id="4101" name="TextBox 9"/>
          <p:cNvSpPr txBox="1">
            <a:spLocks noChangeArrowheads="1"/>
          </p:cNvSpPr>
          <p:nvPr/>
        </p:nvSpPr>
        <p:spPr bwMode="auto">
          <a:xfrm>
            <a:off x="533400" y="2209800"/>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2400" b="1" dirty="0">
                <a:solidFill>
                  <a:srgbClr val="FFFFFF"/>
                </a:solidFill>
              </a:rPr>
              <a:t>Unit 304: Electrical Installations: inspection, testing and commissioning</a:t>
            </a:r>
            <a:endParaRPr lang="en-US" altLang="en-US" sz="24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862346"/>
            <a:ext cx="8090739" cy="3994732"/>
          </a:xfrm>
          <a:prstGeom prst="rect">
            <a:avLst/>
          </a:prstGeom>
        </p:spPr>
      </p:pic>
      <p:sp>
        <p:nvSpPr>
          <p:cNvPr id="1025" name="Title 1"/>
          <p:cNvSpPr>
            <a:spLocks noGrp="1"/>
          </p:cNvSpPr>
          <p:nvPr>
            <p:ph type="title"/>
          </p:nvPr>
        </p:nvSpPr>
        <p:spPr>
          <a:xfrm>
            <a:off x="0" y="692696"/>
            <a:ext cx="8218488" cy="382588"/>
          </a:xfrm>
        </p:spPr>
        <p:txBody>
          <a:bodyPr lIns="360000" rIns="360000"/>
          <a:lstStyle/>
          <a:p>
            <a:r>
              <a:rPr lang="en-GB" altLang="en-US" dirty="0" smtClean="0">
                <a:solidFill>
                  <a:srgbClr val="FF0000"/>
                </a:solidFill>
              </a:rPr>
              <a:t>Insulation resistance</a:t>
            </a:r>
            <a:endParaRPr lang="en-US" altLang="en-US" dirty="0" smtClean="0">
              <a:solidFill>
                <a:srgbClr val="FF0000"/>
              </a:solidFill>
            </a:endParaRPr>
          </a:p>
        </p:txBody>
      </p:sp>
      <p:sp>
        <p:nvSpPr>
          <p:cNvPr id="9" name="TextBox 8"/>
          <p:cNvSpPr txBox="1">
            <a:spLocks noChangeArrowheads="1"/>
          </p:cNvSpPr>
          <p:nvPr/>
        </p:nvSpPr>
        <p:spPr bwMode="auto">
          <a:xfrm>
            <a:off x="0" y="1268760"/>
            <a:ext cx="914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534988" indent="-534988"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b="1" dirty="0">
                <a:solidFill>
                  <a:srgbClr val="000000"/>
                </a:solidFill>
              </a:rPr>
              <a:t>Insulation resistance test of a final circuit</a:t>
            </a:r>
            <a:endParaRPr lang="en-GB" altLang="en-US" b="1" dirty="0">
              <a:solidFill>
                <a:srgbClr val="000000"/>
              </a:solidFill>
            </a:endParaRPr>
          </a:p>
        </p:txBody>
      </p:sp>
    </p:spTree>
    <p:extLst>
      <p:ext uri="{BB962C8B-B14F-4D97-AF65-F5344CB8AC3E}">
        <p14:creationId xmlns:p14="http://schemas.microsoft.com/office/powerpoint/2010/main" val="371000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decel="50000" fill="hold">
                                          <p:stCondLst>
                                            <p:cond delay="0"/>
                                          </p:stCondLst>
                                        </p:cTn>
                                        <p:tgtEl>
                                          <p:spTgt spid="9">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5"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000"/>
                                        <p:tgtEl>
                                          <p:spTgt spid="2"/>
                                        </p:tgtEl>
                                      </p:cBhvr>
                                    </p:animEffect>
                                    <p:anim calcmode="lin" valueType="num">
                                      <p:cBhvr>
                                        <p:cTn id="20" dur="2000" fill="hold"/>
                                        <p:tgtEl>
                                          <p:spTgt spid="2"/>
                                        </p:tgtEl>
                                        <p:attrNameLst>
                                          <p:attrName>style.rotation</p:attrName>
                                        </p:attrNameLst>
                                      </p:cBhvr>
                                      <p:tavLst>
                                        <p:tav tm="0">
                                          <p:val>
                                            <p:fltVal val="720"/>
                                          </p:val>
                                        </p:tav>
                                        <p:tav tm="100000">
                                          <p:val>
                                            <p:fltVal val="0"/>
                                          </p:val>
                                        </p:tav>
                                      </p:tavLst>
                                    </p:anim>
                                    <p:anim calcmode="lin" valueType="num">
                                      <p:cBhvr>
                                        <p:cTn id="21" dur="2000" fill="hold"/>
                                        <p:tgtEl>
                                          <p:spTgt spid="2"/>
                                        </p:tgtEl>
                                        <p:attrNameLst>
                                          <p:attrName>ppt_h</p:attrName>
                                        </p:attrNameLst>
                                      </p:cBhvr>
                                      <p:tavLst>
                                        <p:tav tm="0">
                                          <p:val>
                                            <p:fltVal val="0"/>
                                          </p:val>
                                        </p:tav>
                                        <p:tav tm="100000">
                                          <p:val>
                                            <p:strVal val="#ppt_h"/>
                                          </p:val>
                                        </p:tav>
                                      </p:tavLst>
                                    </p:anim>
                                    <p:anim calcmode="lin" valueType="num">
                                      <p:cBhvr>
                                        <p:cTn id="22"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9512" y="2132856"/>
            <a:ext cx="8836167" cy="2972916"/>
          </a:xfrm>
          <a:prstGeom prst="rect">
            <a:avLst/>
          </a:prstGeom>
        </p:spPr>
      </p:pic>
      <p:sp>
        <p:nvSpPr>
          <p:cNvPr id="1025" name="Title 1"/>
          <p:cNvSpPr>
            <a:spLocks noGrp="1"/>
          </p:cNvSpPr>
          <p:nvPr>
            <p:ph type="title"/>
          </p:nvPr>
        </p:nvSpPr>
        <p:spPr>
          <a:xfrm>
            <a:off x="0" y="692696"/>
            <a:ext cx="8218488" cy="382588"/>
          </a:xfrm>
        </p:spPr>
        <p:txBody>
          <a:bodyPr lIns="360000" rIns="360000"/>
          <a:lstStyle/>
          <a:p>
            <a:r>
              <a:rPr lang="en-GB" altLang="en-US" dirty="0" smtClean="0">
                <a:solidFill>
                  <a:srgbClr val="FF0000"/>
                </a:solidFill>
              </a:rPr>
              <a:t>Insulation resistance</a:t>
            </a:r>
            <a:endParaRPr lang="en-US" altLang="en-US" dirty="0" smtClean="0">
              <a:solidFill>
                <a:srgbClr val="FF0000"/>
              </a:solidFill>
            </a:endParaRPr>
          </a:p>
        </p:txBody>
      </p:sp>
      <p:sp>
        <p:nvSpPr>
          <p:cNvPr id="9" name="TextBox 8"/>
          <p:cNvSpPr txBox="1">
            <a:spLocks noChangeArrowheads="1"/>
          </p:cNvSpPr>
          <p:nvPr/>
        </p:nvSpPr>
        <p:spPr bwMode="auto">
          <a:xfrm>
            <a:off x="0" y="1268760"/>
            <a:ext cx="914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534988" indent="-534988"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b="1" dirty="0">
                <a:solidFill>
                  <a:srgbClr val="000000"/>
                </a:solidFill>
              </a:rPr>
              <a:t>Table 2.3 (Guidance Note 3)</a:t>
            </a:r>
            <a:endParaRPr lang="en-GB" altLang="en-US" b="1" dirty="0">
              <a:solidFill>
                <a:srgbClr val="000000"/>
              </a:solidFill>
            </a:endParaRPr>
          </a:p>
        </p:txBody>
      </p:sp>
    </p:spTree>
    <p:extLst>
      <p:ext uri="{BB962C8B-B14F-4D97-AF65-F5344CB8AC3E}">
        <p14:creationId xmlns:p14="http://schemas.microsoft.com/office/powerpoint/2010/main" val="370881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decel="50000" fill="hold">
                                          <p:stCondLst>
                                            <p:cond delay="0"/>
                                          </p:stCondLst>
                                        </p:cTn>
                                        <p:tgtEl>
                                          <p:spTgt spid="9">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5"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2000"/>
                                        <p:tgtEl>
                                          <p:spTgt spid="3"/>
                                        </p:tgtEl>
                                      </p:cBhvr>
                                    </p:animEffect>
                                    <p:anim calcmode="lin" valueType="num">
                                      <p:cBhvr>
                                        <p:cTn id="20" dur="2000" fill="hold"/>
                                        <p:tgtEl>
                                          <p:spTgt spid="3"/>
                                        </p:tgtEl>
                                        <p:attrNameLst>
                                          <p:attrName>style.rotation</p:attrName>
                                        </p:attrNameLst>
                                      </p:cBhvr>
                                      <p:tavLst>
                                        <p:tav tm="0">
                                          <p:val>
                                            <p:fltVal val="720"/>
                                          </p:val>
                                        </p:tav>
                                        <p:tav tm="100000">
                                          <p:val>
                                            <p:fltVal val="0"/>
                                          </p:val>
                                        </p:tav>
                                      </p:tavLst>
                                    </p:anim>
                                    <p:anim calcmode="lin" valueType="num">
                                      <p:cBhvr>
                                        <p:cTn id="21" dur="2000" fill="hold"/>
                                        <p:tgtEl>
                                          <p:spTgt spid="3"/>
                                        </p:tgtEl>
                                        <p:attrNameLst>
                                          <p:attrName>ppt_h</p:attrName>
                                        </p:attrNameLst>
                                      </p:cBhvr>
                                      <p:tavLst>
                                        <p:tav tm="0">
                                          <p:val>
                                            <p:fltVal val="0"/>
                                          </p:val>
                                        </p:tav>
                                        <p:tav tm="100000">
                                          <p:val>
                                            <p:strVal val="#ppt_h"/>
                                          </p:val>
                                        </p:tav>
                                      </p:tavLst>
                                    </p:anim>
                                    <p:anim calcmode="lin" valueType="num">
                                      <p:cBhvr>
                                        <p:cTn id="22" dur="2000" fill="hold"/>
                                        <p:tgtEl>
                                          <p:spTgt spid="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
          <p:cNvSpPr>
            <a:spLocks noGrp="1"/>
          </p:cNvSpPr>
          <p:nvPr>
            <p:ph type="title"/>
          </p:nvPr>
        </p:nvSpPr>
        <p:spPr>
          <a:xfrm>
            <a:off x="0" y="692696"/>
            <a:ext cx="8218488" cy="382588"/>
          </a:xfrm>
        </p:spPr>
        <p:txBody>
          <a:bodyPr lIns="360000" rIns="360000"/>
          <a:lstStyle/>
          <a:p>
            <a:r>
              <a:rPr lang="en-GB" altLang="en-US" dirty="0" smtClean="0">
                <a:solidFill>
                  <a:srgbClr val="FF0000"/>
                </a:solidFill>
              </a:rPr>
              <a:t>Insulation resistance</a:t>
            </a:r>
            <a:endParaRPr lang="en-US" altLang="en-US" dirty="0" smtClean="0">
              <a:solidFill>
                <a:srgbClr val="FF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556792"/>
            <a:ext cx="5302406" cy="4352722"/>
          </a:xfrm>
          <a:prstGeom prst="rect">
            <a:avLst/>
          </a:prstGeom>
        </p:spPr>
      </p:pic>
    </p:spTree>
    <p:extLst>
      <p:ext uri="{BB962C8B-B14F-4D97-AF65-F5344CB8AC3E}">
        <p14:creationId xmlns:p14="http://schemas.microsoft.com/office/powerpoint/2010/main" val="155270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3"/>
          <p:cNvSpPr>
            <a:spLocks noGrp="1" noChangeArrowheads="1"/>
          </p:cNvSpPr>
          <p:nvPr>
            <p:ph type="body" idx="4294967295"/>
          </p:nvPr>
        </p:nvSpPr>
        <p:spPr>
          <a:xfrm>
            <a:off x="0" y="476672"/>
            <a:ext cx="9144000" cy="5832648"/>
          </a:xfrm>
        </p:spPr>
        <p:txBody>
          <a:bodyPr anchor="ctr"/>
          <a:lstStyle/>
          <a:p>
            <a:pPr marL="0" indent="0" algn="ctr" eaLnBrk="1" hangingPunct="1">
              <a:lnSpc>
                <a:spcPct val="100000"/>
              </a:lnSpc>
            </a:pPr>
            <a:r>
              <a:rPr altLang="en-US" sz="6000" dirty="0">
                <a:solidFill>
                  <a:srgbClr val="E30613"/>
                </a:solidFill>
              </a:rPr>
              <a:t>Any 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7169">
                                            <p:txEl>
                                              <p:pRg st="0" end="0"/>
                                            </p:txEl>
                                          </p:spTgt>
                                        </p:tgtEl>
                                        <p:attrNameLst>
                                          <p:attrName>style.visibility</p:attrName>
                                        </p:attrNameLst>
                                      </p:cBhvr>
                                      <p:to>
                                        <p:strVal val="visible"/>
                                      </p:to>
                                    </p:set>
                                    <p:anim calcmode="lin" valueType="num">
                                      <p:cBhvr>
                                        <p:cTn id="7" dur="500" decel="50000" fill="hold">
                                          <p:stCondLst>
                                            <p:cond delay="0"/>
                                          </p:stCondLst>
                                        </p:cTn>
                                        <p:tgtEl>
                                          <p:spTgt spid="7169">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169">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169">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169">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169">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169">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169">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1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
          <p:cNvSpPr>
            <a:spLocks noGrp="1"/>
          </p:cNvSpPr>
          <p:nvPr>
            <p:ph type="title"/>
          </p:nvPr>
        </p:nvSpPr>
        <p:spPr>
          <a:xfrm>
            <a:off x="-10007" y="548680"/>
            <a:ext cx="9144000" cy="382588"/>
          </a:xfrm>
        </p:spPr>
        <p:txBody>
          <a:bodyPr lIns="360000" rIns="360000"/>
          <a:lstStyle/>
          <a:p>
            <a:r>
              <a:rPr lang="en-GB" altLang="en-US" dirty="0" smtClean="0">
                <a:solidFill>
                  <a:srgbClr val="FF0000"/>
                </a:solidFill>
              </a:rPr>
              <a:t>Insulation resistance</a:t>
            </a:r>
            <a:endParaRPr lang="en-US" altLang="en-US" dirty="0" smtClean="0">
              <a:solidFill>
                <a:srgbClr val="FF0000"/>
              </a:solidFill>
            </a:endParaRPr>
          </a:p>
        </p:txBody>
      </p:sp>
      <p:sp>
        <p:nvSpPr>
          <p:cNvPr id="9" name="TextBox 8"/>
          <p:cNvSpPr txBox="1">
            <a:spLocks noChangeArrowheads="1"/>
          </p:cNvSpPr>
          <p:nvPr/>
        </p:nvSpPr>
        <p:spPr bwMode="auto">
          <a:xfrm>
            <a:off x="0" y="931268"/>
            <a:ext cx="91440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534988" indent="-534988"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marL="0" indent="0" eaLnBrk="1" hangingPunct="1">
              <a:spcAft>
                <a:spcPts val="600"/>
              </a:spcAft>
              <a:buClr>
                <a:srgbClr val="E30613"/>
              </a:buClr>
            </a:pPr>
            <a:r>
              <a:rPr lang="en-GB" altLang="en-US" dirty="0" smtClean="0">
                <a:solidFill>
                  <a:srgbClr val="000000"/>
                </a:solidFill>
              </a:rPr>
              <a:t>There </a:t>
            </a:r>
            <a:r>
              <a:rPr lang="en-GB" altLang="en-US" dirty="0">
                <a:solidFill>
                  <a:srgbClr val="000000"/>
                </a:solidFill>
              </a:rPr>
              <a:t>are two main factors that affect the insulation resistance:</a:t>
            </a:r>
          </a:p>
          <a:p>
            <a:pPr marL="342900" indent="-342900" eaLnBrk="1" hangingPunct="1">
              <a:spcAft>
                <a:spcPts val="600"/>
              </a:spcAft>
              <a:buClr>
                <a:srgbClr val="E30613"/>
              </a:buClr>
              <a:buFont typeface="Arial" panose="020B0604020202020204" pitchFamily="34" charset="0"/>
              <a:buChar char="•"/>
            </a:pPr>
            <a:r>
              <a:rPr lang="en-GB" altLang="en-US" dirty="0">
                <a:solidFill>
                  <a:srgbClr val="000000"/>
                </a:solidFill>
              </a:rPr>
              <a:t>Length</a:t>
            </a:r>
          </a:p>
          <a:p>
            <a:pPr marL="342900" indent="-342900" eaLnBrk="1" hangingPunct="1">
              <a:spcAft>
                <a:spcPts val="600"/>
              </a:spcAft>
              <a:buClr>
                <a:srgbClr val="E30613"/>
              </a:buClr>
              <a:buFont typeface="Arial" panose="020B0604020202020204" pitchFamily="34" charset="0"/>
              <a:buChar char="•"/>
            </a:pPr>
            <a:r>
              <a:rPr lang="en-GB" altLang="en-US" dirty="0">
                <a:solidFill>
                  <a:srgbClr val="000000"/>
                </a:solidFill>
              </a:rPr>
              <a:t>Parallel circuits.</a:t>
            </a:r>
            <a:endParaRPr lang="en-GB" altLang="en-US" dirty="0">
              <a:solidFill>
                <a:srgbClr val="000000"/>
              </a:solidFill>
            </a:endParaRPr>
          </a:p>
        </p:txBody>
      </p:sp>
    </p:spTree>
    <p:extLst>
      <p:ext uri="{BB962C8B-B14F-4D97-AF65-F5344CB8AC3E}">
        <p14:creationId xmlns:p14="http://schemas.microsoft.com/office/powerpoint/2010/main" val="309909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1025"/>
                                        </p:tgtEl>
                                        <p:attrNameLst>
                                          <p:attrName>style.visibility</p:attrName>
                                        </p:attrNameLst>
                                      </p:cBhvr>
                                      <p:to>
                                        <p:strVal val="visible"/>
                                      </p:to>
                                    </p:set>
                                    <p:anim calcmode="lin" valueType="num">
                                      <p:cBhvr>
                                        <p:cTn id="7" dur="500" decel="50000" fill="hold">
                                          <p:stCondLst>
                                            <p:cond delay="0"/>
                                          </p:stCondLst>
                                        </p:cTn>
                                        <p:tgtEl>
                                          <p:spTgt spid="102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2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25"/>
                                        </p:tgtEl>
                                        <p:attrNameLst>
                                          <p:attrName>ppt_w</p:attrName>
                                        </p:attrNameLst>
                                      </p:cBhvr>
                                      <p:tavLst>
                                        <p:tav tm="0">
                                          <p:val>
                                            <p:strVal val="#ppt_w*.05"/>
                                          </p:val>
                                        </p:tav>
                                        <p:tav tm="100000">
                                          <p:val>
                                            <p:strVal val="#ppt_w"/>
                                          </p:val>
                                        </p:tav>
                                      </p:tavLst>
                                    </p:anim>
                                    <p:anim calcmode="lin" valueType="num">
                                      <p:cBhvr>
                                        <p:cTn id="10" dur="1000" fill="hold"/>
                                        <p:tgtEl>
                                          <p:spTgt spid="102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2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2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2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25"/>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 calcmode="lin" valueType="num">
                                      <p:cBhvr>
                                        <p:cTn id="18" dur="500" decel="50000" fill="hold">
                                          <p:stCondLst>
                                            <p:cond delay="0"/>
                                          </p:stCondLst>
                                        </p:cTn>
                                        <p:tgtEl>
                                          <p:spTgt spid="9">
                                            <p:txEl>
                                              <p:pRg st="0" end="0"/>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9">
                                            <p:txEl>
                                              <p:pRg st="0" end="0"/>
                                            </p:txEl>
                                          </p:spTgt>
                                        </p:tgtEl>
                                        <p:attrNameLst>
                                          <p:attrName>ppt_w</p:attrName>
                                        </p:attrNameLst>
                                      </p:cBhvr>
                                      <p:tavLst>
                                        <p:tav tm="0">
                                          <p:val>
                                            <p:strVal val="#ppt_w*.05"/>
                                          </p:val>
                                        </p:tav>
                                        <p:tav tm="100000">
                                          <p:val>
                                            <p:strVal val="#ppt_w"/>
                                          </p:val>
                                        </p:tav>
                                      </p:tavLst>
                                    </p:anim>
                                    <p:anim calcmode="lin" valueType="num">
                                      <p:cBhvr>
                                        <p:cTn id="21" dur="10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9">
                                            <p:txEl>
                                              <p:pRg st="0" end="0"/>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9">
                                            <p:txEl>
                                              <p:pRg st="0" end="0"/>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9">
                                            <p:txEl>
                                              <p:pRg st="0" end="0"/>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9">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5" presetClass="entr" presetSubtype="0" fill="hold" nodeType="click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 calcmode="lin" valueType="num">
                                      <p:cBhvr>
                                        <p:cTn id="30" dur="500" decel="50000" fill="hold">
                                          <p:stCondLst>
                                            <p:cond delay="0"/>
                                          </p:stCondLst>
                                        </p:cTn>
                                        <p:tgtEl>
                                          <p:spTgt spid="9">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9">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9">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9">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9">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9">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9">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5" presetClass="entr" presetSubtype="0" fill="hold" nodeType="clickEffect">
                                  <p:stCondLst>
                                    <p:cond delay="0"/>
                                  </p:stCondLst>
                                  <p:childTnLst>
                                    <p:set>
                                      <p:cBhvr>
                                        <p:cTn id="41" dur="1" fill="hold">
                                          <p:stCondLst>
                                            <p:cond delay="0"/>
                                          </p:stCondLst>
                                        </p:cTn>
                                        <p:tgtEl>
                                          <p:spTgt spid="9">
                                            <p:txEl>
                                              <p:pRg st="2" end="2"/>
                                            </p:txEl>
                                          </p:spTgt>
                                        </p:tgtEl>
                                        <p:attrNameLst>
                                          <p:attrName>style.visibility</p:attrName>
                                        </p:attrNameLst>
                                      </p:cBhvr>
                                      <p:to>
                                        <p:strVal val="visible"/>
                                      </p:to>
                                    </p:set>
                                    <p:anim calcmode="lin" valueType="num">
                                      <p:cBhvr>
                                        <p:cTn id="42" dur="500" decel="50000" fill="hold">
                                          <p:stCondLst>
                                            <p:cond delay="0"/>
                                          </p:stCondLst>
                                        </p:cTn>
                                        <p:tgtEl>
                                          <p:spTgt spid="9">
                                            <p:txEl>
                                              <p:pRg st="2" end="2"/>
                                            </p:txEl>
                                          </p:spTgt>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9">
                                            <p:txEl>
                                              <p:pRg st="2" end="2"/>
                                            </p:txEl>
                                          </p:spTgt>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9">
                                            <p:txEl>
                                              <p:pRg st="2" end="2"/>
                                            </p:txEl>
                                          </p:spTgt>
                                        </p:tgtEl>
                                        <p:attrNameLst>
                                          <p:attrName>ppt_w</p:attrName>
                                        </p:attrNameLst>
                                      </p:cBhvr>
                                      <p:tavLst>
                                        <p:tav tm="0">
                                          <p:val>
                                            <p:strVal val="#ppt_w*.05"/>
                                          </p:val>
                                        </p:tav>
                                        <p:tav tm="100000">
                                          <p:val>
                                            <p:strVal val="#ppt_w"/>
                                          </p:val>
                                        </p:tav>
                                      </p:tavLst>
                                    </p:anim>
                                    <p:anim calcmode="lin" valueType="num">
                                      <p:cBhvr>
                                        <p:cTn id="45" dur="1000" fill="hold"/>
                                        <p:tgtEl>
                                          <p:spTgt spid="9">
                                            <p:txEl>
                                              <p:pRg st="2" end="2"/>
                                            </p:txEl>
                                          </p:spTgt>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9">
                                            <p:txEl>
                                              <p:pRg st="2" end="2"/>
                                            </p:txEl>
                                          </p:spTgt>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9">
                                            <p:txEl>
                                              <p:pRg st="2" end="2"/>
                                            </p:txEl>
                                          </p:spTgt>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9">
                                            <p:txEl>
                                              <p:pRg st="2" end="2"/>
                                            </p:txEl>
                                          </p:spTgt>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35" y="3447070"/>
            <a:ext cx="7894329" cy="1220773"/>
          </a:xfrm>
          <a:prstGeom prst="rect">
            <a:avLst/>
          </a:prstGeom>
        </p:spPr>
      </p:pic>
      <p:sp>
        <p:nvSpPr>
          <p:cNvPr id="1025" name="Title 1"/>
          <p:cNvSpPr>
            <a:spLocks noGrp="1"/>
          </p:cNvSpPr>
          <p:nvPr>
            <p:ph type="title"/>
          </p:nvPr>
        </p:nvSpPr>
        <p:spPr>
          <a:xfrm>
            <a:off x="-10007" y="548680"/>
            <a:ext cx="9144000" cy="382588"/>
          </a:xfrm>
        </p:spPr>
        <p:txBody>
          <a:bodyPr lIns="360000" rIns="360000"/>
          <a:lstStyle/>
          <a:p>
            <a:r>
              <a:rPr lang="en-GB" altLang="en-US" dirty="0" smtClean="0">
                <a:solidFill>
                  <a:srgbClr val="FF0000"/>
                </a:solidFill>
              </a:rPr>
              <a:t>Insulation resistance</a:t>
            </a:r>
            <a:endParaRPr lang="en-US" altLang="en-US" dirty="0" smtClean="0">
              <a:solidFill>
                <a:srgbClr val="FF0000"/>
              </a:solidFill>
            </a:endParaRPr>
          </a:p>
        </p:txBody>
      </p:sp>
      <p:sp>
        <p:nvSpPr>
          <p:cNvPr id="9" name="TextBox 8"/>
          <p:cNvSpPr txBox="1">
            <a:spLocks noChangeArrowheads="1"/>
          </p:cNvSpPr>
          <p:nvPr/>
        </p:nvSpPr>
        <p:spPr bwMode="auto">
          <a:xfrm>
            <a:off x="0" y="937285"/>
            <a:ext cx="9144000"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534988" indent="-534988"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marL="0" indent="0">
              <a:spcAft>
                <a:spcPts val="600"/>
              </a:spcAft>
            </a:pPr>
            <a:r>
              <a:rPr lang="en-GB" b="1" dirty="0" smtClean="0">
                <a:solidFill>
                  <a:srgbClr val="FF0000"/>
                </a:solidFill>
              </a:rPr>
              <a:t>Length</a:t>
            </a:r>
            <a:r>
              <a:rPr lang="en-GB" dirty="0" smtClean="0"/>
              <a:t>:</a:t>
            </a:r>
          </a:p>
          <a:p>
            <a:pPr marL="0" indent="0">
              <a:spcAft>
                <a:spcPts val="600"/>
              </a:spcAft>
            </a:pPr>
            <a:r>
              <a:rPr lang="en-GB" dirty="0" smtClean="0"/>
              <a:t>The </a:t>
            </a:r>
            <a:r>
              <a:rPr lang="en-GB" dirty="0"/>
              <a:t>insulation resistance of a length of cable is the resultant of a number of small individual leakage paths or resistances between the conductor and the cable </a:t>
            </a:r>
            <a:r>
              <a:rPr lang="en-GB" dirty="0" smtClean="0"/>
              <a:t>insulation.</a:t>
            </a:r>
          </a:p>
          <a:p>
            <a:pPr marL="0" indent="0">
              <a:spcAft>
                <a:spcPts val="600"/>
              </a:spcAft>
            </a:pPr>
            <a:r>
              <a:rPr lang="en-GB" dirty="0" smtClean="0"/>
              <a:t>These </a:t>
            </a:r>
            <a:r>
              <a:rPr lang="en-GB" dirty="0"/>
              <a:t>leakage paths are distributed along the cable. Hence, the longer the cable the greater the number of leakage paths, and the lower the insulation resistance</a:t>
            </a:r>
            <a:r>
              <a:rPr lang="en-GB" dirty="0" smtClean="0"/>
              <a:t>.</a:t>
            </a:r>
          </a:p>
          <a:p>
            <a:pPr marL="0" indent="0">
              <a:spcAft>
                <a:spcPts val="600"/>
              </a:spcAft>
            </a:pPr>
            <a:endParaRPr lang="en-GB" dirty="0" smtClean="0"/>
          </a:p>
          <a:p>
            <a:pPr marL="0" indent="0">
              <a:spcAft>
                <a:spcPts val="600"/>
              </a:spcAft>
            </a:pPr>
            <a:endParaRPr lang="en-GB" dirty="0"/>
          </a:p>
          <a:p>
            <a:pPr marL="0" indent="0">
              <a:spcAft>
                <a:spcPts val="600"/>
              </a:spcAft>
            </a:pPr>
            <a:endParaRPr lang="en-GB" dirty="0" smtClean="0"/>
          </a:p>
          <a:p>
            <a:pPr marL="0" indent="0">
              <a:spcAft>
                <a:spcPts val="600"/>
              </a:spcAft>
            </a:pPr>
            <a:endParaRPr lang="en-GB" dirty="0"/>
          </a:p>
          <a:p>
            <a:pPr marL="0" indent="0">
              <a:spcAft>
                <a:spcPts val="600"/>
              </a:spcAft>
            </a:pPr>
            <a:r>
              <a:rPr lang="en-GB" dirty="0"/>
              <a:t>This is because each resistance, although very high in value, is in parallel with the others. As you will remember from electrical science, the more resistors connected in parallel the lower the total resistance</a:t>
            </a:r>
            <a:r>
              <a:rPr lang="en-GB" dirty="0" smtClean="0"/>
              <a:t>.</a:t>
            </a:r>
            <a:endParaRPr lang="en-GB" dirty="0"/>
          </a:p>
        </p:txBody>
      </p:sp>
    </p:spTree>
    <p:extLst>
      <p:ext uri="{BB962C8B-B14F-4D97-AF65-F5344CB8AC3E}">
        <p14:creationId xmlns:p14="http://schemas.microsoft.com/office/powerpoint/2010/main" val="227939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decel="50000" fill="hold">
                                          <p:stCondLst>
                                            <p:cond delay="0"/>
                                          </p:stCondLst>
                                        </p:cTn>
                                        <p:tgtEl>
                                          <p:spTgt spid="9">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p:cTn id="19" dur="500" decel="50000" fill="hold">
                                          <p:stCondLst>
                                            <p:cond delay="0"/>
                                          </p:stCondLst>
                                        </p:cTn>
                                        <p:tgtEl>
                                          <p:spTgt spid="9">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9">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9">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9">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9">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9">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9">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9">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 calcmode="lin" valueType="num">
                                      <p:cBhvr>
                                        <p:cTn id="31" dur="500" decel="50000" fill="hold">
                                          <p:stCondLst>
                                            <p:cond delay="0"/>
                                          </p:stCondLst>
                                        </p:cTn>
                                        <p:tgtEl>
                                          <p:spTgt spid="9">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9">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9">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9">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9">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9">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9">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9">
                                            <p:txEl>
                                              <p:pRg st="2" end="2"/>
                                            </p:txEl>
                                          </p:spTgt>
                                        </p:tgtEl>
                                      </p:cBhvr>
                                    </p:animEffect>
                                  </p:childTnLst>
                                </p:cTn>
                              </p:par>
                            </p:childTnLst>
                          </p:cTn>
                        </p:par>
                        <p:par>
                          <p:cTn id="39" fill="hold">
                            <p:stCondLst>
                              <p:cond delay="1000"/>
                            </p:stCondLst>
                            <p:childTnLst>
                              <p:par>
                                <p:cTn id="40" presetID="35" presetClass="entr" presetSubtype="0"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2000"/>
                                        <p:tgtEl>
                                          <p:spTgt spid="2"/>
                                        </p:tgtEl>
                                      </p:cBhvr>
                                    </p:animEffect>
                                    <p:anim calcmode="lin" valueType="num">
                                      <p:cBhvr>
                                        <p:cTn id="43" dur="2000" fill="hold"/>
                                        <p:tgtEl>
                                          <p:spTgt spid="2"/>
                                        </p:tgtEl>
                                        <p:attrNameLst>
                                          <p:attrName>style.rotation</p:attrName>
                                        </p:attrNameLst>
                                      </p:cBhvr>
                                      <p:tavLst>
                                        <p:tav tm="0">
                                          <p:val>
                                            <p:fltVal val="720"/>
                                          </p:val>
                                        </p:tav>
                                        <p:tav tm="100000">
                                          <p:val>
                                            <p:fltVal val="0"/>
                                          </p:val>
                                        </p:tav>
                                      </p:tavLst>
                                    </p:anim>
                                    <p:anim calcmode="lin" valueType="num">
                                      <p:cBhvr>
                                        <p:cTn id="44" dur="2000" fill="hold"/>
                                        <p:tgtEl>
                                          <p:spTgt spid="2"/>
                                        </p:tgtEl>
                                        <p:attrNameLst>
                                          <p:attrName>ppt_h</p:attrName>
                                        </p:attrNameLst>
                                      </p:cBhvr>
                                      <p:tavLst>
                                        <p:tav tm="0">
                                          <p:val>
                                            <p:fltVal val="0"/>
                                          </p:val>
                                        </p:tav>
                                        <p:tav tm="100000">
                                          <p:val>
                                            <p:strVal val="#ppt_h"/>
                                          </p:val>
                                        </p:tav>
                                      </p:tavLst>
                                    </p:anim>
                                    <p:anim calcmode="lin" valueType="num">
                                      <p:cBhvr>
                                        <p:cTn id="45" dur="2000" fill="hold"/>
                                        <p:tgtEl>
                                          <p:spTgt spid="2"/>
                                        </p:tgtEl>
                                        <p:attrNameLst>
                                          <p:attrName>ppt_w</p:attrName>
                                        </p:attrNameLst>
                                      </p:cBhvr>
                                      <p:tavLst>
                                        <p:tav tm="0">
                                          <p:val>
                                            <p:fltVal val="0"/>
                                          </p:val>
                                        </p:tav>
                                        <p:tav tm="100000">
                                          <p:val>
                                            <p:strVal val="#ppt_w"/>
                                          </p:val>
                                        </p:tav>
                                      </p:tavLst>
                                    </p:anim>
                                  </p:childTnLst>
                                </p:cTn>
                              </p:par>
                            </p:childTnLst>
                          </p:cTn>
                        </p:par>
                      </p:childTnLst>
                    </p:cTn>
                  </p:par>
                  <p:par>
                    <p:cTn id="46" fill="hold">
                      <p:stCondLst>
                        <p:cond delay="indefinite"/>
                      </p:stCondLst>
                      <p:childTnLst>
                        <p:par>
                          <p:cTn id="47" fill="hold">
                            <p:stCondLst>
                              <p:cond delay="0"/>
                            </p:stCondLst>
                            <p:childTnLst>
                              <p:par>
                                <p:cTn id="48" presetID="25" presetClass="entr" presetSubtype="0" fill="hold" nodeType="clickEffect">
                                  <p:stCondLst>
                                    <p:cond delay="0"/>
                                  </p:stCondLst>
                                  <p:childTnLst>
                                    <p:set>
                                      <p:cBhvr>
                                        <p:cTn id="49" dur="1" fill="hold">
                                          <p:stCondLst>
                                            <p:cond delay="0"/>
                                          </p:stCondLst>
                                        </p:cTn>
                                        <p:tgtEl>
                                          <p:spTgt spid="9">
                                            <p:txEl>
                                              <p:pRg st="7" end="7"/>
                                            </p:txEl>
                                          </p:spTgt>
                                        </p:tgtEl>
                                        <p:attrNameLst>
                                          <p:attrName>style.visibility</p:attrName>
                                        </p:attrNameLst>
                                      </p:cBhvr>
                                      <p:to>
                                        <p:strVal val="visible"/>
                                      </p:to>
                                    </p:set>
                                    <p:anim calcmode="lin" valueType="num">
                                      <p:cBhvr>
                                        <p:cTn id="50" dur="500" decel="50000" fill="hold">
                                          <p:stCondLst>
                                            <p:cond delay="0"/>
                                          </p:stCondLst>
                                        </p:cTn>
                                        <p:tgtEl>
                                          <p:spTgt spid="9">
                                            <p:txEl>
                                              <p:pRg st="7" end="7"/>
                                            </p:txEl>
                                          </p:spTgt>
                                        </p:tgtEl>
                                        <p:attrNameLst>
                                          <p:attrName>style.rotation</p:attrName>
                                        </p:attrNameLst>
                                      </p:cBhvr>
                                      <p:tavLst>
                                        <p:tav tm="0">
                                          <p:val>
                                            <p:fltVal val="-90"/>
                                          </p:val>
                                        </p:tav>
                                        <p:tav tm="100000">
                                          <p:val>
                                            <p:fltVal val="0"/>
                                          </p:val>
                                        </p:tav>
                                      </p:tavLst>
                                    </p:anim>
                                    <p:anim calcmode="lin" valueType="num">
                                      <p:cBhvr>
                                        <p:cTn id="51" dur="500" decel="50000" fill="hold">
                                          <p:stCondLst>
                                            <p:cond delay="0"/>
                                          </p:stCondLst>
                                        </p:cTn>
                                        <p:tgtEl>
                                          <p:spTgt spid="9">
                                            <p:txEl>
                                              <p:pRg st="7" end="7"/>
                                            </p:txEl>
                                          </p:spTgt>
                                        </p:tgtEl>
                                        <p:attrNameLst>
                                          <p:attrName>ppt_w</p:attrName>
                                        </p:attrNameLst>
                                      </p:cBhvr>
                                      <p:tavLst>
                                        <p:tav tm="0">
                                          <p:val>
                                            <p:strVal val="#ppt_w"/>
                                          </p:val>
                                        </p:tav>
                                        <p:tav tm="100000">
                                          <p:val>
                                            <p:strVal val="#ppt_w*.05"/>
                                          </p:val>
                                        </p:tav>
                                      </p:tavLst>
                                    </p:anim>
                                    <p:anim calcmode="lin" valueType="num">
                                      <p:cBhvr>
                                        <p:cTn id="52" dur="500" accel="50000" fill="hold">
                                          <p:stCondLst>
                                            <p:cond delay="500"/>
                                          </p:stCondLst>
                                        </p:cTn>
                                        <p:tgtEl>
                                          <p:spTgt spid="9">
                                            <p:txEl>
                                              <p:pRg st="7" end="7"/>
                                            </p:txEl>
                                          </p:spTgt>
                                        </p:tgtEl>
                                        <p:attrNameLst>
                                          <p:attrName>ppt_w</p:attrName>
                                        </p:attrNameLst>
                                      </p:cBhvr>
                                      <p:tavLst>
                                        <p:tav tm="0">
                                          <p:val>
                                            <p:strVal val="#ppt_w*.05"/>
                                          </p:val>
                                        </p:tav>
                                        <p:tav tm="100000">
                                          <p:val>
                                            <p:strVal val="#ppt_w"/>
                                          </p:val>
                                        </p:tav>
                                      </p:tavLst>
                                    </p:anim>
                                    <p:anim calcmode="lin" valueType="num">
                                      <p:cBhvr>
                                        <p:cTn id="53" dur="1000" fill="hold"/>
                                        <p:tgtEl>
                                          <p:spTgt spid="9">
                                            <p:txEl>
                                              <p:pRg st="7" end="7"/>
                                            </p:txEl>
                                          </p:spTgt>
                                        </p:tgtEl>
                                        <p:attrNameLst>
                                          <p:attrName>ppt_h</p:attrName>
                                        </p:attrNameLst>
                                      </p:cBhvr>
                                      <p:tavLst>
                                        <p:tav tm="0">
                                          <p:val>
                                            <p:strVal val="#ppt_h"/>
                                          </p:val>
                                        </p:tav>
                                        <p:tav tm="100000">
                                          <p:val>
                                            <p:strVal val="#ppt_h"/>
                                          </p:val>
                                        </p:tav>
                                      </p:tavLst>
                                    </p:anim>
                                    <p:anim calcmode="lin" valueType="num">
                                      <p:cBhvr>
                                        <p:cTn id="54" dur="500" decel="50000" fill="hold">
                                          <p:stCondLst>
                                            <p:cond delay="0"/>
                                          </p:stCondLst>
                                        </p:cTn>
                                        <p:tgtEl>
                                          <p:spTgt spid="9">
                                            <p:txEl>
                                              <p:pRg st="7" end="7"/>
                                            </p:txEl>
                                          </p:spTgt>
                                        </p:tgtEl>
                                        <p:attrNameLst>
                                          <p:attrName>ppt_x</p:attrName>
                                        </p:attrNameLst>
                                      </p:cBhvr>
                                      <p:tavLst>
                                        <p:tav tm="0">
                                          <p:val>
                                            <p:strVal val="#ppt_x+.4"/>
                                          </p:val>
                                        </p:tav>
                                        <p:tav tm="100000">
                                          <p:val>
                                            <p:strVal val="#ppt_x"/>
                                          </p:val>
                                        </p:tav>
                                      </p:tavLst>
                                    </p:anim>
                                    <p:anim calcmode="lin" valueType="num">
                                      <p:cBhvr>
                                        <p:cTn id="55" dur="500" decel="50000" fill="hold">
                                          <p:stCondLst>
                                            <p:cond delay="0"/>
                                          </p:stCondLst>
                                        </p:cTn>
                                        <p:tgtEl>
                                          <p:spTgt spid="9">
                                            <p:txEl>
                                              <p:pRg st="7" end="7"/>
                                            </p:txEl>
                                          </p:spTgt>
                                        </p:tgtEl>
                                        <p:attrNameLst>
                                          <p:attrName>ppt_y</p:attrName>
                                        </p:attrNameLst>
                                      </p:cBhvr>
                                      <p:tavLst>
                                        <p:tav tm="0">
                                          <p:val>
                                            <p:strVal val="#ppt_y-.2"/>
                                          </p:val>
                                        </p:tav>
                                        <p:tav tm="100000">
                                          <p:val>
                                            <p:strVal val="#ppt_y+.1"/>
                                          </p:val>
                                        </p:tav>
                                      </p:tavLst>
                                    </p:anim>
                                    <p:anim calcmode="lin" valueType="num">
                                      <p:cBhvr>
                                        <p:cTn id="56" dur="500" accel="50000" fill="hold">
                                          <p:stCondLst>
                                            <p:cond delay="500"/>
                                          </p:stCondLst>
                                        </p:cTn>
                                        <p:tgtEl>
                                          <p:spTgt spid="9">
                                            <p:txEl>
                                              <p:pRg st="7" end="7"/>
                                            </p:txEl>
                                          </p:spTgt>
                                        </p:tgtEl>
                                        <p:attrNameLst>
                                          <p:attrName>ppt_y</p:attrName>
                                        </p:attrNameLst>
                                      </p:cBhvr>
                                      <p:tavLst>
                                        <p:tav tm="0">
                                          <p:val>
                                            <p:strVal val="#ppt_y+.1"/>
                                          </p:val>
                                        </p:tav>
                                        <p:tav tm="100000">
                                          <p:val>
                                            <p:strVal val="#ppt_y"/>
                                          </p:val>
                                        </p:tav>
                                      </p:tavLst>
                                    </p:anim>
                                    <p:animEffect transition="in" filter="fade">
                                      <p:cBhvr>
                                        <p:cTn id="57" dur="1000" decel="50000">
                                          <p:stCondLst>
                                            <p:cond delay="0"/>
                                          </p:stCondLst>
                                        </p:cTn>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831" y="4134361"/>
            <a:ext cx="5544324" cy="154326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838" y="1791608"/>
            <a:ext cx="5544324" cy="1419423"/>
          </a:xfrm>
          <a:prstGeom prst="rect">
            <a:avLst/>
          </a:prstGeom>
        </p:spPr>
      </p:pic>
      <p:sp>
        <p:nvSpPr>
          <p:cNvPr id="1025" name="Title 1"/>
          <p:cNvSpPr>
            <a:spLocks noGrp="1"/>
          </p:cNvSpPr>
          <p:nvPr>
            <p:ph type="title"/>
          </p:nvPr>
        </p:nvSpPr>
        <p:spPr>
          <a:xfrm>
            <a:off x="-10007" y="548680"/>
            <a:ext cx="9144000" cy="382588"/>
          </a:xfrm>
        </p:spPr>
        <p:txBody>
          <a:bodyPr lIns="360000" rIns="360000"/>
          <a:lstStyle/>
          <a:p>
            <a:r>
              <a:rPr lang="en-GB" altLang="en-US" dirty="0" smtClean="0">
                <a:solidFill>
                  <a:srgbClr val="FF0000"/>
                </a:solidFill>
              </a:rPr>
              <a:t>Insulation resistance</a:t>
            </a:r>
            <a:endParaRPr lang="en-US" altLang="en-US" dirty="0" smtClean="0">
              <a:solidFill>
                <a:srgbClr val="FF0000"/>
              </a:solidFill>
            </a:endParaRPr>
          </a:p>
        </p:txBody>
      </p:sp>
      <p:sp>
        <p:nvSpPr>
          <p:cNvPr id="9" name="TextBox 8"/>
          <p:cNvSpPr txBox="1">
            <a:spLocks noChangeArrowheads="1"/>
          </p:cNvSpPr>
          <p:nvPr/>
        </p:nvSpPr>
        <p:spPr bwMode="auto">
          <a:xfrm>
            <a:off x="0" y="937285"/>
            <a:ext cx="9144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534988" indent="-534988"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marL="0" indent="0">
              <a:spcAft>
                <a:spcPts val="600"/>
              </a:spcAft>
            </a:pPr>
            <a:r>
              <a:rPr lang="en-GB" sz="1800" b="1" dirty="0">
                <a:solidFill>
                  <a:srgbClr val="FF0000"/>
                </a:solidFill>
              </a:rPr>
              <a:t>Parallel circuits</a:t>
            </a:r>
            <a:r>
              <a:rPr lang="en-GB" sz="1800" dirty="0"/>
              <a:t>: If two final circuits have a </a:t>
            </a:r>
            <a:r>
              <a:rPr lang="en-GB" sz="1800" dirty="0" smtClean="0"/>
              <a:t>L-N </a:t>
            </a:r>
            <a:r>
              <a:rPr lang="en-GB" sz="1800" dirty="0"/>
              <a:t>insulation resistance of, say, 100MΩ each and an insulation resistance test is carried out on each individually, the reading will obviously be 100MΩ for each circuit.</a:t>
            </a:r>
            <a:endParaRPr lang="en-GB" sz="1800" dirty="0"/>
          </a:p>
        </p:txBody>
      </p:sp>
      <p:sp>
        <p:nvSpPr>
          <p:cNvPr id="5" name="TextBox 4"/>
          <p:cNvSpPr txBox="1">
            <a:spLocks noChangeArrowheads="1"/>
          </p:cNvSpPr>
          <p:nvPr/>
        </p:nvSpPr>
        <p:spPr bwMode="auto">
          <a:xfrm>
            <a:off x="-32838" y="3211031"/>
            <a:ext cx="9144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534988" indent="-534988"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marL="0" indent="0">
              <a:spcAft>
                <a:spcPts val="600"/>
              </a:spcAft>
            </a:pPr>
            <a:r>
              <a:rPr lang="en-GB" sz="1800" b="1" dirty="0">
                <a:solidFill>
                  <a:srgbClr val="FF0000"/>
                </a:solidFill>
              </a:rPr>
              <a:t>Parallel circuits</a:t>
            </a:r>
            <a:r>
              <a:rPr lang="en-GB" sz="1800" dirty="0"/>
              <a:t>: If two final circuits have a </a:t>
            </a:r>
            <a:r>
              <a:rPr lang="en-GB" sz="1800" dirty="0" smtClean="0"/>
              <a:t>L-N </a:t>
            </a:r>
            <a:r>
              <a:rPr lang="en-GB" sz="1800" dirty="0"/>
              <a:t>insulation resistance of, say, 100MΩ each and an insulation resistance test is carried out on each individually, the reading will obviously be 100MΩ for each circuit.</a:t>
            </a:r>
            <a:endParaRPr lang="en-GB" sz="1800" dirty="0"/>
          </a:p>
        </p:txBody>
      </p:sp>
      <p:sp>
        <p:nvSpPr>
          <p:cNvPr id="8" name="TextBox 7"/>
          <p:cNvSpPr txBox="1">
            <a:spLocks noChangeArrowheads="1"/>
          </p:cNvSpPr>
          <p:nvPr/>
        </p:nvSpPr>
        <p:spPr bwMode="auto">
          <a:xfrm>
            <a:off x="0" y="5677626"/>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534988" indent="-534988"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marL="0" indent="0">
              <a:spcAft>
                <a:spcPts val="600"/>
              </a:spcAft>
            </a:pPr>
            <a:r>
              <a:rPr lang="en-GB" sz="1800" dirty="0"/>
              <a:t>The more circuits connected to the consumer unit/distribution board the lower will be the insulation resistance.</a:t>
            </a:r>
            <a:endParaRPr lang="en-GB" sz="1800" dirty="0"/>
          </a:p>
        </p:txBody>
      </p:sp>
    </p:spTree>
    <p:extLst>
      <p:ext uri="{BB962C8B-B14F-4D97-AF65-F5344CB8AC3E}">
        <p14:creationId xmlns:p14="http://schemas.microsoft.com/office/powerpoint/2010/main" val="35013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decel="50000" fill="hold">
                                          <p:stCondLst>
                                            <p:cond delay="0"/>
                                          </p:stCondLst>
                                        </p:cTn>
                                        <p:tgtEl>
                                          <p:spTgt spid="9">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xEl>
                                              <p:pRg st="0" end="0"/>
                                            </p:txEl>
                                          </p:spTgt>
                                        </p:tgtEl>
                                      </p:cBhvr>
                                    </p:animEffect>
                                  </p:childTnLst>
                                </p:cTn>
                              </p:par>
                            </p:childTnLst>
                          </p:cTn>
                        </p:par>
                        <p:par>
                          <p:cTn id="15" fill="hold">
                            <p:stCondLst>
                              <p:cond delay="1000"/>
                            </p:stCondLst>
                            <p:childTnLst>
                              <p:par>
                                <p:cTn id="16" presetID="35"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2000"/>
                                        <p:tgtEl>
                                          <p:spTgt spid="4"/>
                                        </p:tgtEl>
                                      </p:cBhvr>
                                    </p:animEffect>
                                    <p:anim calcmode="lin" valueType="num">
                                      <p:cBhvr>
                                        <p:cTn id="19" dur="2000" fill="hold"/>
                                        <p:tgtEl>
                                          <p:spTgt spid="4"/>
                                        </p:tgtEl>
                                        <p:attrNameLst>
                                          <p:attrName>style.rotation</p:attrName>
                                        </p:attrNameLst>
                                      </p:cBhvr>
                                      <p:tavLst>
                                        <p:tav tm="0">
                                          <p:val>
                                            <p:fltVal val="720"/>
                                          </p:val>
                                        </p:tav>
                                        <p:tav tm="100000">
                                          <p:val>
                                            <p:fltVal val="0"/>
                                          </p:val>
                                        </p:tav>
                                      </p:tavLst>
                                    </p:anim>
                                    <p:anim calcmode="lin" valueType="num">
                                      <p:cBhvr>
                                        <p:cTn id="20" dur="2000" fill="hold"/>
                                        <p:tgtEl>
                                          <p:spTgt spid="4"/>
                                        </p:tgtEl>
                                        <p:attrNameLst>
                                          <p:attrName>ppt_h</p:attrName>
                                        </p:attrNameLst>
                                      </p:cBhvr>
                                      <p:tavLst>
                                        <p:tav tm="0">
                                          <p:val>
                                            <p:fltVal val="0"/>
                                          </p:val>
                                        </p:tav>
                                        <p:tav tm="100000">
                                          <p:val>
                                            <p:strVal val="#ppt_h"/>
                                          </p:val>
                                        </p:tav>
                                      </p:tavLst>
                                    </p:anim>
                                    <p:anim calcmode="lin" valueType="num">
                                      <p:cBhvr>
                                        <p:cTn id="21" dur="2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22" fill="hold">
                      <p:stCondLst>
                        <p:cond delay="indefinite"/>
                      </p:stCondLst>
                      <p:childTnLst>
                        <p:par>
                          <p:cTn id="23" fill="hold">
                            <p:stCondLst>
                              <p:cond delay="0"/>
                            </p:stCondLst>
                            <p:childTnLst>
                              <p:par>
                                <p:cTn id="24" presetID="25"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 calcmode="lin" valueType="num">
                                      <p:cBhvr>
                                        <p:cTn id="26"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27"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28"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29"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30"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31"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32"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33" dur="1000" decel="50000">
                                          <p:stCondLst>
                                            <p:cond delay="0"/>
                                          </p:stCondLst>
                                        </p:cTn>
                                        <p:tgtEl>
                                          <p:spTgt spid="5">
                                            <p:txEl>
                                              <p:pRg st="0" end="0"/>
                                            </p:txEl>
                                          </p:spTgt>
                                        </p:tgtEl>
                                      </p:cBhvr>
                                    </p:animEffect>
                                  </p:childTnLst>
                                </p:cTn>
                              </p:par>
                            </p:childTnLst>
                          </p:cTn>
                        </p:par>
                        <p:par>
                          <p:cTn id="34" fill="hold">
                            <p:stCondLst>
                              <p:cond delay="1000"/>
                            </p:stCondLst>
                            <p:childTnLst>
                              <p:par>
                                <p:cTn id="35" presetID="35" presetClass="entr" presetSubtype="0"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2000"/>
                                        <p:tgtEl>
                                          <p:spTgt spid="3"/>
                                        </p:tgtEl>
                                      </p:cBhvr>
                                    </p:animEffect>
                                    <p:anim calcmode="lin" valueType="num">
                                      <p:cBhvr>
                                        <p:cTn id="38" dur="2000" fill="hold"/>
                                        <p:tgtEl>
                                          <p:spTgt spid="3"/>
                                        </p:tgtEl>
                                        <p:attrNameLst>
                                          <p:attrName>style.rotation</p:attrName>
                                        </p:attrNameLst>
                                      </p:cBhvr>
                                      <p:tavLst>
                                        <p:tav tm="0">
                                          <p:val>
                                            <p:fltVal val="720"/>
                                          </p:val>
                                        </p:tav>
                                        <p:tav tm="100000">
                                          <p:val>
                                            <p:fltVal val="0"/>
                                          </p:val>
                                        </p:tav>
                                      </p:tavLst>
                                    </p:anim>
                                    <p:anim calcmode="lin" valueType="num">
                                      <p:cBhvr>
                                        <p:cTn id="39" dur="2000" fill="hold"/>
                                        <p:tgtEl>
                                          <p:spTgt spid="3"/>
                                        </p:tgtEl>
                                        <p:attrNameLst>
                                          <p:attrName>ppt_h</p:attrName>
                                        </p:attrNameLst>
                                      </p:cBhvr>
                                      <p:tavLst>
                                        <p:tav tm="0">
                                          <p:val>
                                            <p:fltVal val="0"/>
                                          </p:val>
                                        </p:tav>
                                        <p:tav tm="100000">
                                          <p:val>
                                            <p:strVal val="#ppt_h"/>
                                          </p:val>
                                        </p:tav>
                                      </p:tavLst>
                                    </p:anim>
                                    <p:anim calcmode="lin" valueType="num">
                                      <p:cBhvr>
                                        <p:cTn id="40" dur="2000" fill="hold"/>
                                        <p:tgtEl>
                                          <p:spTgt spid="3"/>
                                        </p:tgtEl>
                                        <p:attrNameLst>
                                          <p:attrName>ppt_w</p:attrName>
                                        </p:attrNameLst>
                                      </p:cBhvr>
                                      <p:tavLst>
                                        <p:tav tm="0">
                                          <p:val>
                                            <p:fltVal val="0"/>
                                          </p:val>
                                        </p:tav>
                                        <p:tav tm="100000">
                                          <p:val>
                                            <p:strVal val="#ppt_w"/>
                                          </p:val>
                                        </p:tav>
                                      </p:tavLst>
                                    </p:anim>
                                  </p:childTnLst>
                                </p:cTn>
                              </p:par>
                            </p:childTnLst>
                          </p:cTn>
                        </p:par>
                      </p:childTnLst>
                    </p:cTn>
                  </p:par>
                  <p:par>
                    <p:cTn id="41" fill="hold">
                      <p:stCondLst>
                        <p:cond delay="indefinite"/>
                      </p:stCondLst>
                      <p:childTnLst>
                        <p:par>
                          <p:cTn id="42" fill="hold">
                            <p:stCondLst>
                              <p:cond delay="0"/>
                            </p:stCondLst>
                            <p:childTnLst>
                              <p:par>
                                <p:cTn id="43" presetID="25" presetClass="entr" presetSubtype="0" fill="hold"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anim calcmode="lin" valueType="num">
                                      <p:cBhvr>
                                        <p:cTn id="45"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46"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47"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48"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49"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50"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51"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52" dur="1000" decel="50000">
                                          <p:stCondLst>
                                            <p:cond delay="0"/>
                                          </p:stCondLst>
                                        </p:cTn>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07704" y="2554798"/>
            <a:ext cx="5650853" cy="3672408"/>
          </a:xfrm>
          <a:prstGeom prst="rect">
            <a:avLst/>
          </a:prstGeom>
        </p:spPr>
      </p:pic>
      <p:sp>
        <p:nvSpPr>
          <p:cNvPr id="1025" name="Title 1"/>
          <p:cNvSpPr>
            <a:spLocks noGrp="1"/>
          </p:cNvSpPr>
          <p:nvPr>
            <p:ph type="title"/>
          </p:nvPr>
        </p:nvSpPr>
        <p:spPr>
          <a:xfrm>
            <a:off x="-10007" y="548680"/>
            <a:ext cx="9144000" cy="382588"/>
          </a:xfrm>
        </p:spPr>
        <p:txBody>
          <a:bodyPr lIns="360000" rIns="360000"/>
          <a:lstStyle/>
          <a:p>
            <a:r>
              <a:rPr lang="en-GB" altLang="en-US" dirty="0" smtClean="0">
                <a:solidFill>
                  <a:srgbClr val="FF0000"/>
                </a:solidFill>
              </a:rPr>
              <a:t>Insulation resistance</a:t>
            </a:r>
            <a:endParaRPr lang="en-US" altLang="en-US" dirty="0" smtClean="0">
              <a:solidFill>
                <a:srgbClr val="FF0000"/>
              </a:solidFill>
            </a:endParaRPr>
          </a:p>
        </p:txBody>
      </p:sp>
      <p:sp>
        <p:nvSpPr>
          <p:cNvPr id="9" name="TextBox 8"/>
          <p:cNvSpPr txBox="1">
            <a:spLocks noChangeArrowheads="1"/>
          </p:cNvSpPr>
          <p:nvPr/>
        </p:nvSpPr>
        <p:spPr bwMode="auto">
          <a:xfrm>
            <a:off x="0" y="937285"/>
            <a:ext cx="91440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534988" indent="-534988"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marL="0" indent="0"/>
            <a:r>
              <a:rPr lang="en-GB" b="1" dirty="0"/>
              <a:t>Example</a:t>
            </a:r>
            <a:r>
              <a:rPr lang="en-GB" dirty="0"/>
              <a:t>: A small domestic installation has six circuits connected into the consumer unit as follows: Cooker (Ins res – 150MΩ), Immersion heater (Ins res – 160MΩ), ring 1 (Ins res – 180MΩ), ring 2 (Ins res – 170MΩ), lighting 1 (Ins res – 140MΩ) and lighting 2 (Ins res – 120MΩ). Calculate the overall insulation resistance</a:t>
            </a:r>
            <a:r>
              <a:rPr lang="en-GB" dirty="0" smtClean="0"/>
              <a:t>.</a:t>
            </a:r>
          </a:p>
        </p:txBody>
      </p:sp>
    </p:spTree>
    <p:extLst>
      <p:ext uri="{BB962C8B-B14F-4D97-AF65-F5344CB8AC3E}">
        <p14:creationId xmlns:p14="http://schemas.microsoft.com/office/powerpoint/2010/main" val="410228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decel="50000" fill="hold">
                                          <p:stCondLst>
                                            <p:cond delay="0"/>
                                          </p:stCondLst>
                                        </p:cTn>
                                        <p:tgtEl>
                                          <p:spTgt spid="9">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5"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000"/>
                                        <p:tgtEl>
                                          <p:spTgt spid="2"/>
                                        </p:tgtEl>
                                      </p:cBhvr>
                                    </p:animEffect>
                                    <p:anim calcmode="lin" valueType="num">
                                      <p:cBhvr>
                                        <p:cTn id="20" dur="2000" fill="hold"/>
                                        <p:tgtEl>
                                          <p:spTgt spid="2"/>
                                        </p:tgtEl>
                                        <p:attrNameLst>
                                          <p:attrName>style.rotation</p:attrName>
                                        </p:attrNameLst>
                                      </p:cBhvr>
                                      <p:tavLst>
                                        <p:tav tm="0">
                                          <p:val>
                                            <p:fltVal val="720"/>
                                          </p:val>
                                        </p:tav>
                                        <p:tav tm="100000">
                                          <p:val>
                                            <p:fltVal val="0"/>
                                          </p:val>
                                        </p:tav>
                                      </p:tavLst>
                                    </p:anim>
                                    <p:anim calcmode="lin" valueType="num">
                                      <p:cBhvr>
                                        <p:cTn id="21" dur="2000" fill="hold"/>
                                        <p:tgtEl>
                                          <p:spTgt spid="2"/>
                                        </p:tgtEl>
                                        <p:attrNameLst>
                                          <p:attrName>ppt_h</p:attrName>
                                        </p:attrNameLst>
                                      </p:cBhvr>
                                      <p:tavLst>
                                        <p:tav tm="0">
                                          <p:val>
                                            <p:fltVal val="0"/>
                                          </p:val>
                                        </p:tav>
                                        <p:tav tm="100000">
                                          <p:val>
                                            <p:strVal val="#ppt_h"/>
                                          </p:val>
                                        </p:tav>
                                      </p:tavLst>
                                    </p:anim>
                                    <p:anim calcmode="lin" valueType="num">
                                      <p:cBhvr>
                                        <p:cTn id="22"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
          <p:cNvSpPr>
            <a:spLocks noGrp="1"/>
          </p:cNvSpPr>
          <p:nvPr>
            <p:ph type="title"/>
          </p:nvPr>
        </p:nvSpPr>
        <p:spPr>
          <a:xfrm>
            <a:off x="-10007" y="548680"/>
            <a:ext cx="9144000" cy="382588"/>
          </a:xfrm>
        </p:spPr>
        <p:txBody>
          <a:bodyPr lIns="360000" rIns="360000"/>
          <a:lstStyle/>
          <a:p>
            <a:r>
              <a:rPr lang="en-GB" altLang="en-US" dirty="0" smtClean="0">
                <a:solidFill>
                  <a:srgbClr val="FF0000"/>
                </a:solidFill>
              </a:rPr>
              <a:t>Insulation resistance</a:t>
            </a:r>
            <a:endParaRPr lang="en-US" altLang="en-US" dirty="0" smtClean="0">
              <a:solidFill>
                <a:srgbClr val="FF0000"/>
              </a:solidFill>
            </a:endParaRPr>
          </a:p>
        </p:txBody>
      </p:sp>
      <p:sp>
        <p:nvSpPr>
          <p:cNvPr id="9" name="TextBox 8"/>
          <p:cNvSpPr txBox="1">
            <a:spLocks noChangeArrowheads="1"/>
          </p:cNvSpPr>
          <p:nvPr/>
        </p:nvSpPr>
        <p:spPr bwMode="auto">
          <a:xfrm>
            <a:off x="0" y="1268760"/>
            <a:ext cx="9144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534988" indent="-534988"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spcAft>
                <a:spcPts val="1200"/>
              </a:spcAft>
              <a:buClr>
                <a:srgbClr val="E30613"/>
              </a:buClr>
              <a:buFont typeface="Arial" panose="020B0604020202020204" pitchFamily="34" charset="0"/>
              <a:buChar char="•"/>
            </a:pPr>
            <a:r>
              <a:rPr lang="en-GB" altLang="en-US" dirty="0">
                <a:solidFill>
                  <a:srgbClr val="000000"/>
                </a:solidFill>
              </a:rPr>
              <a:t>Insulation resistance testing is a fundamental test for inspectors.</a:t>
            </a:r>
          </a:p>
          <a:p>
            <a:pPr eaLnBrk="1" hangingPunct="1">
              <a:spcAft>
                <a:spcPts val="1200"/>
              </a:spcAft>
              <a:buClr>
                <a:srgbClr val="E30613"/>
              </a:buClr>
              <a:buFont typeface="Arial" panose="020B0604020202020204" pitchFamily="34" charset="0"/>
              <a:buChar char="•"/>
            </a:pPr>
            <a:r>
              <a:rPr lang="en-GB" altLang="en-US" dirty="0">
                <a:solidFill>
                  <a:srgbClr val="000000"/>
                </a:solidFill>
              </a:rPr>
              <a:t>These tests are to verify that the insulation of conductors provides adequate insulation, is not damaged and that live conductors or protective conductors are not short‑circuited.</a:t>
            </a:r>
          </a:p>
        </p:txBody>
      </p:sp>
    </p:spTree>
    <p:extLst>
      <p:ext uri="{BB962C8B-B14F-4D97-AF65-F5344CB8AC3E}">
        <p14:creationId xmlns:p14="http://schemas.microsoft.com/office/powerpoint/2010/main" val="162556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1025"/>
                                        </p:tgtEl>
                                        <p:attrNameLst>
                                          <p:attrName>style.visibility</p:attrName>
                                        </p:attrNameLst>
                                      </p:cBhvr>
                                      <p:to>
                                        <p:strVal val="visible"/>
                                      </p:to>
                                    </p:set>
                                    <p:anim calcmode="lin" valueType="num">
                                      <p:cBhvr>
                                        <p:cTn id="7" dur="500" decel="50000" fill="hold">
                                          <p:stCondLst>
                                            <p:cond delay="0"/>
                                          </p:stCondLst>
                                        </p:cTn>
                                        <p:tgtEl>
                                          <p:spTgt spid="102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2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25"/>
                                        </p:tgtEl>
                                        <p:attrNameLst>
                                          <p:attrName>ppt_w</p:attrName>
                                        </p:attrNameLst>
                                      </p:cBhvr>
                                      <p:tavLst>
                                        <p:tav tm="0">
                                          <p:val>
                                            <p:strVal val="#ppt_w*.05"/>
                                          </p:val>
                                        </p:tav>
                                        <p:tav tm="100000">
                                          <p:val>
                                            <p:strVal val="#ppt_w"/>
                                          </p:val>
                                        </p:tav>
                                      </p:tavLst>
                                    </p:anim>
                                    <p:anim calcmode="lin" valueType="num">
                                      <p:cBhvr>
                                        <p:cTn id="10" dur="1000" fill="hold"/>
                                        <p:tgtEl>
                                          <p:spTgt spid="102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2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2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2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25"/>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p:cTn id="19" dur="500" decel="50000" fill="hold">
                                          <p:stCondLst>
                                            <p:cond delay="0"/>
                                          </p:stCondLst>
                                        </p:cTn>
                                        <p:tgtEl>
                                          <p:spTgt spid="9">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9">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9">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9">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9">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p:cTn id="31" dur="500" decel="50000" fill="hold">
                                          <p:stCondLst>
                                            <p:cond delay="0"/>
                                          </p:stCondLst>
                                        </p:cTn>
                                        <p:tgtEl>
                                          <p:spTgt spid="9">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9">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9">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9">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9">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9">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9">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
          <p:cNvSpPr>
            <a:spLocks noGrp="1"/>
          </p:cNvSpPr>
          <p:nvPr>
            <p:ph type="title"/>
          </p:nvPr>
        </p:nvSpPr>
        <p:spPr>
          <a:xfrm>
            <a:off x="0" y="692696"/>
            <a:ext cx="8218488" cy="382588"/>
          </a:xfrm>
        </p:spPr>
        <p:txBody>
          <a:bodyPr lIns="360000" rIns="360000"/>
          <a:lstStyle/>
          <a:p>
            <a:r>
              <a:rPr lang="en-GB" altLang="en-US" dirty="0" smtClean="0">
                <a:solidFill>
                  <a:srgbClr val="FF0000"/>
                </a:solidFill>
              </a:rPr>
              <a:t>Insulation resistance</a:t>
            </a:r>
            <a:endParaRPr lang="en-US" altLang="en-US" dirty="0" smtClean="0">
              <a:solidFill>
                <a:srgbClr val="FF0000"/>
              </a:solidFill>
            </a:endParaRPr>
          </a:p>
        </p:txBody>
      </p:sp>
      <p:sp>
        <p:nvSpPr>
          <p:cNvPr id="9" name="TextBox 8"/>
          <p:cNvSpPr txBox="1">
            <a:spLocks noChangeArrowheads="1"/>
          </p:cNvSpPr>
          <p:nvPr/>
        </p:nvSpPr>
        <p:spPr bwMode="auto">
          <a:xfrm>
            <a:off x="0" y="1268760"/>
            <a:ext cx="9144000"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534988" indent="-534988"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spcAft>
                <a:spcPts val="600"/>
              </a:spcAft>
            </a:pPr>
            <a:r>
              <a:rPr lang="en-GB" altLang="en-US" b="1" dirty="0" smtClean="0"/>
              <a:t>Type of test instrument</a:t>
            </a:r>
            <a:endParaRPr lang="en-GB" altLang="en-US" dirty="0" smtClean="0"/>
          </a:p>
          <a:p>
            <a:pPr marL="0" indent="0" eaLnBrk="1" hangingPunct="1">
              <a:spcAft>
                <a:spcPts val="600"/>
              </a:spcAft>
            </a:pPr>
            <a:r>
              <a:rPr lang="en-GB" altLang="en-US" dirty="0" smtClean="0"/>
              <a:t>An insulation resistance tester should be used which is capable of providing a d.c. voltage as specified in Table 61 below. This table also specifies the minimum permitted value of insulation resistance.</a:t>
            </a:r>
            <a:endParaRPr lang="en-GB" altLang="en-US" dirty="0"/>
          </a:p>
        </p:txBody>
      </p:sp>
      <p:pic>
        <p:nvPicPr>
          <p:cNvPr id="4" name="Picture 3" descr="07 Table 6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8956" y="2996952"/>
            <a:ext cx="8066088"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083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decel="50000" fill="hold">
                                          <p:stCondLst>
                                            <p:cond delay="0"/>
                                          </p:stCondLst>
                                        </p:cTn>
                                        <p:tgtEl>
                                          <p:spTgt spid="9">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p:cTn id="19" dur="500" decel="50000" fill="hold">
                                          <p:stCondLst>
                                            <p:cond delay="0"/>
                                          </p:stCondLst>
                                        </p:cTn>
                                        <p:tgtEl>
                                          <p:spTgt spid="9">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9">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9">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9">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9">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9">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9">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9">
                                            <p:txEl>
                                              <p:pRg st="1" end="1"/>
                                            </p:txEl>
                                          </p:spTgt>
                                        </p:tgtEl>
                                      </p:cBhvr>
                                    </p:animEffect>
                                  </p:childTnLst>
                                </p:cTn>
                              </p:par>
                            </p:childTnLst>
                          </p:cTn>
                        </p:par>
                        <p:par>
                          <p:cTn id="27" fill="hold">
                            <p:stCondLst>
                              <p:cond delay="1000"/>
                            </p:stCondLst>
                            <p:childTnLst>
                              <p:par>
                                <p:cTn id="28" presetID="35"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2000"/>
                                        <p:tgtEl>
                                          <p:spTgt spid="4"/>
                                        </p:tgtEl>
                                      </p:cBhvr>
                                    </p:animEffect>
                                    <p:anim calcmode="lin" valueType="num">
                                      <p:cBhvr>
                                        <p:cTn id="31" dur="2000" fill="hold"/>
                                        <p:tgtEl>
                                          <p:spTgt spid="4"/>
                                        </p:tgtEl>
                                        <p:attrNameLst>
                                          <p:attrName>style.rotation</p:attrName>
                                        </p:attrNameLst>
                                      </p:cBhvr>
                                      <p:tavLst>
                                        <p:tav tm="0">
                                          <p:val>
                                            <p:fltVal val="720"/>
                                          </p:val>
                                        </p:tav>
                                        <p:tav tm="100000">
                                          <p:val>
                                            <p:fltVal val="0"/>
                                          </p:val>
                                        </p:tav>
                                      </p:tavLst>
                                    </p:anim>
                                    <p:anim calcmode="lin" valueType="num">
                                      <p:cBhvr>
                                        <p:cTn id="32" dur="2000" fill="hold"/>
                                        <p:tgtEl>
                                          <p:spTgt spid="4"/>
                                        </p:tgtEl>
                                        <p:attrNameLst>
                                          <p:attrName>ppt_h</p:attrName>
                                        </p:attrNameLst>
                                      </p:cBhvr>
                                      <p:tavLst>
                                        <p:tav tm="0">
                                          <p:val>
                                            <p:fltVal val="0"/>
                                          </p:val>
                                        </p:tav>
                                        <p:tav tm="100000">
                                          <p:val>
                                            <p:strVal val="#ppt_h"/>
                                          </p:val>
                                        </p:tav>
                                      </p:tavLst>
                                    </p:anim>
                                    <p:anim calcmode="lin" valueType="num">
                                      <p:cBhvr>
                                        <p:cTn id="33" dur="2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
          <p:cNvSpPr>
            <a:spLocks noGrp="1"/>
          </p:cNvSpPr>
          <p:nvPr>
            <p:ph type="title"/>
          </p:nvPr>
        </p:nvSpPr>
        <p:spPr>
          <a:xfrm>
            <a:off x="0" y="692696"/>
            <a:ext cx="8218488" cy="382588"/>
          </a:xfrm>
        </p:spPr>
        <p:txBody>
          <a:bodyPr lIns="360000" rIns="360000"/>
          <a:lstStyle/>
          <a:p>
            <a:r>
              <a:rPr lang="en-GB" altLang="en-US" dirty="0" smtClean="0">
                <a:solidFill>
                  <a:srgbClr val="FF0000"/>
                </a:solidFill>
              </a:rPr>
              <a:t>Insulation resistance</a:t>
            </a:r>
            <a:endParaRPr lang="en-US" altLang="en-US" dirty="0" smtClean="0">
              <a:solidFill>
                <a:srgbClr val="FF0000"/>
              </a:solidFill>
            </a:endParaRPr>
          </a:p>
        </p:txBody>
      </p:sp>
      <p:sp>
        <p:nvSpPr>
          <p:cNvPr id="9" name="TextBox 8"/>
          <p:cNvSpPr txBox="1">
            <a:spLocks noChangeArrowheads="1"/>
          </p:cNvSpPr>
          <p:nvPr/>
        </p:nvSpPr>
        <p:spPr bwMode="auto">
          <a:xfrm>
            <a:off x="0" y="1268760"/>
            <a:ext cx="9144000"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534988" indent="-534988"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marL="0" indent="0">
              <a:spcAft>
                <a:spcPts val="600"/>
              </a:spcAft>
            </a:pPr>
            <a:r>
              <a:rPr lang="en-GB" altLang="en-US" b="1" i="1" dirty="0">
                <a:solidFill>
                  <a:srgbClr val="000000"/>
                </a:solidFill>
              </a:rPr>
              <a:t>Pre-test checks</a:t>
            </a:r>
            <a:endParaRPr lang="en-GB" altLang="en-US" dirty="0">
              <a:solidFill>
                <a:srgbClr val="000000"/>
              </a:solidFill>
            </a:endParaRPr>
          </a:p>
          <a:p>
            <a:pPr marL="0" indent="0">
              <a:spcAft>
                <a:spcPts val="600"/>
              </a:spcAft>
            </a:pPr>
            <a:r>
              <a:rPr lang="en-GB" altLang="en-US" dirty="0">
                <a:solidFill>
                  <a:srgbClr val="000000"/>
                </a:solidFill>
              </a:rPr>
              <a:t>Before commencing with insulation resistance tests, a number of checks should be made with precautions taken as follows:</a:t>
            </a:r>
          </a:p>
          <a:p>
            <a:pPr>
              <a:spcAft>
                <a:spcPts val="600"/>
              </a:spcAft>
              <a:buClr>
                <a:srgbClr val="E30613"/>
              </a:buClr>
              <a:buFont typeface="Arial" panose="020B0604020202020204" pitchFamily="34" charset="0"/>
              <a:buChar char="•"/>
            </a:pPr>
            <a:r>
              <a:rPr lang="en-GB" altLang="en-US" dirty="0">
                <a:solidFill>
                  <a:srgbClr val="000000"/>
                </a:solidFill>
              </a:rPr>
              <a:t>The protective conductor of an item (switchgear or cable </a:t>
            </a:r>
            <a:r>
              <a:rPr lang="en-GB" altLang="en-US" dirty="0" err="1">
                <a:solidFill>
                  <a:srgbClr val="000000"/>
                </a:solidFill>
              </a:rPr>
              <a:t>etc</a:t>
            </a:r>
            <a:r>
              <a:rPr lang="en-GB" altLang="en-US" dirty="0">
                <a:solidFill>
                  <a:srgbClr val="000000"/>
                </a:solidFill>
              </a:rPr>
              <a:t>) is connected to the main earthing terminal.</a:t>
            </a:r>
          </a:p>
          <a:p>
            <a:pPr>
              <a:spcAft>
                <a:spcPts val="600"/>
              </a:spcAft>
              <a:buClr>
                <a:srgbClr val="E30613"/>
              </a:buClr>
              <a:buFont typeface="Arial" panose="020B0604020202020204" pitchFamily="34" charset="0"/>
              <a:buChar char="•"/>
            </a:pPr>
            <a:r>
              <a:rPr lang="en-GB" altLang="en-US" dirty="0">
                <a:solidFill>
                  <a:srgbClr val="000000"/>
                </a:solidFill>
              </a:rPr>
              <a:t>Pilot or indicator lamps, and capacitors are disconnected from circuits to avoid an inaccurate test value being obtained.</a:t>
            </a:r>
          </a:p>
          <a:p>
            <a:pPr>
              <a:spcAft>
                <a:spcPts val="600"/>
              </a:spcAft>
              <a:buClr>
                <a:srgbClr val="E30613"/>
              </a:buClr>
              <a:buFont typeface="Arial" panose="020B0604020202020204" pitchFamily="34" charset="0"/>
              <a:buChar char="•"/>
            </a:pPr>
            <a:r>
              <a:rPr lang="en-GB" altLang="en-US" dirty="0">
                <a:solidFill>
                  <a:srgbClr val="000000"/>
                </a:solidFill>
              </a:rPr>
              <a:t>Voltage‑sensitive electronic equipment such as dimmer switches, touch switches, delay timers, power controllers, electronic starters for fluorescent lamps, emergency lighting, RCDs and similar equipment are disconnected so that they are not subjected to the test voltage</a:t>
            </a:r>
            <a:r>
              <a:rPr lang="en-GB" altLang="en-US" sz="2400" dirty="0">
                <a:solidFill>
                  <a:srgbClr val="000000"/>
                </a:solidFill>
              </a:rPr>
              <a:t>.</a:t>
            </a:r>
          </a:p>
        </p:txBody>
      </p:sp>
    </p:spTree>
    <p:extLst>
      <p:ext uri="{BB962C8B-B14F-4D97-AF65-F5344CB8AC3E}">
        <p14:creationId xmlns:p14="http://schemas.microsoft.com/office/powerpoint/2010/main" val="131767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decel="50000" fill="hold">
                                          <p:stCondLst>
                                            <p:cond delay="0"/>
                                          </p:stCondLst>
                                        </p:cTn>
                                        <p:tgtEl>
                                          <p:spTgt spid="9">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xEl>
                                              <p:pRg st="0" end="0"/>
                                            </p:txEl>
                                          </p:spTgt>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p:cTn id="18" dur="500" decel="50000" fill="hold">
                                          <p:stCondLst>
                                            <p:cond delay="0"/>
                                          </p:stCondLst>
                                        </p:cTn>
                                        <p:tgtEl>
                                          <p:spTgt spid="9">
                                            <p:txEl>
                                              <p:pRg st="1" end="1"/>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9">
                                            <p:txEl>
                                              <p:pRg st="1" end="1"/>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9">
                                            <p:txEl>
                                              <p:pRg st="1" end="1"/>
                                            </p:txEl>
                                          </p:spTgt>
                                        </p:tgtEl>
                                        <p:attrNameLst>
                                          <p:attrName>ppt_w</p:attrName>
                                        </p:attrNameLst>
                                      </p:cBhvr>
                                      <p:tavLst>
                                        <p:tav tm="0">
                                          <p:val>
                                            <p:strVal val="#ppt_w*.05"/>
                                          </p:val>
                                        </p:tav>
                                        <p:tav tm="100000">
                                          <p:val>
                                            <p:strVal val="#ppt_w"/>
                                          </p:val>
                                        </p:tav>
                                      </p:tavLst>
                                    </p:anim>
                                    <p:anim calcmode="lin" valueType="num">
                                      <p:cBhvr>
                                        <p:cTn id="21" dur="1000" fill="hold"/>
                                        <p:tgtEl>
                                          <p:spTgt spid="9">
                                            <p:txEl>
                                              <p:pRg st="1" end="1"/>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9">
                                            <p:txEl>
                                              <p:pRg st="1" end="1"/>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9">
                                            <p:txEl>
                                              <p:pRg st="1" end="1"/>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9">
                                            <p:txEl>
                                              <p:pRg st="1" end="1"/>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9">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5" presetClass="entr" presetSubtype="0" fill="hold" nodeType="click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anim calcmode="lin" valueType="num">
                                      <p:cBhvr>
                                        <p:cTn id="30" dur="500" decel="50000" fill="hold">
                                          <p:stCondLst>
                                            <p:cond delay="0"/>
                                          </p:stCondLst>
                                        </p:cTn>
                                        <p:tgtEl>
                                          <p:spTgt spid="9">
                                            <p:txEl>
                                              <p:pRg st="2" end="2"/>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9">
                                            <p:txEl>
                                              <p:pRg st="2" end="2"/>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9">
                                            <p:txEl>
                                              <p:pRg st="2" end="2"/>
                                            </p:txEl>
                                          </p:spTgt>
                                        </p:tgtEl>
                                        <p:attrNameLst>
                                          <p:attrName>ppt_w</p:attrName>
                                        </p:attrNameLst>
                                      </p:cBhvr>
                                      <p:tavLst>
                                        <p:tav tm="0">
                                          <p:val>
                                            <p:strVal val="#ppt_w*.05"/>
                                          </p:val>
                                        </p:tav>
                                        <p:tav tm="100000">
                                          <p:val>
                                            <p:strVal val="#ppt_w"/>
                                          </p:val>
                                        </p:tav>
                                      </p:tavLst>
                                    </p:anim>
                                    <p:anim calcmode="lin" valueType="num">
                                      <p:cBhvr>
                                        <p:cTn id="33" dur="1000" fill="hold"/>
                                        <p:tgtEl>
                                          <p:spTgt spid="9">
                                            <p:txEl>
                                              <p:pRg st="2" end="2"/>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9">
                                            <p:txEl>
                                              <p:pRg st="2" end="2"/>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9">
                                            <p:txEl>
                                              <p:pRg st="2" end="2"/>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9">
                                            <p:txEl>
                                              <p:pRg st="2" end="2"/>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9">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5" presetClass="entr" presetSubtype="0" fill="hold" nodeType="clickEffect">
                                  <p:stCondLst>
                                    <p:cond delay="0"/>
                                  </p:stCondLst>
                                  <p:childTnLst>
                                    <p:set>
                                      <p:cBhvr>
                                        <p:cTn id="41" dur="1" fill="hold">
                                          <p:stCondLst>
                                            <p:cond delay="0"/>
                                          </p:stCondLst>
                                        </p:cTn>
                                        <p:tgtEl>
                                          <p:spTgt spid="9">
                                            <p:txEl>
                                              <p:pRg st="3" end="3"/>
                                            </p:txEl>
                                          </p:spTgt>
                                        </p:tgtEl>
                                        <p:attrNameLst>
                                          <p:attrName>style.visibility</p:attrName>
                                        </p:attrNameLst>
                                      </p:cBhvr>
                                      <p:to>
                                        <p:strVal val="visible"/>
                                      </p:to>
                                    </p:set>
                                    <p:anim calcmode="lin" valueType="num">
                                      <p:cBhvr>
                                        <p:cTn id="42" dur="500" decel="50000" fill="hold">
                                          <p:stCondLst>
                                            <p:cond delay="0"/>
                                          </p:stCondLst>
                                        </p:cTn>
                                        <p:tgtEl>
                                          <p:spTgt spid="9">
                                            <p:txEl>
                                              <p:pRg st="3" end="3"/>
                                            </p:txEl>
                                          </p:spTgt>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9">
                                            <p:txEl>
                                              <p:pRg st="3" end="3"/>
                                            </p:txEl>
                                          </p:spTgt>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9">
                                            <p:txEl>
                                              <p:pRg st="3" end="3"/>
                                            </p:txEl>
                                          </p:spTgt>
                                        </p:tgtEl>
                                        <p:attrNameLst>
                                          <p:attrName>ppt_w</p:attrName>
                                        </p:attrNameLst>
                                      </p:cBhvr>
                                      <p:tavLst>
                                        <p:tav tm="0">
                                          <p:val>
                                            <p:strVal val="#ppt_w*.05"/>
                                          </p:val>
                                        </p:tav>
                                        <p:tav tm="100000">
                                          <p:val>
                                            <p:strVal val="#ppt_w"/>
                                          </p:val>
                                        </p:tav>
                                      </p:tavLst>
                                    </p:anim>
                                    <p:anim calcmode="lin" valueType="num">
                                      <p:cBhvr>
                                        <p:cTn id="45" dur="1000" fill="hold"/>
                                        <p:tgtEl>
                                          <p:spTgt spid="9">
                                            <p:txEl>
                                              <p:pRg st="3" end="3"/>
                                            </p:txEl>
                                          </p:spTgt>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9">
                                            <p:txEl>
                                              <p:pRg st="3" end="3"/>
                                            </p:txEl>
                                          </p:spTgt>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9">
                                            <p:txEl>
                                              <p:pRg st="3" end="3"/>
                                            </p:txEl>
                                          </p:spTgt>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9">
                                            <p:txEl>
                                              <p:pRg st="3" end="3"/>
                                            </p:txEl>
                                          </p:spTgt>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9">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5" presetClass="entr" presetSubtype="0" fill="hold" nodeType="clickEffect">
                                  <p:stCondLst>
                                    <p:cond delay="0"/>
                                  </p:stCondLst>
                                  <p:childTnLst>
                                    <p:set>
                                      <p:cBhvr>
                                        <p:cTn id="53" dur="1" fill="hold">
                                          <p:stCondLst>
                                            <p:cond delay="0"/>
                                          </p:stCondLst>
                                        </p:cTn>
                                        <p:tgtEl>
                                          <p:spTgt spid="9">
                                            <p:txEl>
                                              <p:pRg st="4" end="4"/>
                                            </p:txEl>
                                          </p:spTgt>
                                        </p:tgtEl>
                                        <p:attrNameLst>
                                          <p:attrName>style.visibility</p:attrName>
                                        </p:attrNameLst>
                                      </p:cBhvr>
                                      <p:to>
                                        <p:strVal val="visible"/>
                                      </p:to>
                                    </p:set>
                                    <p:anim calcmode="lin" valueType="num">
                                      <p:cBhvr>
                                        <p:cTn id="54" dur="500" decel="50000" fill="hold">
                                          <p:stCondLst>
                                            <p:cond delay="0"/>
                                          </p:stCondLst>
                                        </p:cTn>
                                        <p:tgtEl>
                                          <p:spTgt spid="9">
                                            <p:txEl>
                                              <p:pRg st="4" end="4"/>
                                            </p:txEl>
                                          </p:spTgt>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9">
                                            <p:txEl>
                                              <p:pRg st="4" end="4"/>
                                            </p:txEl>
                                          </p:spTgt>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9">
                                            <p:txEl>
                                              <p:pRg st="4" end="4"/>
                                            </p:txEl>
                                          </p:spTgt>
                                        </p:tgtEl>
                                        <p:attrNameLst>
                                          <p:attrName>ppt_w</p:attrName>
                                        </p:attrNameLst>
                                      </p:cBhvr>
                                      <p:tavLst>
                                        <p:tav tm="0">
                                          <p:val>
                                            <p:strVal val="#ppt_w*.05"/>
                                          </p:val>
                                        </p:tav>
                                        <p:tav tm="100000">
                                          <p:val>
                                            <p:strVal val="#ppt_w"/>
                                          </p:val>
                                        </p:tav>
                                      </p:tavLst>
                                    </p:anim>
                                    <p:anim calcmode="lin" valueType="num">
                                      <p:cBhvr>
                                        <p:cTn id="57" dur="1000" fill="hold"/>
                                        <p:tgtEl>
                                          <p:spTgt spid="9">
                                            <p:txEl>
                                              <p:pRg st="4" end="4"/>
                                            </p:txEl>
                                          </p:spTgt>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9">
                                            <p:txEl>
                                              <p:pRg st="4" end="4"/>
                                            </p:txEl>
                                          </p:spTgt>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9">
                                            <p:txEl>
                                              <p:pRg st="4" end="4"/>
                                            </p:txEl>
                                          </p:spTgt>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9">
                                            <p:txEl>
                                              <p:pRg st="4" end="4"/>
                                            </p:txEl>
                                          </p:spTgt>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
          <p:cNvSpPr>
            <a:spLocks noGrp="1"/>
          </p:cNvSpPr>
          <p:nvPr>
            <p:ph type="title"/>
          </p:nvPr>
        </p:nvSpPr>
        <p:spPr>
          <a:xfrm>
            <a:off x="0" y="692696"/>
            <a:ext cx="8218488" cy="382588"/>
          </a:xfrm>
        </p:spPr>
        <p:txBody>
          <a:bodyPr lIns="360000" rIns="360000"/>
          <a:lstStyle/>
          <a:p>
            <a:r>
              <a:rPr lang="en-GB" altLang="en-US" dirty="0" smtClean="0"/>
              <a:t>Insulation resistance</a:t>
            </a:r>
            <a:endParaRPr lang="en-US" altLang="en-US" dirty="0" smtClean="0"/>
          </a:p>
        </p:txBody>
      </p:sp>
      <p:sp>
        <p:nvSpPr>
          <p:cNvPr id="9" name="TextBox 8"/>
          <p:cNvSpPr txBox="1">
            <a:spLocks noChangeArrowheads="1"/>
          </p:cNvSpPr>
          <p:nvPr/>
        </p:nvSpPr>
        <p:spPr bwMode="auto">
          <a:xfrm>
            <a:off x="0" y="1268760"/>
            <a:ext cx="914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534988" indent="-534988"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b="1" dirty="0">
                <a:solidFill>
                  <a:srgbClr val="000000"/>
                </a:solidFill>
              </a:rPr>
              <a:t>Insulation resistance test of the whole installation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862346"/>
            <a:ext cx="8236581" cy="4066740"/>
          </a:xfrm>
          <a:prstGeom prst="rect">
            <a:avLst/>
          </a:prstGeom>
        </p:spPr>
      </p:pic>
    </p:spTree>
    <p:extLst>
      <p:ext uri="{BB962C8B-B14F-4D97-AF65-F5344CB8AC3E}">
        <p14:creationId xmlns:p14="http://schemas.microsoft.com/office/powerpoint/2010/main" val="78914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decel="50000" fill="hold">
                                          <p:stCondLst>
                                            <p:cond delay="0"/>
                                          </p:stCondLst>
                                        </p:cTn>
                                        <p:tgtEl>
                                          <p:spTgt spid="9">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5"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000"/>
                                        <p:tgtEl>
                                          <p:spTgt spid="2"/>
                                        </p:tgtEl>
                                      </p:cBhvr>
                                    </p:animEffect>
                                    <p:anim calcmode="lin" valueType="num">
                                      <p:cBhvr>
                                        <p:cTn id="20" dur="2000" fill="hold"/>
                                        <p:tgtEl>
                                          <p:spTgt spid="2"/>
                                        </p:tgtEl>
                                        <p:attrNameLst>
                                          <p:attrName>style.rotation</p:attrName>
                                        </p:attrNameLst>
                                      </p:cBhvr>
                                      <p:tavLst>
                                        <p:tav tm="0">
                                          <p:val>
                                            <p:fltVal val="720"/>
                                          </p:val>
                                        </p:tav>
                                        <p:tav tm="100000">
                                          <p:val>
                                            <p:fltVal val="0"/>
                                          </p:val>
                                        </p:tav>
                                      </p:tavLst>
                                    </p:anim>
                                    <p:anim calcmode="lin" valueType="num">
                                      <p:cBhvr>
                                        <p:cTn id="21" dur="2000" fill="hold"/>
                                        <p:tgtEl>
                                          <p:spTgt spid="2"/>
                                        </p:tgtEl>
                                        <p:attrNameLst>
                                          <p:attrName>ppt_h</p:attrName>
                                        </p:attrNameLst>
                                      </p:cBhvr>
                                      <p:tavLst>
                                        <p:tav tm="0">
                                          <p:val>
                                            <p:fltVal val="0"/>
                                          </p:val>
                                        </p:tav>
                                        <p:tav tm="100000">
                                          <p:val>
                                            <p:strVal val="#ppt_h"/>
                                          </p:val>
                                        </p:tav>
                                      </p:tavLst>
                                    </p:anim>
                                    <p:anim calcmode="lin" valueType="num">
                                      <p:cBhvr>
                                        <p:cTn id="22"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1072</TotalTime>
  <Words>460</Words>
  <Application>Microsoft Office PowerPoint</Application>
  <PresentationFormat>On-screen Show (4:3)</PresentationFormat>
  <Paragraphs>46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MS PGothic</vt:lpstr>
      <vt:lpstr>MS PGothic</vt:lpstr>
      <vt:lpstr>Arial</vt:lpstr>
      <vt:lpstr>Lucida Grande</vt:lpstr>
      <vt:lpstr>Times New Roman</vt:lpstr>
      <vt:lpstr>Default Design</vt:lpstr>
      <vt:lpstr>Insulation resistance</vt:lpstr>
      <vt:lpstr>Insulation resistance</vt:lpstr>
      <vt:lpstr>Insulation resistance</vt:lpstr>
      <vt:lpstr>Insulation resistance</vt:lpstr>
      <vt:lpstr>Insulation resistance</vt:lpstr>
      <vt:lpstr>Insulation resistance</vt:lpstr>
      <vt:lpstr>Insulation resistance</vt:lpstr>
      <vt:lpstr>Insulation resistance</vt:lpstr>
      <vt:lpstr>Insulation resistance</vt:lpstr>
      <vt:lpstr>Insulation resistance</vt:lpstr>
      <vt:lpstr>Insulation resistance</vt:lpstr>
      <vt:lpstr>Insulation resistance</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Robert Hibbert</cp:lastModifiedBy>
  <cp:revision>159</cp:revision>
  <dcterms:created xsi:type="dcterms:W3CDTF">2013-05-28T00:38:54Z</dcterms:created>
  <dcterms:modified xsi:type="dcterms:W3CDTF">2017-11-02T18:43:47Z</dcterms:modified>
</cp:coreProperties>
</file>