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73" r:id="rId4"/>
    <p:sldId id="274" r:id="rId5"/>
    <p:sldId id="269" r:id="rId6"/>
    <p:sldId id="270" r:id="rId7"/>
    <p:sldId id="271" r:id="rId8"/>
    <p:sldId id="272" r:id="rId9"/>
    <p:sldId id="267" r:id="rId10"/>
  </p:sldIdLst>
  <p:sldSz cx="9144000" cy="6858000" type="screen4x3"/>
  <p:notesSz cx="6858000" cy="9144000"/>
  <p:custDataLst>
    <p:tags r:id="rId13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1D727-CF40-4079-8C14-F770C6F8248A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2A49B-45E7-4A2B-95DE-44BAF6A22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9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B67E7-C0DB-448D-ABAF-72E3F2F3AB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65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42070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265907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116682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bg1"/>
                </a:solidFill>
              </a:rPr>
              <a:t>Level 3 Diploma in</a:t>
            </a:r>
            <a:r>
              <a:rPr lang="en-GB" altLang="en-US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100" dirty="0"/>
              <a:t>© 2017 City and Guilds of London Institute. All rights reserved</a:t>
            </a:r>
            <a:r>
              <a:rPr lang="en-US" altLang="en-US" sz="900" dirty="0"/>
              <a:t>.</a:t>
            </a:r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F93E9372-42CE-40FA-8A29-079CB2F64D84}" type="slidenum">
              <a:rPr lang="en-US" altLang="en-US" sz="1100" smtClean="0">
                <a:cs typeface="Arial" panose="020B0604020202020204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  <a:p>
            <a:pPr lvl="4"/>
            <a:endParaRPr lang="en-GB" altLang="en-US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436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anose="020B0604020202020204" pitchFamily="34" charset="0"/>
        <a:buChar char="–"/>
        <a:defRPr lang="en-US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/>
            <a:endParaRPr altLang="en-US" b="1"/>
          </a:p>
          <a:p>
            <a:pPr marL="0" indent="0" eaLnBrk="1" hangingPunct="1"/>
            <a:endParaRPr altLang="en-US" b="1"/>
          </a:p>
          <a:p>
            <a:pPr marL="0" indent="0" algn="ctr" eaLnBrk="1" hangingPunct="1"/>
            <a:r>
              <a:rPr altLang="en-US" sz="6600">
                <a:solidFill>
                  <a:schemeClr val="bg1"/>
                </a:solidFill>
              </a:rPr>
              <a:t>PowerPoint presentation</a:t>
            </a:r>
          </a:p>
        </p:txBody>
      </p:sp>
      <p:sp>
        <p:nvSpPr>
          <p:cNvPr id="4098" name="Text Box 10"/>
          <p:cNvSpPr txBox="1">
            <a:spLocks noChangeArrowheads="1"/>
          </p:cNvSpPr>
          <p:nvPr/>
        </p:nvSpPr>
        <p:spPr bwMode="white">
          <a:xfrm>
            <a:off x="533400" y="2057400"/>
            <a:ext cx="8077200" cy="1295400"/>
          </a:xfrm>
          <a:prstGeom prst="rect">
            <a:avLst/>
          </a:prstGeom>
          <a:solidFill>
            <a:srgbClr val="E306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white">
          <a:xfrm>
            <a:off x="533400" y="335280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581400"/>
            <a:ext cx="8077200" cy="2514600"/>
          </a:xfrm>
        </p:spPr>
        <p:txBody>
          <a:bodyPr lIns="360000" rIns="360000" anchor="t"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Earth fault loop impedance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533400" y="220980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0" rIns="3600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FFFFFF"/>
                </a:solidFill>
              </a:rPr>
              <a:t>Unit 304: Electrical Installations: inspection, testing and commissioning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538251"/>
            <a:ext cx="9144000" cy="360040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Earth fault loop impedance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079055"/>
            <a:ext cx="9144000" cy="693761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altLang="en-US" dirty="0" smtClean="0"/>
              <a:t>The earth fault current path for a TN‑S system is shown in the diagram below:</a:t>
            </a:r>
          </a:p>
          <a:p>
            <a:pPr marL="0" indent="0"/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62017"/>
            <a:ext cx="7742404" cy="40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1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62017"/>
            <a:ext cx="7742404" cy="4060702"/>
          </a:xfrm>
          <a:prstGeom prst="rect">
            <a:avLst/>
          </a:prstGeom>
        </p:spPr>
      </p:pic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538251"/>
            <a:ext cx="9144000" cy="360040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Earth fault loop impedance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079055"/>
            <a:ext cx="9144000" cy="693761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altLang="en-US" dirty="0" smtClean="0"/>
              <a:t>The earth fault current path for a </a:t>
            </a:r>
            <a:r>
              <a:rPr altLang="en-US" dirty="0" smtClean="0"/>
              <a:t>TN-C‑S </a:t>
            </a:r>
            <a:r>
              <a:rPr altLang="en-US" dirty="0" smtClean="0"/>
              <a:t>system is shown in the diagram below:</a:t>
            </a:r>
          </a:p>
          <a:p>
            <a:pPr marL="0" indent="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4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47731"/>
            <a:ext cx="7742405" cy="4101308"/>
          </a:xfrm>
          <a:prstGeom prst="rect">
            <a:avLst/>
          </a:prstGeom>
        </p:spPr>
      </p:pic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538251"/>
            <a:ext cx="9144000" cy="360040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Earth fault loop impedance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079055"/>
            <a:ext cx="9144000" cy="693761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altLang="en-US" dirty="0" smtClean="0"/>
              <a:t>The earth fault current path for a </a:t>
            </a:r>
            <a:r>
              <a:rPr altLang="en-US" dirty="0" smtClean="0"/>
              <a:t>TT </a:t>
            </a:r>
            <a:r>
              <a:rPr altLang="en-US" dirty="0" smtClean="0"/>
              <a:t>system is shown in the diagram below:</a:t>
            </a:r>
          </a:p>
          <a:p>
            <a:pPr marL="0" indent="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378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079055"/>
            <a:ext cx="9144000" cy="5302273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Earth fault loop impedance testing</a:t>
            </a:r>
            <a:endParaRPr lang="en-GB" alt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altLang="en-US" dirty="0">
                <a:solidFill>
                  <a:srgbClr val="000000"/>
                </a:solidFill>
              </a:rPr>
              <a:t>Z</a:t>
            </a:r>
            <a:r>
              <a:rPr lang="en-GB" altLang="en-US" baseline="-25000" dirty="0">
                <a:solidFill>
                  <a:srgbClr val="000000"/>
                </a:solidFill>
              </a:rPr>
              <a:t>S </a:t>
            </a:r>
            <a:r>
              <a:rPr lang="en-GB" altLang="en-US" dirty="0">
                <a:solidFill>
                  <a:srgbClr val="000000"/>
                </a:solidFill>
              </a:rPr>
              <a:t>may be determined by:</a:t>
            </a:r>
          </a:p>
          <a:p>
            <a:pPr marL="539750" indent="-539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en-GB" altLang="en-US" dirty="0">
                <a:solidFill>
                  <a:srgbClr val="000000"/>
                </a:solidFill>
              </a:rPr>
              <a:t>measurement of R</a:t>
            </a:r>
            <a:r>
              <a:rPr lang="en-GB" altLang="en-US" baseline="-25000" dirty="0">
                <a:solidFill>
                  <a:srgbClr val="000000"/>
                </a:solidFill>
              </a:rPr>
              <a:t>1</a:t>
            </a:r>
            <a:r>
              <a:rPr lang="en-GB" altLang="en-US" dirty="0">
                <a:solidFill>
                  <a:srgbClr val="000000"/>
                </a:solidFill>
              </a:rPr>
              <a:t> + R</a:t>
            </a:r>
            <a:r>
              <a:rPr lang="en-GB" altLang="en-US" baseline="-25000" dirty="0">
                <a:solidFill>
                  <a:srgbClr val="000000"/>
                </a:solidFill>
              </a:rPr>
              <a:t>2</a:t>
            </a:r>
            <a:r>
              <a:rPr lang="en-GB" altLang="en-US" dirty="0">
                <a:solidFill>
                  <a:srgbClr val="000000"/>
                </a:solidFill>
              </a:rPr>
              <a:t> during continuity testing (see earlier notes) and adding to </a:t>
            </a:r>
            <a:r>
              <a:rPr lang="en-GB" altLang="en-US" dirty="0" err="1">
                <a:solidFill>
                  <a:srgbClr val="000000"/>
                </a:solidFill>
              </a:rPr>
              <a:t>Z</a:t>
            </a:r>
            <a:r>
              <a:rPr lang="en-GB" altLang="en-US" baseline="-25000" dirty="0" err="1">
                <a:solidFill>
                  <a:srgbClr val="000000"/>
                </a:solidFill>
              </a:rPr>
              <a:t>e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en-GB" altLang="en-US" dirty="0" err="1">
                <a:solidFill>
                  <a:srgbClr val="000000"/>
                </a:solidFill>
              </a:rPr>
              <a:t>ie</a:t>
            </a:r>
            <a:endParaRPr lang="en-GB" alt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altLang="en-US" dirty="0">
                <a:solidFill>
                  <a:srgbClr val="000000"/>
                </a:solidFill>
              </a:rPr>
              <a:t>	Z</a:t>
            </a:r>
            <a:r>
              <a:rPr lang="en-GB" altLang="en-US" baseline="-25000" dirty="0">
                <a:solidFill>
                  <a:srgbClr val="000000"/>
                </a:solidFill>
              </a:rPr>
              <a:t>S</a:t>
            </a:r>
            <a:r>
              <a:rPr lang="en-GB" altLang="en-US" dirty="0">
                <a:solidFill>
                  <a:srgbClr val="000000"/>
                </a:solidFill>
              </a:rPr>
              <a:t> = </a:t>
            </a:r>
            <a:r>
              <a:rPr lang="en-GB" altLang="en-US" dirty="0" err="1">
                <a:solidFill>
                  <a:srgbClr val="000000"/>
                </a:solidFill>
              </a:rPr>
              <a:t>Z</a:t>
            </a:r>
            <a:r>
              <a:rPr lang="en-GB" altLang="en-US" baseline="-25000" dirty="0" err="1">
                <a:solidFill>
                  <a:srgbClr val="000000"/>
                </a:solidFill>
              </a:rPr>
              <a:t>e</a:t>
            </a:r>
            <a:r>
              <a:rPr lang="en-GB" altLang="en-US" dirty="0">
                <a:solidFill>
                  <a:srgbClr val="000000"/>
                </a:solidFill>
              </a:rPr>
              <a:t> + (R</a:t>
            </a:r>
            <a:r>
              <a:rPr lang="en-GB" altLang="en-US" baseline="-25000" dirty="0">
                <a:solidFill>
                  <a:srgbClr val="000000"/>
                </a:solidFill>
              </a:rPr>
              <a:t>1</a:t>
            </a:r>
            <a:r>
              <a:rPr lang="en-GB" altLang="en-US" dirty="0">
                <a:solidFill>
                  <a:srgbClr val="000000"/>
                </a:solidFill>
              </a:rPr>
              <a:t> + R</a:t>
            </a:r>
            <a:r>
              <a:rPr lang="en-GB" altLang="en-US" baseline="-25000" dirty="0">
                <a:solidFill>
                  <a:srgbClr val="000000"/>
                </a:solidFill>
              </a:rPr>
              <a:t>2</a:t>
            </a:r>
            <a:r>
              <a:rPr lang="en-GB" alt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altLang="en-US" dirty="0">
                <a:solidFill>
                  <a:srgbClr val="000000"/>
                </a:solidFill>
              </a:rPr>
              <a:t>	</a:t>
            </a:r>
            <a:r>
              <a:rPr lang="en-GB" altLang="en-US" dirty="0" err="1">
                <a:solidFill>
                  <a:srgbClr val="000000"/>
                </a:solidFill>
              </a:rPr>
              <a:t>Z</a:t>
            </a:r>
            <a:r>
              <a:rPr lang="en-GB" altLang="en-US" baseline="-25000" dirty="0" err="1">
                <a:solidFill>
                  <a:srgbClr val="000000"/>
                </a:solidFill>
              </a:rPr>
              <a:t>e</a:t>
            </a:r>
            <a:r>
              <a:rPr lang="en-GB" altLang="en-US" dirty="0">
                <a:solidFill>
                  <a:srgbClr val="000000"/>
                </a:solidFill>
              </a:rPr>
              <a:t> is determined by:</a:t>
            </a:r>
          </a:p>
          <a:p>
            <a:pPr marL="1079500" indent="-539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30613"/>
              </a:buClr>
              <a:buFontTx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measurement, or</a:t>
            </a:r>
          </a:p>
          <a:p>
            <a:pPr marL="1079500" indent="-539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30613"/>
              </a:buClr>
              <a:buFontTx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enquiry of the electricity supplier, or</a:t>
            </a:r>
          </a:p>
          <a:p>
            <a:pPr marL="1079500" indent="-539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30613"/>
              </a:buClr>
              <a:buFontTx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calculation, or</a:t>
            </a:r>
          </a:p>
          <a:p>
            <a:pPr marL="539750" indent="-539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 startAt="2"/>
            </a:pPr>
            <a:r>
              <a:rPr lang="en-GB" altLang="en-US" dirty="0">
                <a:solidFill>
                  <a:srgbClr val="000000"/>
                </a:solidFill>
              </a:rPr>
              <a:t>direct measurement using and earth fault loop impedance tester.</a:t>
            </a:r>
          </a:p>
          <a:p>
            <a:pPr marL="0" indent="0"/>
            <a:endParaRPr lang="en-US" alt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38251"/>
            <a:ext cx="9144000" cy="360040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Earth fault loop impedance</a:t>
            </a:r>
          </a:p>
        </p:txBody>
      </p:sp>
    </p:spTree>
    <p:extLst>
      <p:ext uri="{BB962C8B-B14F-4D97-AF65-F5344CB8AC3E}">
        <p14:creationId xmlns:p14="http://schemas.microsoft.com/office/powerpoint/2010/main" val="267356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079055"/>
            <a:ext cx="9144000" cy="693761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Direct measurement of </a:t>
            </a:r>
            <a:r>
              <a:rPr lang="en-GB" altLang="en-US" b="1" dirty="0" smtClean="0">
                <a:solidFill>
                  <a:srgbClr val="000000"/>
                </a:solidFill>
              </a:rPr>
              <a:t>Z</a:t>
            </a:r>
            <a:r>
              <a:rPr lang="en-GB" altLang="en-US" b="1" baseline="-25000" dirty="0" smtClean="0">
                <a:solidFill>
                  <a:srgbClr val="000000"/>
                </a:solidFill>
              </a:rPr>
              <a:t>S</a:t>
            </a: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02 Earth loop impedance Tes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31" y="1772816"/>
            <a:ext cx="6840537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38251"/>
            <a:ext cx="9144000" cy="360040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Earth fault loop impedance</a:t>
            </a:r>
          </a:p>
        </p:txBody>
      </p:sp>
    </p:spTree>
    <p:extLst>
      <p:ext uri="{BB962C8B-B14F-4D97-AF65-F5344CB8AC3E}">
        <p14:creationId xmlns:p14="http://schemas.microsoft.com/office/powerpoint/2010/main" val="28689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079055"/>
            <a:ext cx="9144000" cy="5302273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Verification of test </a:t>
            </a:r>
            <a:r>
              <a:rPr lang="en-GB" altLang="en-US" b="1" dirty="0" smtClean="0">
                <a:solidFill>
                  <a:srgbClr val="000000"/>
                </a:solidFill>
              </a:rPr>
              <a:t>results</a:t>
            </a:r>
            <a:endParaRPr lang="en-GB" alt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altLang="en-US" dirty="0">
                <a:solidFill>
                  <a:srgbClr val="000000"/>
                </a:solidFill>
              </a:rPr>
              <a:t>Values of Z</a:t>
            </a:r>
            <a:r>
              <a:rPr lang="en-GB" altLang="en-US" baseline="-25000" dirty="0">
                <a:solidFill>
                  <a:srgbClr val="000000"/>
                </a:solidFill>
              </a:rPr>
              <a:t>S</a:t>
            </a:r>
            <a:r>
              <a:rPr lang="en-GB" altLang="en-US" dirty="0">
                <a:solidFill>
                  <a:srgbClr val="000000"/>
                </a:solidFill>
              </a:rPr>
              <a:t> should be compared with one of the following:</a:t>
            </a:r>
          </a:p>
          <a:p>
            <a:pPr marL="539750" lvl="0" indent="-539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Tabulated values in BS 7671 (Tables 41.2 (page 57), 41.3 (page 58), 41.4 (page 59) and 41.5 (page 60)), corrected for temperature.</a:t>
            </a:r>
          </a:p>
          <a:p>
            <a:pPr marL="539750" lvl="0" indent="-539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Rule‑of‑thumb figures.</a:t>
            </a:r>
          </a:p>
          <a:p>
            <a:pPr marL="539750" lvl="0" indent="-539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Earth fault loop impedance figures provided by the designer.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38251"/>
            <a:ext cx="9144000" cy="360040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Earth fault loop impedance</a:t>
            </a:r>
          </a:p>
        </p:txBody>
      </p:sp>
    </p:spTree>
    <p:extLst>
      <p:ext uri="{BB962C8B-B14F-4D97-AF65-F5344CB8AC3E}">
        <p14:creationId xmlns:p14="http://schemas.microsoft.com/office/powerpoint/2010/main" val="7959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3 Testing 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6" y="2996952"/>
            <a:ext cx="7236768" cy="31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079055"/>
            <a:ext cx="9144000" cy="5302273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b="1" dirty="0">
                <a:solidFill>
                  <a:srgbClr val="000000"/>
                </a:solidFill>
                <a:ea typeface="ＭＳ Ｐゴシック" charset="-128"/>
              </a:rPr>
              <a:t>Determining </a:t>
            </a:r>
            <a:r>
              <a:rPr lang="en-GB" b="1" dirty="0" err="1" smtClean="0">
                <a:solidFill>
                  <a:srgbClr val="000000"/>
                </a:solidFill>
                <a:ea typeface="ＭＳ Ｐゴシック" charset="-128"/>
              </a:rPr>
              <a:t>Z</a:t>
            </a:r>
            <a:r>
              <a:rPr lang="en-GB" b="1" baseline="-25000" dirty="0" err="1" smtClean="0">
                <a:solidFill>
                  <a:srgbClr val="000000"/>
                </a:solidFill>
                <a:ea typeface="ＭＳ Ｐゴシック" charset="-128"/>
              </a:rPr>
              <a:t>e</a:t>
            </a:r>
            <a:endParaRPr lang="en-GB" dirty="0" smtClean="0">
              <a:solidFill>
                <a:srgbClr val="000000"/>
              </a:solidFill>
              <a:ea typeface="ＭＳ Ｐゴシック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dirty="0" smtClean="0">
                <a:solidFill>
                  <a:srgbClr val="000000"/>
                </a:solidFill>
                <a:ea typeface="ＭＳ Ｐゴシック" charset="-128"/>
              </a:rPr>
              <a:t>The reasons that </a:t>
            </a:r>
            <a:r>
              <a:rPr lang="en-GB" dirty="0" err="1" smtClean="0">
                <a:solidFill>
                  <a:srgbClr val="000000"/>
                </a:solidFill>
                <a:ea typeface="ＭＳ Ｐゴシック" charset="-128"/>
              </a:rPr>
              <a:t>Z</a:t>
            </a:r>
            <a:r>
              <a:rPr lang="en-GB" baseline="-25000" dirty="0" err="1" smtClean="0">
                <a:solidFill>
                  <a:srgbClr val="000000"/>
                </a:solidFill>
                <a:ea typeface="ＭＳ Ｐゴシック" charset="-128"/>
              </a:rPr>
              <a:t>e</a:t>
            </a:r>
            <a:r>
              <a:rPr lang="en-GB" dirty="0" smtClean="0">
                <a:solidFill>
                  <a:srgbClr val="000000"/>
                </a:solidFill>
                <a:ea typeface="ＭＳ Ｐゴシック" charset="-128"/>
              </a:rPr>
              <a:t> is required to be measured are two-fold:</a:t>
            </a:r>
          </a:p>
          <a:p>
            <a:pPr marL="534988" indent="-534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rgbClr val="000000"/>
                </a:solidFill>
                <a:ea typeface="ＭＳ Ｐゴシック" charset="-128"/>
              </a:rPr>
              <a:t>To </a:t>
            </a:r>
            <a:r>
              <a:rPr lang="en-GB" dirty="0">
                <a:solidFill>
                  <a:srgbClr val="000000"/>
                </a:solidFill>
                <a:ea typeface="ＭＳ Ｐゴシック" charset="-128"/>
              </a:rPr>
              <a:t>verify that there is an earth connection.</a:t>
            </a:r>
          </a:p>
          <a:p>
            <a:pPr marL="534988" indent="-534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ea typeface="ＭＳ Ｐゴシック" charset="-128"/>
              </a:rPr>
              <a:t>To verify that the </a:t>
            </a:r>
            <a:r>
              <a:rPr lang="en-GB" dirty="0" err="1">
                <a:solidFill>
                  <a:srgbClr val="000000"/>
                </a:solidFill>
                <a:ea typeface="ＭＳ Ｐゴシック" charset="-128"/>
              </a:rPr>
              <a:t>Z</a:t>
            </a:r>
            <a:r>
              <a:rPr lang="en-GB" baseline="-25000" dirty="0" err="1">
                <a:solidFill>
                  <a:srgbClr val="000000"/>
                </a:solidFill>
                <a:ea typeface="ＭＳ Ｐゴシック" charset="-128"/>
              </a:rPr>
              <a:t>e</a:t>
            </a:r>
            <a:r>
              <a:rPr lang="en-GB" dirty="0">
                <a:solidFill>
                  <a:srgbClr val="000000"/>
                </a:solidFill>
                <a:ea typeface="ＭＳ Ｐゴシック" charset="-128"/>
              </a:rPr>
              <a:t> value is equal to or less than the value determined by the designer and used in design calculations.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38251"/>
            <a:ext cx="9144000" cy="360040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Earth fault loop impedance</a:t>
            </a:r>
          </a:p>
        </p:txBody>
      </p:sp>
    </p:spTree>
    <p:extLst>
      <p:ext uri="{BB962C8B-B14F-4D97-AF65-F5344CB8AC3E}">
        <p14:creationId xmlns:p14="http://schemas.microsoft.com/office/powerpoint/2010/main" val="252082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672"/>
            <a:ext cx="9144000" cy="5832648"/>
          </a:xfrm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</a:pPr>
            <a:r>
              <a:rPr altLang="en-US" sz="6000" dirty="0">
                <a:solidFill>
                  <a:srgbClr val="E30613"/>
                </a:solidFill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183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MS PGothic</vt:lpstr>
      <vt:lpstr>Arial</vt:lpstr>
      <vt:lpstr>Lucida Grande</vt:lpstr>
      <vt:lpstr>Times New Roman</vt:lpstr>
      <vt:lpstr>Default Design</vt:lpstr>
      <vt:lpstr>Earth fault loop impedance</vt:lpstr>
      <vt:lpstr>Earth fault loop impedance</vt:lpstr>
      <vt:lpstr>Earth fault loop impedance</vt:lpstr>
      <vt:lpstr>Earth fault loop impedance</vt:lpstr>
      <vt:lpstr>Earth fault loop impedance</vt:lpstr>
      <vt:lpstr>Earth fault loop impedance</vt:lpstr>
      <vt:lpstr>Earth fault loop impedance</vt:lpstr>
      <vt:lpstr>Earth fault loop impedance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Robert Hibbert</cp:lastModifiedBy>
  <cp:revision>165</cp:revision>
  <dcterms:created xsi:type="dcterms:W3CDTF">2013-05-28T00:38:54Z</dcterms:created>
  <dcterms:modified xsi:type="dcterms:W3CDTF">2017-11-02T19:06:27Z</dcterms:modified>
</cp:coreProperties>
</file>