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69" r:id="rId4"/>
    <p:sldId id="270" r:id="rId5"/>
    <p:sldId id="271" r:id="rId6"/>
    <p:sldId id="272" r:id="rId7"/>
    <p:sldId id="267" r:id="rId8"/>
  </p:sldIdLst>
  <p:sldSz cx="9144000" cy="6858000" type="screen4x3"/>
  <p:notesSz cx="6858000" cy="9144000"/>
  <p:custDataLst>
    <p:tags r:id="rId11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E30613"/>
    <a:srgbClr val="D9D9D9"/>
    <a:srgbClr val="D81E0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C1D727-CF40-4079-8C14-F770C6F8248A}" type="datetime1">
              <a:rPr lang="en-US" altLang="en-US"/>
              <a:pPr/>
              <a:t>11/2/2017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E2A49B-45E7-4A2B-95DE-44BAF6A229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793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BB67E7-C0DB-448D-ABAF-72E3F2F3AB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665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5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0"/>
          <p:cNvSpPr txBox="1">
            <a:spLocks noChangeArrowheads="1"/>
          </p:cNvSpPr>
          <p:nvPr userDrawn="1"/>
        </p:nvSpPr>
        <p:spPr bwMode="white">
          <a:xfrm>
            <a:off x="0" y="42070"/>
            <a:ext cx="7010400" cy="4572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dirty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27" name="Text Box 10"/>
          <p:cNvSpPr txBox="1">
            <a:spLocks noChangeArrowheads="1"/>
          </p:cNvSpPr>
          <p:nvPr userDrawn="1"/>
        </p:nvSpPr>
        <p:spPr bwMode="white">
          <a:xfrm>
            <a:off x="0" y="265907"/>
            <a:ext cx="9144000" cy="152400"/>
          </a:xfrm>
          <a:prstGeom prst="rect">
            <a:avLst/>
          </a:prstGeom>
          <a:solidFill>
            <a:srgbClr val="D9D9D9">
              <a:alpha val="0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9D9D9"/>
                </a:solidFill>
                <a:cs typeface="Arial" charset="0"/>
              </a:rPr>
              <a:t> </a:t>
            </a:r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457200" y="116682"/>
            <a:ext cx="6092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bg1"/>
                </a:solidFill>
              </a:rPr>
              <a:t>Level 3 Diploma in</a:t>
            </a:r>
            <a:r>
              <a:rPr lang="en-GB" altLang="en-US" sz="1400" b="1">
                <a:solidFill>
                  <a:schemeClr val="bg1"/>
                </a:solidFill>
              </a:rPr>
              <a:t> Electrical Installations (Buildings and Structures)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white">
          <a:xfrm>
            <a:off x="0" y="6324600"/>
            <a:ext cx="9144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457200" y="6400800"/>
            <a:ext cx="647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1100" dirty="0"/>
              <a:t>© 2017 City and Guilds of London Institute. All rights reserved</a:t>
            </a:r>
            <a:r>
              <a:rPr lang="en-US" altLang="en-US" sz="900" dirty="0"/>
              <a:t>.</a:t>
            </a:r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2" name="Text Box 11"/>
          <p:cNvSpPr txBox="1">
            <a:spLocks noChangeArrowheads="1"/>
          </p:cNvSpPr>
          <p:nvPr userDrawn="1"/>
        </p:nvSpPr>
        <p:spPr bwMode="auto">
          <a:xfrm>
            <a:off x="7239000" y="6400800"/>
            <a:ext cx="1447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600"/>
              </a:spcBef>
            </a:pPr>
            <a:fld id="{F93E9372-42CE-40FA-8A29-079CB2F64D84}" type="slidenum">
              <a:rPr lang="en-US" altLang="en-US" sz="1100" smtClean="0">
                <a:cs typeface="Arial" panose="020B0604020202020204" pitchFamily="34" charset="0"/>
              </a:rPr>
              <a:pPr algn="r" eaLnBrk="1" hangingPunct="1">
                <a:spcBef>
                  <a:spcPts val="600"/>
                </a:spcBef>
              </a:pPr>
              <a:t>‹#›</a:t>
            </a:fld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3" name="Title Placeholder 10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184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34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  <a:p>
            <a:pPr lvl="4"/>
            <a:endParaRPr lang="en-GB" altLang="en-US"/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0"/>
            <a:ext cx="2436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000"/>
        </a:spcBef>
        <a:spcAft>
          <a:spcPts val="1000"/>
        </a:spcAft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15900" indent="-215900" algn="l" rtl="0" eaLnBrk="0" fontAlgn="base" hangingPunct="0">
        <a:lnSpc>
          <a:spcPts val="24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Font typeface="Lucida Grande" pitchFamily="-84" charset="0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15900" indent="-2159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4pPr>
      <a:lvl5pPr marL="431800" indent="-215900" algn="l" rtl="0" eaLnBrk="0" fontAlgn="base" hangingPunct="0">
        <a:lnSpc>
          <a:spcPts val="2000"/>
        </a:lnSpc>
        <a:spcBef>
          <a:spcPct val="0"/>
        </a:spcBef>
        <a:spcAft>
          <a:spcPts val="500"/>
        </a:spcAft>
        <a:buFont typeface="Arial" panose="020B0604020202020204" pitchFamily="34" charset="0"/>
        <a:buChar char="–"/>
        <a:defRPr lang="en-US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5pPr>
      <a:lvl6pPr marL="457200" indent="-457200" algn="l" defTabSz="914400" rtl="0" fontAlgn="base">
        <a:spcBef>
          <a:spcPct val="20000"/>
        </a:spcBef>
        <a:spcAft>
          <a:spcPct val="0"/>
        </a:spcAft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6pPr>
      <a:lvl7pPr marL="2971800" indent="-228600" algn="l" defTabSz="914400" rtl="0" fontAlgn="base">
        <a:spcBef>
          <a:spcPct val="20000"/>
        </a:spcBef>
        <a:spcAft>
          <a:spcPct val="0"/>
        </a:spcAft>
        <a:buClr>
          <a:srgbClr val="E30613"/>
        </a:buClr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7pPr>
      <a:lvl8pPr marL="34290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600" kern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8pPr>
      <a:lvl9pPr marL="38862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0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eaLnBrk="1" hangingPunct="1"/>
            <a:endParaRPr altLang="en-US" b="1"/>
          </a:p>
          <a:p>
            <a:pPr marL="0" indent="0" eaLnBrk="1" hangingPunct="1"/>
            <a:endParaRPr altLang="en-US" b="1"/>
          </a:p>
          <a:p>
            <a:pPr marL="0" indent="0" algn="ctr" eaLnBrk="1" hangingPunct="1"/>
            <a:r>
              <a:rPr altLang="en-US" sz="6600">
                <a:solidFill>
                  <a:schemeClr val="bg1"/>
                </a:solidFill>
              </a:rPr>
              <a:t>PowerPoint presentation</a:t>
            </a:r>
          </a:p>
        </p:txBody>
      </p:sp>
      <p:sp>
        <p:nvSpPr>
          <p:cNvPr id="4098" name="Text Box 10"/>
          <p:cNvSpPr txBox="1">
            <a:spLocks noChangeArrowheads="1"/>
          </p:cNvSpPr>
          <p:nvPr/>
        </p:nvSpPr>
        <p:spPr bwMode="white">
          <a:xfrm>
            <a:off x="533400" y="2057400"/>
            <a:ext cx="8077200" cy="1295400"/>
          </a:xfrm>
          <a:prstGeom prst="rect">
            <a:avLst/>
          </a:prstGeom>
          <a:solidFill>
            <a:srgbClr val="E306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D81E05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099" name="Text Box 10"/>
          <p:cNvSpPr txBox="1">
            <a:spLocks noChangeArrowheads="1"/>
          </p:cNvSpPr>
          <p:nvPr/>
        </p:nvSpPr>
        <p:spPr bwMode="white">
          <a:xfrm>
            <a:off x="533400" y="3352800"/>
            <a:ext cx="8077200" cy="2286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D81E05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100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581400"/>
            <a:ext cx="8077200" cy="2514600"/>
          </a:xfrm>
        </p:spPr>
        <p:txBody>
          <a:bodyPr lIns="360000" rIns="360000" anchor="t"/>
          <a:lstStyle/>
          <a:p>
            <a:pPr eaLnBrk="1" hangingPunct="1"/>
            <a:r>
              <a:rPr lang="en-GB" dirty="0"/>
              <a:t>Prospective fault current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4101" name="TextBox 9"/>
          <p:cNvSpPr txBox="1">
            <a:spLocks noChangeArrowheads="1"/>
          </p:cNvSpPr>
          <p:nvPr/>
        </p:nvSpPr>
        <p:spPr bwMode="auto">
          <a:xfrm>
            <a:off x="533400" y="2209800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0" rIns="3600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FFFFFF"/>
                </a:solidFill>
              </a:rPr>
              <a:t>Unit 304: Electrical Installations: inspection, testing and commissioning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2 PFC t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1" y="1916832"/>
            <a:ext cx="7488238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454124"/>
            <a:ext cx="9144000" cy="382588"/>
          </a:xfrm>
        </p:spPr>
        <p:txBody>
          <a:bodyPr lIns="360000" rIns="360000"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Prospective fault current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sz="quarter" idx="10"/>
          </p:nvPr>
        </p:nvSpPr>
        <p:spPr>
          <a:xfrm>
            <a:off x="0" y="1196752"/>
            <a:ext cx="9144000" cy="4756150"/>
          </a:xfrm>
        </p:spPr>
        <p:txBody>
          <a:bodyPr lIns="360000" rIns="360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altLang="en-US" b="1" dirty="0" smtClean="0"/>
              <a:t>Prospective earth fault current (PFC)</a:t>
            </a:r>
            <a:endParaRPr altLang="en-US" dirty="0" smtClean="0"/>
          </a:p>
          <a:p>
            <a:pPr marL="0" indent="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618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sz="quarter" idx="10"/>
          </p:nvPr>
        </p:nvSpPr>
        <p:spPr>
          <a:xfrm>
            <a:off x="0" y="1196752"/>
            <a:ext cx="9144000" cy="4756150"/>
          </a:xfrm>
        </p:spPr>
        <p:txBody>
          <a:bodyPr lIns="360000" rIns="360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b="1" dirty="0" smtClean="0"/>
              <a:t>Prospective short-circuit current (PSC)</a:t>
            </a:r>
            <a:endParaRPr lang="en-GB" altLang="en-US" dirty="0" smtClean="0"/>
          </a:p>
          <a:p>
            <a:pPr marL="0" indent="0"/>
            <a:endParaRPr lang="en-US" altLang="en-US" dirty="0" smtClean="0"/>
          </a:p>
        </p:txBody>
      </p:sp>
      <p:pic>
        <p:nvPicPr>
          <p:cNvPr id="6" name="Picture 5" descr="23 PSC t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1" y="1806922"/>
            <a:ext cx="7488238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454124"/>
            <a:ext cx="9144000" cy="382588"/>
          </a:xfrm>
        </p:spPr>
        <p:txBody>
          <a:bodyPr lIns="360000" rIns="360000"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Prospective fault current</a:t>
            </a:r>
          </a:p>
        </p:txBody>
      </p:sp>
    </p:spTree>
    <p:extLst>
      <p:ext uri="{BB962C8B-B14F-4D97-AF65-F5344CB8AC3E}">
        <p14:creationId xmlns:p14="http://schemas.microsoft.com/office/powerpoint/2010/main" val="154912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sz="quarter" idx="10"/>
          </p:nvPr>
        </p:nvSpPr>
        <p:spPr>
          <a:xfrm>
            <a:off x="0" y="1196752"/>
            <a:ext cx="9144000" cy="4756150"/>
          </a:xfrm>
        </p:spPr>
        <p:txBody>
          <a:bodyPr lIns="360000" rIns="360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b="1" dirty="0" smtClean="0"/>
              <a:t>Prospective short-circuit current (PSC</a:t>
            </a:r>
            <a:r>
              <a:rPr lang="en-GB" altLang="en-US" b="1" dirty="0" smtClean="0"/>
              <a:t>) – three phase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/>
              <a:t>It can be assumed that for three phase supplies the maximum balanced prospective short circuit level will be, as a rule of thumb, approximately twice the single phase </a:t>
            </a:r>
            <a:r>
              <a:rPr lang="en-GB" altLang="en-US" dirty="0" smtClean="0"/>
              <a:t>value.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 smtClean="0"/>
              <a:t>This </a:t>
            </a:r>
            <a:r>
              <a:rPr lang="en-GB" altLang="en-US" dirty="0"/>
              <a:t>figure errs on the side of safety.</a:t>
            </a:r>
            <a:endParaRPr lang="en-GB" altLang="en-US" dirty="0" smtClean="0"/>
          </a:p>
          <a:p>
            <a:pPr marL="0" indent="0"/>
            <a:endParaRPr lang="en-US" alt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454124"/>
            <a:ext cx="9144000" cy="382588"/>
          </a:xfrm>
        </p:spPr>
        <p:txBody>
          <a:bodyPr lIns="360000" rIns="360000"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Prospective fault current</a:t>
            </a:r>
          </a:p>
        </p:txBody>
      </p:sp>
    </p:spTree>
    <p:extLst>
      <p:ext uri="{BB962C8B-B14F-4D97-AF65-F5344CB8AC3E}">
        <p14:creationId xmlns:p14="http://schemas.microsoft.com/office/powerpoint/2010/main" val="110597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sz="quarter" idx="10"/>
          </p:nvPr>
        </p:nvSpPr>
        <p:spPr>
          <a:xfrm>
            <a:off x="0" y="1196752"/>
            <a:ext cx="9144000" cy="4756150"/>
          </a:xfrm>
        </p:spPr>
        <p:txBody>
          <a:bodyPr lIns="360000" rIns="360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b="1" dirty="0"/>
              <a:t>Rated short-circuit breaking capacities of protective </a:t>
            </a:r>
            <a:r>
              <a:rPr lang="en-GB" altLang="en-US" b="1" dirty="0" smtClean="0"/>
              <a:t>devices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/>
              <a:t>The values obtained should be compared with the breaking capacity of the appropriate protective </a:t>
            </a:r>
            <a:r>
              <a:rPr lang="en-GB" altLang="en-US" dirty="0" smtClean="0"/>
              <a:t>device.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 smtClean="0"/>
              <a:t>The </a:t>
            </a:r>
            <a:r>
              <a:rPr lang="en-GB" altLang="en-US" dirty="0"/>
              <a:t>breaking capacity of the protective device should be greater than the highest value of prospective fault current obtained using the instrument.</a:t>
            </a:r>
            <a:endParaRPr lang="en-US" alt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454124"/>
            <a:ext cx="9144000" cy="382588"/>
          </a:xfrm>
        </p:spPr>
        <p:txBody>
          <a:bodyPr lIns="360000" rIns="360000"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Prospective fault current</a:t>
            </a:r>
          </a:p>
        </p:txBody>
      </p:sp>
    </p:spTree>
    <p:extLst>
      <p:ext uri="{BB962C8B-B14F-4D97-AF65-F5344CB8AC3E}">
        <p14:creationId xmlns:p14="http://schemas.microsoft.com/office/powerpoint/2010/main" val="121454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678075"/>
            <a:ext cx="4896544" cy="553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7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672"/>
            <a:ext cx="9144000" cy="5832648"/>
          </a:xfrm>
        </p:spPr>
        <p:txBody>
          <a:bodyPr anchor="ctr"/>
          <a:lstStyle/>
          <a:p>
            <a:pPr marL="0" indent="0" algn="ctr" eaLnBrk="1" hangingPunct="1">
              <a:lnSpc>
                <a:spcPct val="100000"/>
              </a:lnSpc>
            </a:pPr>
            <a:r>
              <a:rPr altLang="en-US" sz="6000" dirty="0">
                <a:solidFill>
                  <a:srgbClr val="E30613"/>
                </a:solidFill>
              </a:rPr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</TotalTime>
  <Words>89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MS PGothic</vt:lpstr>
      <vt:lpstr>MS PGothic</vt:lpstr>
      <vt:lpstr>Arial</vt:lpstr>
      <vt:lpstr>Lucida Grande</vt:lpstr>
      <vt:lpstr>Times New Roman</vt:lpstr>
      <vt:lpstr>Default Design</vt:lpstr>
      <vt:lpstr>Prospective fault current</vt:lpstr>
      <vt:lpstr>Prospective fault current</vt:lpstr>
      <vt:lpstr>Prospective fault current</vt:lpstr>
      <vt:lpstr>Prospective fault current</vt:lpstr>
      <vt:lpstr>Prospective fault current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Robert Hibbert</cp:lastModifiedBy>
  <cp:revision>168</cp:revision>
  <dcterms:created xsi:type="dcterms:W3CDTF">2013-05-28T00:38:54Z</dcterms:created>
  <dcterms:modified xsi:type="dcterms:W3CDTF">2017-11-02T19:26:45Z</dcterms:modified>
</cp:coreProperties>
</file>