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9"/>
  </p:notesMasterIdLst>
  <p:handoutMasterIdLst>
    <p:handoutMasterId r:id="rId10"/>
  </p:handoutMasterIdLst>
  <p:sldIdLst>
    <p:sldId id="256" r:id="rId2"/>
    <p:sldId id="268" r:id="rId3"/>
    <p:sldId id="274" r:id="rId4"/>
    <p:sldId id="276" r:id="rId5"/>
    <p:sldId id="277" r:id="rId6"/>
    <p:sldId id="278" r:id="rId7"/>
    <p:sldId id="267" r:id="rId8"/>
  </p:sldIdLst>
  <p:sldSz cx="9144000" cy="6858000" type="screen4x3"/>
  <p:notesSz cx="6858000" cy="9144000"/>
  <p:custDataLst>
    <p:tags r:id="rId11"/>
  </p:custDataLst>
  <p:defaultTextStyle>
    <a:defPPr>
      <a:defRPr lang="en-GB"/>
    </a:defPPr>
    <a:lvl1pPr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E30613"/>
    <a:srgbClr val="D9D9D9"/>
    <a:srgbClr val="D81E05"/>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23"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FC1D727-CF40-4079-8C14-F770C6F8248A}" type="datetime1">
              <a:rPr lang="en-US" altLang="en-US"/>
              <a:pPr/>
              <a:t>11/2/2017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AE2A49B-45E7-4A2B-95DE-44BAF6A229F6}" type="slidenum">
              <a:rPr lang="en-US" altLang="en-US"/>
              <a:pPr/>
              <a:t>‹#›</a:t>
            </a:fld>
            <a:endParaRPr lang="en-US" altLang="en-US"/>
          </a:p>
        </p:txBody>
      </p:sp>
    </p:spTree>
    <p:extLst>
      <p:ext uri="{BB962C8B-B14F-4D97-AF65-F5344CB8AC3E}">
        <p14:creationId xmlns:p14="http://schemas.microsoft.com/office/powerpoint/2010/main" val="2784793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BB67E7-C0DB-448D-ABAF-72E3F2F3AB3D}" type="slidenum">
              <a:rPr lang="en-GB" altLang="en-US"/>
              <a:pPr/>
              <a:t>‹#›</a:t>
            </a:fld>
            <a:endParaRPr lang="en-GB" altLang="en-US"/>
          </a:p>
        </p:txBody>
      </p:sp>
    </p:spTree>
    <p:extLst>
      <p:ext uri="{BB962C8B-B14F-4D97-AF65-F5344CB8AC3E}">
        <p14:creationId xmlns:p14="http://schemas.microsoft.com/office/powerpoint/2010/main" val="23266541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2000"/>
            </a:lvl1pPr>
          </a:lstStyle>
          <a:p>
            <a:r>
              <a:rPr lang="en-US" dirty="0"/>
              <a:t>Click to edit Master title style</a:t>
            </a:r>
            <a:endParaRPr lang="en-GB" dirty="0"/>
          </a:p>
        </p:txBody>
      </p:sp>
      <p:sp>
        <p:nvSpPr>
          <p:cNvPr id="5" name="Content Placeholder 4"/>
          <p:cNvSpPr>
            <a:spLocks noGrp="1"/>
          </p:cNvSpPr>
          <p:nvPr>
            <p:ph sz="quarter" idx="10"/>
          </p:nvPr>
        </p:nvSpPr>
        <p:spPr>
          <a:xfrm>
            <a:off x="457200" y="1371600"/>
            <a:ext cx="8229600" cy="475560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37216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10"/>
          <p:cNvSpPr txBox="1">
            <a:spLocks noChangeArrowheads="1"/>
          </p:cNvSpPr>
          <p:nvPr userDrawn="1"/>
        </p:nvSpPr>
        <p:spPr bwMode="white">
          <a:xfrm>
            <a:off x="0" y="42070"/>
            <a:ext cx="7010400" cy="4572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dirty="0">
                <a:solidFill>
                  <a:srgbClr val="D81E05"/>
                </a:solidFill>
                <a:cs typeface="Arial" charset="0"/>
              </a:rPr>
              <a:t> </a:t>
            </a:r>
          </a:p>
        </p:txBody>
      </p:sp>
      <p:sp>
        <p:nvSpPr>
          <p:cNvPr id="1027" name="Text Box 10"/>
          <p:cNvSpPr txBox="1">
            <a:spLocks noChangeArrowheads="1"/>
          </p:cNvSpPr>
          <p:nvPr userDrawn="1"/>
        </p:nvSpPr>
        <p:spPr bwMode="white">
          <a:xfrm>
            <a:off x="0" y="265907"/>
            <a:ext cx="9144000" cy="152400"/>
          </a:xfrm>
          <a:prstGeom prst="rect">
            <a:avLst/>
          </a:prstGeom>
          <a:solidFill>
            <a:srgbClr val="D9D9D9">
              <a:alpha val="0"/>
            </a:srgbClr>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9D9D9"/>
                </a:solidFill>
                <a:cs typeface="Arial" charset="0"/>
              </a:rPr>
              <a:t> </a:t>
            </a:r>
          </a:p>
        </p:txBody>
      </p:sp>
      <p:sp>
        <p:nvSpPr>
          <p:cNvPr id="1028" name="Rectangle 14"/>
          <p:cNvSpPr>
            <a:spLocks noChangeArrowheads="1"/>
          </p:cNvSpPr>
          <p:nvPr userDrawn="1"/>
        </p:nvSpPr>
        <p:spPr bwMode="auto">
          <a:xfrm>
            <a:off x="457200" y="116682"/>
            <a:ext cx="609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400">
                <a:solidFill>
                  <a:schemeClr val="bg1"/>
                </a:solidFill>
              </a:rPr>
              <a:t>Level 3 Diploma in</a:t>
            </a:r>
            <a:r>
              <a:rPr lang="en-GB" altLang="en-US" sz="1400" b="1">
                <a:solidFill>
                  <a:schemeClr val="bg1"/>
                </a:solidFill>
              </a:rPr>
              <a:t> Electrical Installations (Buildings and Structures)</a:t>
            </a:r>
            <a:endParaRPr lang="en-US" altLang="en-US" sz="1400">
              <a:solidFill>
                <a:schemeClr val="bg1"/>
              </a:solidFill>
            </a:endParaRPr>
          </a:p>
        </p:txBody>
      </p:sp>
      <p:sp>
        <p:nvSpPr>
          <p:cNvPr id="1030" name="Text Box 10"/>
          <p:cNvSpPr txBox="1">
            <a:spLocks noChangeArrowheads="1"/>
          </p:cNvSpPr>
          <p:nvPr userDrawn="1"/>
        </p:nvSpPr>
        <p:spPr bwMode="white">
          <a:xfrm>
            <a:off x="0" y="6324600"/>
            <a:ext cx="9144000" cy="381000"/>
          </a:xfrm>
          <a:prstGeom prst="rect">
            <a:avLst/>
          </a:prstGeom>
          <a:solidFill>
            <a:srgbClr val="D9D9D9"/>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81E05"/>
                </a:solidFill>
                <a:cs typeface="Arial" charset="0"/>
              </a:rPr>
              <a:t> </a:t>
            </a:r>
          </a:p>
        </p:txBody>
      </p:sp>
      <p:sp>
        <p:nvSpPr>
          <p:cNvPr id="1031" name="Text Box 10"/>
          <p:cNvSpPr txBox="1">
            <a:spLocks noChangeArrowheads="1"/>
          </p:cNvSpPr>
          <p:nvPr userDrawn="1"/>
        </p:nvSpPr>
        <p:spPr bwMode="white">
          <a:xfrm>
            <a:off x="0" y="6705600"/>
            <a:ext cx="9144000" cy="1524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81E05"/>
                </a:solidFill>
                <a:cs typeface="Arial" charset="0"/>
              </a:rPr>
              <a:t> </a:t>
            </a:r>
          </a:p>
        </p:txBody>
      </p:sp>
      <p:sp>
        <p:nvSpPr>
          <p:cNvPr id="2" name="Text Box 11"/>
          <p:cNvSpPr txBox="1">
            <a:spLocks noChangeArrowheads="1"/>
          </p:cNvSpPr>
          <p:nvPr userDrawn="1"/>
        </p:nvSpPr>
        <p:spPr bwMode="auto">
          <a:xfrm>
            <a:off x="457200" y="6400800"/>
            <a:ext cx="64770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spcBef>
                <a:spcPts val="600"/>
              </a:spcBef>
            </a:pPr>
            <a:r>
              <a:rPr lang="en-US" altLang="en-US" sz="1100" dirty="0"/>
              <a:t>© 2017 City and Guilds of London Institute. All rights reserved</a:t>
            </a:r>
            <a:r>
              <a:rPr lang="en-US" altLang="en-US" sz="900" dirty="0"/>
              <a:t>.</a:t>
            </a:r>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2" name="Text Box 11"/>
          <p:cNvSpPr txBox="1">
            <a:spLocks noChangeArrowheads="1"/>
          </p:cNvSpPr>
          <p:nvPr userDrawn="1"/>
        </p:nvSpPr>
        <p:spPr bwMode="auto">
          <a:xfrm>
            <a:off x="7239000" y="6400800"/>
            <a:ext cx="1447800" cy="228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r" eaLnBrk="1" hangingPunct="1">
              <a:spcBef>
                <a:spcPts val="600"/>
              </a:spcBef>
            </a:pPr>
            <a:fld id="{F93E9372-42CE-40FA-8A29-079CB2F64D84}" type="slidenum">
              <a:rPr lang="en-US" altLang="en-US" sz="1100" smtClean="0">
                <a:cs typeface="Arial" panose="020B0604020202020204" pitchFamily="34" charset="0"/>
              </a:rPr>
              <a:pPr algn="r" eaLnBrk="1" hangingPunct="1">
                <a:spcBef>
                  <a:spcPts val="600"/>
                </a:spcBef>
              </a:pPr>
              <a:t>‹#›</a:t>
            </a:fld>
            <a:endParaRPr lang="en-US" altLang="en-US" sz="1100" dirty="0">
              <a:cs typeface="Arial" panose="020B0604020202020204" pitchFamily="34" charset="0"/>
            </a:endParaRPr>
          </a:p>
          <a:p>
            <a:pPr eaLnBrk="1" hangingPunct="1"/>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3" name="Title Placeholder 10"/>
          <p:cNvSpPr>
            <a:spLocks noGrp="1"/>
          </p:cNvSpPr>
          <p:nvPr>
            <p:ph type="title"/>
          </p:nvPr>
        </p:nvSpPr>
        <p:spPr bwMode="auto">
          <a:xfrm>
            <a:off x="457200" y="838200"/>
            <a:ext cx="82184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34" name="Text Placeholder 13"/>
          <p:cNvSpPr>
            <a:spLocks noGrp="1"/>
          </p:cNvSpPr>
          <p:nvPr>
            <p:ph type="body" idx="1"/>
          </p:nvPr>
        </p:nvSpPr>
        <p:spPr bwMode="auto">
          <a:xfrm>
            <a:off x="457200" y="1371600"/>
            <a:ext cx="82296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a:p>
            <a:pPr lvl="4"/>
            <a:endParaRPr lang="en-GB" altLang="en-US"/>
          </a:p>
        </p:txBody>
      </p:sp>
      <p:pic>
        <p:nvPicPr>
          <p:cNvPr id="1035"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72225" y="0"/>
            <a:ext cx="2436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Lst>
  <p:hf hdr="0" ftr="0" dt="0"/>
  <p:txStyles>
    <p:title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lnSpc>
          <a:spcPts val="2400"/>
        </a:lnSpc>
        <a:spcBef>
          <a:spcPts val="1000"/>
        </a:spcBef>
        <a:spcAft>
          <a:spcPts val="1000"/>
        </a:spcAft>
        <a:defRPr lang="en-GB" sz="2000" dirty="0">
          <a:solidFill>
            <a:schemeClr val="tx1"/>
          </a:solidFill>
          <a:latin typeface="+mn-lt"/>
          <a:ea typeface="MS PGothic" panose="020B0600070205080204" pitchFamily="34" charset="-128"/>
          <a:cs typeface="ＭＳ Ｐゴシック" charset="-128"/>
        </a:defRPr>
      </a:lvl1pPr>
      <a:lvl2pPr marL="215900" indent="-215900" algn="l" rtl="0" eaLnBrk="0" fontAlgn="base" hangingPunct="0">
        <a:lnSpc>
          <a:spcPts val="2400"/>
        </a:lnSpc>
        <a:spcBef>
          <a:spcPts val="500"/>
        </a:spcBef>
        <a:spcAft>
          <a:spcPts val="500"/>
        </a:spcAft>
        <a:buClr>
          <a:srgbClr val="E30613"/>
        </a:buClr>
        <a:buFont typeface="Arial" panose="020B0604020202020204" pitchFamily="34" charset="0"/>
        <a:buChar char="•"/>
        <a:defRPr lang="en-GB" sz="2000" dirty="0">
          <a:solidFill>
            <a:schemeClr val="tx1"/>
          </a:solidFill>
          <a:latin typeface="+mn-lt"/>
          <a:ea typeface="MS PGothic" panose="020B0600070205080204" pitchFamily="34" charset="-128"/>
          <a:cs typeface="+mn-cs"/>
        </a:defRPr>
      </a:lvl2pPr>
      <a:lvl3pPr marL="1143000" indent="-228600" algn="l" rtl="0" eaLnBrk="0" fontAlgn="base" hangingPunct="0">
        <a:lnSpc>
          <a:spcPts val="2000"/>
        </a:lnSpc>
        <a:spcBef>
          <a:spcPts val="500"/>
        </a:spcBef>
        <a:spcAft>
          <a:spcPts val="500"/>
        </a:spcAft>
        <a:buFont typeface="Lucida Grande" pitchFamily="-84" charset="0"/>
        <a:defRPr lang="en-GB" sz="1600" dirty="0">
          <a:solidFill>
            <a:schemeClr val="tx1"/>
          </a:solidFill>
          <a:latin typeface="+mn-lt"/>
          <a:ea typeface="MS PGothic" panose="020B0600070205080204" pitchFamily="34" charset="-128"/>
          <a:cs typeface="+mn-cs"/>
        </a:defRPr>
      </a:lvl3pPr>
      <a:lvl4pPr marL="215900" indent="-215900" algn="l" rtl="0" eaLnBrk="0" fontAlgn="base" hangingPunct="0">
        <a:lnSpc>
          <a:spcPts val="2000"/>
        </a:lnSpc>
        <a:spcBef>
          <a:spcPts val="500"/>
        </a:spcBef>
        <a:spcAft>
          <a:spcPts val="500"/>
        </a:spcAft>
        <a:buClr>
          <a:srgbClr val="E30613"/>
        </a:buClr>
        <a:buFont typeface="Arial" panose="020B0604020202020204" pitchFamily="34" charset="0"/>
        <a:buChar char="•"/>
        <a:defRPr lang="en-GB" sz="1600" dirty="0">
          <a:solidFill>
            <a:schemeClr val="tx1"/>
          </a:solidFill>
          <a:latin typeface="+mn-lt"/>
          <a:ea typeface="MS PGothic" panose="020B0600070205080204" pitchFamily="34" charset="-128"/>
          <a:cs typeface="ＭＳ Ｐゴシック" charset="-128"/>
        </a:defRPr>
      </a:lvl4pPr>
      <a:lvl5pPr marL="431800" indent="-215900" algn="l" rtl="0" eaLnBrk="0" fontAlgn="base" hangingPunct="0">
        <a:lnSpc>
          <a:spcPts val="2000"/>
        </a:lnSpc>
        <a:spcBef>
          <a:spcPct val="0"/>
        </a:spcBef>
        <a:spcAft>
          <a:spcPts val="500"/>
        </a:spcAft>
        <a:buFont typeface="Arial" panose="020B0604020202020204" pitchFamily="34" charset="0"/>
        <a:buChar char="–"/>
        <a:defRPr lang="en-US" sz="1600" dirty="0">
          <a:solidFill>
            <a:schemeClr val="tx1"/>
          </a:solidFill>
          <a:latin typeface="+mn-lt"/>
          <a:ea typeface="MS PGothic" panose="020B0600070205080204" pitchFamily="34" charset="-128"/>
          <a:cs typeface="ＭＳ Ｐゴシック" charset="-128"/>
        </a:defRPr>
      </a:lvl5pPr>
      <a:lvl6pPr marL="457200" indent="-457200" algn="l" defTabSz="914400" rtl="0" fontAlgn="base">
        <a:spcBef>
          <a:spcPct val="20000"/>
        </a:spcBef>
        <a:spcAft>
          <a:spcPct val="0"/>
        </a:spcAft>
        <a:buChar char="»"/>
        <a:defRPr lang="en-GB" sz="1600" kern="0" baseline="0" dirty="0" smtClean="0">
          <a:solidFill>
            <a:schemeClr val="tx1"/>
          </a:solidFill>
          <a:latin typeface="+mn-lt"/>
          <a:ea typeface="ＭＳ Ｐゴシック" charset="-128"/>
          <a:cs typeface="ＭＳ Ｐゴシック" charset="-128"/>
        </a:defRPr>
      </a:lvl6pPr>
      <a:lvl7pPr marL="2971800" indent="-228600" algn="l" defTabSz="914400" rtl="0" fontAlgn="base">
        <a:spcBef>
          <a:spcPct val="20000"/>
        </a:spcBef>
        <a:spcAft>
          <a:spcPct val="0"/>
        </a:spcAft>
        <a:buClr>
          <a:srgbClr val="E30613"/>
        </a:buClr>
        <a:buChar char="»"/>
        <a:defRPr lang="en-GB" sz="1600" kern="0" baseline="0" dirty="0" smtClean="0">
          <a:solidFill>
            <a:schemeClr val="tx1"/>
          </a:solidFill>
          <a:latin typeface="+mn-lt"/>
          <a:ea typeface="ＭＳ Ｐゴシック" charset="-128"/>
          <a:cs typeface="ＭＳ Ｐゴシック" charset="-128"/>
        </a:defRPr>
      </a:lvl7pPr>
      <a:lvl8pPr marL="3429000" indent="-228600" algn="l" defTabSz="914400" rtl="0" fontAlgn="base">
        <a:spcBef>
          <a:spcPct val="20000"/>
        </a:spcBef>
        <a:spcAft>
          <a:spcPct val="0"/>
        </a:spcAft>
        <a:buChar char="»"/>
        <a:defRPr lang="en-GB" sz="1600" kern="0" dirty="0" smtClean="0">
          <a:solidFill>
            <a:schemeClr val="tx1"/>
          </a:solidFill>
          <a:latin typeface="+mn-lt"/>
          <a:ea typeface="ＭＳ Ｐゴシック" charset="-128"/>
          <a:cs typeface="ＭＳ Ｐゴシック" charset="-128"/>
        </a:defRPr>
      </a:lvl8pPr>
      <a:lvl9pPr marL="3886200" indent="-228600" algn="l" defTabSz="914400" rtl="0" fontAlgn="base">
        <a:spcBef>
          <a:spcPct val="20000"/>
        </a:spcBef>
        <a:spcAft>
          <a:spcPct val="0"/>
        </a:spcAft>
        <a:buChar char="»"/>
        <a:defRPr lang="en-GB" sz="1000" kern="0" baseline="0" dirty="0" smtClean="0">
          <a:solidFill>
            <a:schemeClr val="tx1"/>
          </a:solidFill>
          <a:latin typeface="+mn-lt"/>
          <a:ea typeface="ＭＳ Ｐゴシック" charset="-128"/>
          <a:cs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4"/>
          <p:cNvSpPr>
            <a:spLocks noGrp="1" noChangeArrowheads="1"/>
          </p:cNvSpPr>
          <p:nvPr>
            <p:ph type="body" idx="4294967295"/>
          </p:nvPr>
        </p:nvSpPr>
        <p:spPr>
          <a:xfrm>
            <a:off x="457200" y="1371600"/>
            <a:ext cx="8229600" cy="4754563"/>
          </a:xfrm>
        </p:spPr>
        <p:txBody>
          <a:bodyPr/>
          <a:lstStyle/>
          <a:p>
            <a:pPr marL="0" indent="0" eaLnBrk="1" hangingPunct="1"/>
            <a:endParaRPr altLang="en-US" b="1"/>
          </a:p>
          <a:p>
            <a:pPr marL="0" indent="0" eaLnBrk="1" hangingPunct="1"/>
            <a:endParaRPr altLang="en-US" b="1"/>
          </a:p>
          <a:p>
            <a:pPr marL="0" indent="0" algn="ctr" eaLnBrk="1" hangingPunct="1"/>
            <a:r>
              <a:rPr altLang="en-US" sz="6600">
                <a:solidFill>
                  <a:schemeClr val="bg1"/>
                </a:solidFill>
              </a:rPr>
              <a:t>PowerPoint presentation</a:t>
            </a:r>
          </a:p>
        </p:txBody>
      </p:sp>
      <p:sp>
        <p:nvSpPr>
          <p:cNvPr id="4098" name="Text Box 10"/>
          <p:cNvSpPr txBox="1">
            <a:spLocks noChangeArrowheads="1"/>
          </p:cNvSpPr>
          <p:nvPr/>
        </p:nvSpPr>
        <p:spPr bwMode="white">
          <a:xfrm>
            <a:off x="533400" y="2057400"/>
            <a:ext cx="8077200" cy="1295400"/>
          </a:xfrm>
          <a:prstGeom prst="rect">
            <a:avLst/>
          </a:prstGeom>
          <a:solidFill>
            <a:srgbClr val="E3061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800">
                <a:solidFill>
                  <a:srgbClr val="D81E05"/>
                </a:solidFill>
                <a:cs typeface="Arial" panose="020B0604020202020204" pitchFamily="34" charset="0"/>
              </a:rPr>
              <a:t> </a:t>
            </a:r>
          </a:p>
        </p:txBody>
      </p:sp>
      <p:sp>
        <p:nvSpPr>
          <p:cNvPr id="4099" name="Text Box 10"/>
          <p:cNvSpPr txBox="1">
            <a:spLocks noChangeArrowheads="1"/>
          </p:cNvSpPr>
          <p:nvPr/>
        </p:nvSpPr>
        <p:spPr bwMode="white">
          <a:xfrm>
            <a:off x="533400" y="3352800"/>
            <a:ext cx="8077200" cy="22860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800">
                <a:solidFill>
                  <a:srgbClr val="D81E05"/>
                </a:solidFill>
                <a:cs typeface="Arial" panose="020B0604020202020204" pitchFamily="34" charset="0"/>
              </a:rPr>
              <a:t> </a:t>
            </a:r>
          </a:p>
        </p:txBody>
      </p:sp>
      <p:sp>
        <p:nvSpPr>
          <p:cNvPr id="4100" name="Rectangle 15"/>
          <p:cNvSpPr>
            <a:spLocks noGrp="1" noChangeArrowheads="1"/>
          </p:cNvSpPr>
          <p:nvPr>
            <p:ph type="title"/>
          </p:nvPr>
        </p:nvSpPr>
        <p:spPr>
          <a:xfrm>
            <a:off x="533400" y="3581400"/>
            <a:ext cx="8077200" cy="2514600"/>
          </a:xfrm>
        </p:spPr>
        <p:txBody>
          <a:bodyPr lIns="360000" rIns="360000" anchor="t"/>
          <a:lstStyle/>
          <a:p>
            <a:pPr eaLnBrk="1" hangingPunct="1"/>
            <a:r>
              <a:rPr lang="en-GB" dirty="0"/>
              <a:t>RCD and functional testing</a:t>
            </a:r>
            <a:endParaRPr lang="en-GB" altLang="en-US" dirty="0">
              <a:solidFill>
                <a:srgbClr val="FF0000"/>
              </a:solidFill>
            </a:endParaRPr>
          </a:p>
        </p:txBody>
      </p:sp>
      <p:sp>
        <p:nvSpPr>
          <p:cNvPr id="4101" name="TextBox 9"/>
          <p:cNvSpPr txBox="1">
            <a:spLocks noChangeArrowheads="1"/>
          </p:cNvSpPr>
          <p:nvPr/>
        </p:nvSpPr>
        <p:spPr bwMode="auto">
          <a:xfrm>
            <a:off x="533400" y="2209800"/>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2400" b="1" dirty="0">
                <a:solidFill>
                  <a:srgbClr val="FFFFFF"/>
                </a:solidFill>
              </a:rPr>
              <a:t>Unit 304: Electrical Installations: inspection, testing and commissioning</a:t>
            </a:r>
            <a:endParaRPr lang="en-US" altLang="en-US" sz="24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454124"/>
            <a:ext cx="9144000" cy="382588"/>
          </a:xfrm>
        </p:spPr>
        <p:txBody>
          <a:bodyPr lIns="360000" rIns="360000"/>
          <a:lstStyle/>
          <a:p>
            <a:r>
              <a:rPr lang="en-US" altLang="en-US" dirty="0">
                <a:solidFill>
                  <a:srgbClr val="FF0000"/>
                </a:solidFill>
              </a:rPr>
              <a:t>RCD and functional testing</a:t>
            </a:r>
            <a:endParaRPr lang="en-US" altLang="en-US" dirty="0" smtClean="0">
              <a:solidFill>
                <a:srgbClr val="FF0000"/>
              </a:solidFill>
            </a:endParaRPr>
          </a:p>
        </p:txBody>
      </p:sp>
      <p:sp>
        <p:nvSpPr>
          <p:cNvPr id="5122" name="Content Placeholder 2"/>
          <p:cNvSpPr>
            <a:spLocks noGrp="1"/>
          </p:cNvSpPr>
          <p:nvPr>
            <p:ph sz="quarter" idx="10"/>
          </p:nvPr>
        </p:nvSpPr>
        <p:spPr>
          <a:xfrm>
            <a:off x="0" y="1196752"/>
            <a:ext cx="9144000" cy="4756150"/>
          </a:xfrm>
        </p:spPr>
        <p:txBody>
          <a:bodyPr lIns="360000" rIns="360000"/>
          <a:lstStyle/>
          <a:p>
            <a:pPr marL="0" indent="0" eaLnBrk="1" hangingPunct="1">
              <a:lnSpc>
                <a:spcPct val="100000"/>
              </a:lnSpc>
              <a:spcBef>
                <a:spcPts val="600"/>
              </a:spcBef>
              <a:spcAft>
                <a:spcPts val="0"/>
              </a:spcAft>
            </a:pPr>
            <a:r>
              <a:rPr lang="en-GB" altLang="en-US" b="1" dirty="0"/>
              <a:t>Operation of RCDs</a:t>
            </a:r>
          </a:p>
          <a:p>
            <a:pPr marL="0" indent="0" eaLnBrk="1" hangingPunct="1">
              <a:lnSpc>
                <a:spcPct val="100000"/>
              </a:lnSpc>
              <a:spcBef>
                <a:spcPts val="600"/>
              </a:spcBef>
              <a:spcAft>
                <a:spcPts val="0"/>
              </a:spcAft>
            </a:pPr>
            <a:r>
              <a:rPr lang="en-GB" altLang="en-US" dirty="0"/>
              <a:t>The object of the test is to verify the effectiveness of the residual current device, that is, it is operating with the correct sensitivity and proving the integrity of the electrical and mechanical elements</a:t>
            </a:r>
            <a:r>
              <a:rPr lang="en-GB" altLang="en-US" dirty="0" smtClean="0"/>
              <a:t>.</a:t>
            </a:r>
            <a:endParaRPr lang="en-GB" altLang="en-US" dirty="0"/>
          </a:p>
        </p:txBody>
      </p:sp>
      <p:pic>
        <p:nvPicPr>
          <p:cNvPr id="5" name="Picture 4" descr="26 RCD Test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59100" y="3004293"/>
            <a:ext cx="3225800" cy="314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18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122">
                                            <p:txEl>
                                              <p:pRg st="0" end="0"/>
                                            </p:txEl>
                                          </p:spTgt>
                                        </p:tgtEl>
                                        <p:attrNameLst>
                                          <p:attrName>style.visibility</p:attrName>
                                        </p:attrNameLst>
                                      </p:cBhvr>
                                      <p:to>
                                        <p:strVal val="visible"/>
                                      </p:to>
                                    </p:set>
                                    <p:anim calcmode="lin" valueType="num">
                                      <p:cBhvr>
                                        <p:cTn id="19" dur="500" decel="50000" fill="hold">
                                          <p:stCondLst>
                                            <p:cond delay="0"/>
                                          </p:stCondLst>
                                        </p:cTn>
                                        <p:tgtEl>
                                          <p:spTgt spid="5122">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122">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122">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5122">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122">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122">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122">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12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122">
                                            <p:txEl>
                                              <p:pRg st="1" end="1"/>
                                            </p:txEl>
                                          </p:spTgt>
                                        </p:tgtEl>
                                        <p:attrNameLst>
                                          <p:attrName>style.visibility</p:attrName>
                                        </p:attrNameLst>
                                      </p:cBhvr>
                                      <p:to>
                                        <p:strVal val="visible"/>
                                      </p:to>
                                    </p:set>
                                    <p:anim calcmode="lin" valueType="num">
                                      <p:cBhvr>
                                        <p:cTn id="31" dur="500" decel="50000" fill="hold">
                                          <p:stCondLst>
                                            <p:cond delay="0"/>
                                          </p:stCondLst>
                                        </p:cTn>
                                        <p:tgtEl>
                                          <p:spTgt spid="5122">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122">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122">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5122">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122">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122">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122">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122">
                                            <p:txEl>
                                              <p:pRg st="1" end="1"/>
                                            </p:txEl>
                                          </p:spTgt>
                                        </p:tgtEl>
                                      </p:cBhvr>
                                    </p:animEffect>
                                  </p:childTnLst>
                                </p:cTn>
                              </p:par>
                              <p:par>
                                <p:cTn id="39" presetID="35" presetClass="entr" presetSubtype="0"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2000"/>
                                        <p:tgtEl>
                                          <p:spTgt spid="5"/>
                                        </p:tgtEl>
                                      </p:cBhvr>
                                    </p:animEffect>
                                    <p:anim calcmode="lin" valueType="num">
                                      <p:cBhvr>
                                        <p:cTn id="42" dur="2000" fill="hold"/>
                                        <p:tgtEl>
                                          <p:spTgt spid="5"/>
                                        </p:tgtEl>
                                        <p:attrNameLst>
                                          <p:attrName>style.rotation</p:attrName>
                                        </p:attrNameLst>
                                      </p:cBhvr>
                                      <p:tavLst>
                                        <p:tav tm="0">
                                          <p:val>
                                            <p:fltVal val="720"/>
                                          </p:val>
                                        </p:tav>
                                        <p:tav tm="100000">
                                          <p:val>
                                            <p:fltVal val="0"/>
                                          </p:val>
                                        </p:tav>
                                      </p:tavLst>
                                    </p:anim>
                                    <p:anim calcmode="lin" valueType="num">
                                      <p:cBhvr>
                                        <p:cTn id="43" dur="2000" fill="hold"/>
                                        <p:tgtEl>
                                          <p:spTgt spid="5"/>
                                        </p:tgtEl>
                                        <p:attrNameLst>
                                          <p:attrName>ppt_h</p:attrName>
                                        </p:attrNameLst>
                                      </p:cBhvr>
                                      <p:tavLst>
                                        <p:tav tm="0">
                                          <p:val>
                                            <p:fltVal val="0"/>
                                          </p:val>
                                        </p:tav>
                                        <p:tav tm="100000">
                                          <p:val>
                                            <p:strVal val="#ppt_h"/>
                                          </p:val>
                                        </p:tav>
                                      </p:tavLst>
                                    </p:anim>
                                    <p:anim calcmode="lin" valueType="num">
                                      <p:cBhvr>
                                        <p:cTn id="44"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sz="quarter" idx="10"/>
          </p:nvPr>
        </p:nvSpPr>
        <p:spPr>
          <a:xfrm>
            <a:off x="0" y="1371600"/>
            <a:ext cx="9144000" cy="4756150"/>
          </a:xfrm>
        </p:spPr>
        <p:txBody>
          <a:bodyPr lIns="360000" rIns="360000"/>
          <a:lstStyle/>
          <a:p>
            <a:pPr marL="0" indent="0" eaLnBrk="1" hangingPunct="1">
              <a:lnSpc>
                <a:spcPct val="100000"/>
              </a:lnSpc>
              <a:spcBef>
                <a:spcPts val="0"/>
              </a:spcBef>
              <a:spcAft>
                <a:spcPts val="600"/>
              </a:spcAft>
            </a:pPr>
            <a:r>
              <a:rPr lang="en-GB" altLang="en-US" b="1" dirty="0">
                <a:solidFill>
                  <a:srgbClr val="000000"/>
                </a:solidFill>
              </a:rPr>
              <a:t>RCD operating </a:t>
            </a:r>
            <a:r>
              <a:rPr lang="en-GB" altLang="en-US" b="1" dirty="0" smtClean="0">
                <a:solidFill>
                  <a:srgbClr val="000000"/>
                </a:solidFill>
              </a:rPr>
              <a:t>times</a:t>
            </a:r>
            <a:endParaRPr lang="en-GB" altLang="en-US" b="1" dirty="0">
              <a:solidFill>
                <a:srgbClr val="000000"/>
              </a:solidFill>
            </a:endParaRPr>
          </a:p>
        </p:txBody>
      </p:sp>
      <p:pic>
        <p:nvPicPr>
          <p:cNvPr id="2" name="Picture 1"/>
          <p:cNvPicPr>
            <a:picLocks noChangeAspect="1"/>
          </p:cNvPicPr>
          <p:nvPr/>
        </p:nvPicPr>
        <p:blipFill>
          <a:blip r:embed="rId2"/>
          <a:stretch>
            <a:fillRect/>
          </a:stretch>
        </p:blipFill>
        <p:spPr>
          <a:xfrm>
            <a:off x="809625" y="2611437"/>
            <a:ext cx="7524750" cy="2276475"/>
          </a:xfrm>
          <a:prstGeom prst="rect">
            <a:avLst/>
          </a:prstGeom>
        </p:spPr>
      </p:pic>
      <p:sp>
        <p:nvSpPr>
          <p:cNvPr id="6" name="Title 1"/>
          <p:cNvSpPr>
            <a:spLocks noGrp="1"/>
          </p:cNvSpPr>
          <p:nvPr>
            <p:ph type="title"/>
          </p:nvPr>
        </p:nvSpPr>
        <p:spPr>
          <a:xfrm>
            <a:off x="0" y="454124"/>
            <a:ext cx="9144000" cy="382588"/>
          </a:xfrm>
        </p:spPr>
        <p:txBody>
          <a:bodyPr lIns="360000" rIns="360000"/>
          <a:lstStyle/>
          <a:p>
            <a:r>
              <a:rPr lang="en-US" altLang="en-US" dirty="0">
                <a:solidFill>
                  <a:srgbClr val="FF0000"/>
                </a:solidFill>
              </a:rPr>
              <a:t>RCD and functional testing</a:t>
            </a:r>
            <a:endParaRPr lang="en-US" altLang="en-US" dirty="0" smtClean="0">
              <a:solidFill>
                <a:srgbClr val="FF0000"/>
              </a:solidFill>
            </a:endParaRPr>
          </a:p>
        </p:txBody>
      </p:sp>
    </p:spTree>
    <p:extLst>
      <p:ext uri="{BB962C8B-B14F-4D97-AF65-F5344CB8AC3E}">
        <p14:creationId xmlns:p14="http://schemas.microsoft.com/office/powerpoint/2010/main" val="124180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 calcmode="lin" valueType="num">
                                      <p:cBhvr>
                                        <p:cTn id="7" dur="500" decel="50000" fill="hold">
                                          <p:stCondLst>
                                            <p:cond delay="0"/>
                                          </p:stCondLst>
                                        </p:cTn>
                                        <p:tgtEl>
                                          <p:spTgt spid="512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12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2">
                                            <p:txEl>
                                              <p:pRg st="0" end="0"/>
                                            </p:txEl>
                                          </p:spTgt>
                                        </p:tgtEl>
                                      </p:cBhvr>
                                    </p:animEffect>
                                  </p:childTnLst>
                                </p:cTn>
                              </p:par>
                            </p:childTnLst>
                          </p:cTn>
                        </p:par>
                        <p:par>
                          <p:cTn id="15" fill="hold">
                            <p:stCondLst>
                              <p:cond delay="1000"/>
                            </p:stCondLst>
                            <p:childTnLst>
                              <p:par>
                                <p:cTn id="16" presetID="35"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2000"/>
                                        <p:tgtEl>
                                          <p:spTgt spid="2"/>
                                        </p:tgtEl>
                                      </p:cBhvr>
                                    </p:animEffect>
                                    <p:anim calcmode="lin" valueType="num">
                                      <p:cBhvr>
                                        <p:cTn id="19" dur="2000" fill="hold"/>
                                        <p:tgtEl>
                                          <p:spTgt spid="2"/>
                                        </p:tgtEl>
                                        <p:attrNameLst>
                                          <p:attrName>style.rotation</p:attrName>
                                        </p:attrNameLst>
                                      </p:cBhvr>
                                      <p:tavLst>
                                        <p:tav tm="0">
                                          <p:val>
                                            <p:fltVal val="720"/>
                                          </p:val>
                                        </p:tav>
                                        <p:tav tm="100000">
                                          <p:val>
                                            <p:fltVal val="0"/>
                                          </p:val>
                                        </p:tav>
                                      </p:tavLst>
                                    </p:anim>
                                    <p:anim calcmode="lin" valueType="num">
                                      <p:cBhvr>
                                        <p:cTn id="20" dur="2000" fill="hold"/>
                                        <p:tgtEl>
                                          <p:spTgt spid="2"/>
                                        </p:tgtEl>
                                        <p:attrNameLst>
                                          <p:attrName>ppt_h</p:attrName>
                                        </p:attrNameLst>
                                      </p:cBhvr>
                                      <p:tavLst>
                                        <p:tav tm="0">
                                          <p:val>
                                            <p:fltVal val="0"/>
                                          </p:val>
                                        </p:tav>
                                        <p:tav tm="100000">
                                          <p:val>
                                            <p:strVal val="#ppt_h"/>
                                          </p:val>
                                        </p:tav>
                                      </p:tavLst>
                                    </p:anim>
                                    <p:anim calcmode="lin" valueType="num">
                                      <p:cBhvr>
                                        <p:cTn id="21" dur="2000" fill="hold"/>
                                        <p:tgtEl>
                                          <p:spTgt spid="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454124"/>
            <a:ext cx="9144000" cy="382588"/>
          </a:xfrm>
        </p:spPr>
        <p:txBody>
          <a:bodyPr lIns="360000" rIns="360000"/>
          <a:lstStyle/>
          <a:p>
            <a:r>
              <a:rPr lang="en-US" altLang="en-US" dirty="0">
                <a:solidFill>
                  <a:srgbClr val="FF0000"/>
                </a:solidFill>
              </a:rPr>
              <a:t>RCD and functional testing</a:t>
            </a:r>
            <a:endParaRPr lang="en-US" altLang="en-US" dirty="0" smtClean="0">
              <a:solidFill>
                <a:srgbClr val="FF0000"/>
              </a:solidFill>
            </a:endParaRPr>
          </a:p>
        </p:txBody>
      </p:sp>
      <p:sp>
        <p:nvSpPr>
          <p:cNvPr id="5122" name="Content Placeholder 2"/>
          <p:cNvSpPr>
            <a:spLocks noGrp="1"/>
          </p:cNvSpPr>
          <p:nvPr>
            <p:ph sz="quarter" idx="10"/>
          </p:nvPr>
        </p:nvSpPr>
        <p:spPr>
          <a:xfrm>
            <a:off x="0" y="1196752"/>
            <a:ext cx="9144000" cy="4756150"/>
          </a:xfrm>
        </p:spPr>
        <p:txBody>
          <a:bodyPr lIns="360000" rIns="360000"/>
          <a:lstStyle/>
          <a:p>
            <a:r>
              <a:rPr lang="en-GB" b="1" dirty="0"/>
              <a:t>Additional protection</a:t>
            </a:r>
            <a:endParaRPr lang="en-GB" dirty="0"/>
          </a:p>
          <a:p>
            <a:pPr>
              <a:lnSpc>
                <a:spcPct val="100000"/>
              </a:lnSpc>
              <a:spcBef>
                <a:spcPts val="0"/>
              </a:spcBef>
              <a:spcAft>
                <a:spcPts val="600"/>
              </a:spcAft>
              <a:buFont typeface="Arial" panose="020B0604020202020204" pitchFamily="34" charset="0"/>
              <a:buChar char="•"/>
            </a:pPr>
            <a:r>
              <a:rPr lang="en-GB" dirty="0"/>
              <a:t>Where an RCD with a rated residual operating current, I</a:t>
            </a:r>
            <a:r>
              <a:rPr lang="en-GB" baseline="-25000" dirty="0"/>
              <a:t>∆n</a:t>
            </a:r>
            <a:r>
              <a:rPr lang="en-GB" dirty="0"/>
              <a:t>, not exceeding 30mA is used to provide additional protection in the event of a failure of basic protection and/or the provision for fault protection or carelessness of users, the operating of the device must not exceed 40 ms when subjected to a test current 5 x </a:t>
            </a:r>
            <a:r>
              <a:rPr lang="en-GB" dirty="0" err="1"/>
              <a:t>I</a:t>
            </a:r>
            <a:r>
              <a:rPr lang="en-GB" baseline="-25000" dirty="0" err="1"/>
              <a:t>∆</a:t>
            </a:r>
            <a:r>
              <a:rPr lang="en-GB" baseline="-25000" dirty="0" err="1" smtClean="0"/>
              <a:t>n</a:t>
            </a:r>
            <a:r>
              <a:rPr lang="en-GB" dirty="0" smtClean="0"/>
              <a:t>.</a:t>
            </a:r>
          </a:p>
          <a:p>
            <a:pPr>
              <a:lnSpc>
                <a:spcPct val="100000"/>
              </a:lnSpc>
              <a:spcBef>
                <a:spcPts val="0"/>
              </a:spcBef>
              <a:spcAft>
                <a:spcPts val="600"/>
              </a:spcAft>
              <a:buFont typeface="Arial" panose="020B0604020202020204" pitchFamily="34" charset="0"/>
              <a:buChar char="•"/>
            </a:pPr>
            <a:r>
              <a:rPr lang="en-GB" dirty="0" smtClean="0"/>
              <a:t>The </a:t>
            </a:r>
            <a:r>
              <a:rPr lang="en-GB" dirty="0"/>
              <a:t>maximum test time should not exceed 40 </a:t>
            </a:r>
            <a:r>
              <a:rPr lang="en-GB" dirty="0"/>
              <a:t>ms, unless the protective conductor potential rises by less than 50V. (The instrument supplier will advise on compliance).</a:t>
            </a:r>
          </a:p>
        </p:txBody>
      </p:sp>
    </p:spTree>
    <p:extLst>
      <p:ext uri="{BB962C8B-B14F-4D97-AF65-F5344CB8AC3E}">
        <p14:creationId xmlns:p14="http://schemas.microsoft.com/office/powerpoint/2010/main" val="1428285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 calcmode="lin" valueType="num">
                                      <p:cBhvr>
                                        <p:cTn id="7" dur="500" decel="50000" fill="hold">
                                          <p:stCondLst>
                                            <p:cond delay="0"/>
                                          </p:stCondLst>
                                        </p:cTn>
                                        <p:tgtEl>
                                          <p:spTgt spid="512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12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122">
                                            <p:txEl>
                                              <p:pRg st="1" end="1"/>
                                            </p:txEl>
                                          </p:spTgt>
                                        </p:tgtEl>
                                        <p:attrNameLst>
                                          <p:attrName>style.visibility</p:attrName>
                                        </p:attrNameLst>
                                      </p:cBhvr>
                                      <p:to>
                                        <p:strVal val="visible"/>
                                      </p:to>
                                    </p:set>
                                    <p:anim calcmode="lin" valueType="num">
                                      <p:cBhvr>
                                        <p:cTn id="19" dur="500" decel="50000" fill="hold">
                                          <p:stCondLst>
                                            <p:cond delay="0"/>
                                          </p:stCondLst>
                                        </p:cTn>
                                        <p:tgtEl>
                                          <p:spTgt spid="5122">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122">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122">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5122">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122">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122">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122">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12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122">
                                            <p:txEl>
                                              <p:pRg st="2" end="2"/>
                                            </p:txEl>
                                          </p:spTgt>
                                        </p:tgtEl>
                                        <p:attrNameLst>
                                          <p:attrName>style.visibility</p:attrName>
                                        </p:attrNameLst>
                                      </p:cBhvr>
                                      <p:to>
                                        <p:strVal val="visible"/>
                                      </p:to>
                                    </p:set>
                                    <p:anim calcmode="lin" valueType="num">
                                      <p:cBhvr>
                                        <p:cTn id="31" dur="500" decel="50000" fill="hold">
                                          <p:stCondLst>
                                            <p:cond delay="0"/>
                                          </p:stCondLst>
                                        </p:cTn>
                                        <p:tgtEl>
                                          <p:spTgt spid="5122">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122">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122">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5122">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122">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122">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122">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454124"/>
            <a:ext cx="9144000" cy="382588"/>
          </a:xfrm>
        </p:spPr>
        <p:txBody>
          <a:bodyPr lIns="360000" rIns="360000"/>
          <a:lstStyle/>
          <a:p>
            <a:r>
              <a:rPr lang="en-US" altLang="en-US" dirty="0">
                <a:solidFill>
                  <a:srgbClr val="FF0000"/>
                </a:solidFill>
              </a:rPr>
              <a:t>RCD and functional testing</a:t>
            </a:r>
            <a:endParaRPr lang="en-US" altLang="en-US" dirty="0" smtClean="0">
              <a:solidFill>
                <a:srgbClr val="FF0000"/>
              </a:solidFill>
            </a:endParaRPr>
          </a:p>
        </p:txBody>
      </p:sp>
      <p:sp>
        <p:nvSpPr>
          <p:cNvPr id="5122" name="Content Placeholder 2"/>
          <p:cNvSpPr>
            <a:spLocks noGrp="1"/>
          </p:cNvSpPr>
          <p:nvPr>
            <p:ph sz="quarter" idx="10"/>
          </p:nvPr>
        </p:nvSpPr>
        <p:spPr>
          <a:xfrm>
            <a:off x="0" y="1196752"/>
            <a:ext cx="9144000" cy="4756150"/>
          </a:xfrm>
        </p:spPr>
        <p:txBody>
          <a:bodyPr lIns="360000" rIns="360000"/>
          <a:lstStyle/>
          <a:p>
            <a:pPr marL="0" indent="0">
              <a:lnSpc>
                <a:spcPct val="100000"/>
              </a:lnSpc>
              <a:spcBef>
                <a:spcPts val="0"/>
              </a:spcBef>
              <a:spcAft>
                <a:spcPts val="600"/>
              </a:spcAft>
            </a:pPr>
            <a:r>
              <a:rPr lang="en-GB" b="1" dirty="0"/>
              <a:t>Integrated test device</a:t>
            </a:r>
            <a:endParaRPr lang="en-GB" dirty="0"/>
          </a:p>
          <a:p>
            <a:pPr marL="0" indent="0">
              <a:lnSpc>
                <a:spcPct val="100000"/>
              </a:lnSpc>
              <a:spcBef>
                <a:spcPts val="0"/>
              </a:spcBef>
              <a:spcAft>
                <a:spcPts val="600"/>
              </a:spcAft>
            </a:pPr>
            <a:r>
              <a:rPr lang="en-GB" dirty="0"/>
              <a:t>An integral test device is incorporated in each RCD. This device enables the electrical and mechanical parts of the RCD to be verified, by pressing the button marked </a:t>
            </a:r>
            <a:r>
              <a:rPr lang="en-GB" b="1" dirty="0"/>
              <a:t>‘T’</a:t>
            </a:r>
            <a:r>
              <a:rPr lang="en-GB" dirty="0"/>
              <a:t> or </a:t>
            </a:r>
            <a:r>
              <a:rPr lang="en-GB" b="1" dirty="0"/>
              <a:t>‘Test’</a:t>
            </a:r>
            <a:r>
              <a:rPr lang="en-GB" dirty="0"/>
              <a:t>.</a:t>
            </a:r>
          </a:p>
          <a:p>
            <a:pPr marL="0" indent="0">
              <a:lnSpc>
                <a:spcPct val="100000"/>
              </a:lnSpc>
              <a:spcBef>
                <a:spcPts val="0"/>
              </a:spcBef>
              <a:spcAft>
                <a:spcPts val="600"/>
              </a:spcAft>
            </a:pPr>
            <a:r>
              <a:rPr lang="en-GB" dirty="0"/>
              <a:t>Operation of the integral test device does </a:t>
            </a:r>
            <a:r>
              <a:rPr lang="en-GB" b="1" dirty="0"/>
              <a:t>not</a:t>
            </a:r>
            <a:r>
              <a:rPr lang="en-GB" dirty="0"/>
              <a:t> provide a means of checking:</a:t>
            </a:r>
          </a:p>
          <a:p>
            <a:pPr lvl="0">
              <a:lnSpc>
                <a:spcPct val="100000"/>
              </a:lnSpc>
              <a:spcBef>
                <a:spcPts val="0"/>
              </a:spcBef>
              <a:spcAft>
                <a:spcPts val="600"/>
              </a:spcAft>
              <a:buFont typeface="Arial" panose="020B0604020202020204" pitchFamily="34" charset="0"/>
              <a:buChar char="•"/>
            </a:pPr>
            <a:r>
              <a:rPr lang="en-GB" dirty="0"/>
              <a:t>the continuity of the earthing conductor or the associated circuit protective conductors,</a:t>
            </a:r>
          </a:p>
          <a:p>
            <a:pPr lvl="0">
              <a:lnSpc>
                <a:spcPct val="100000"/>
              </a:lnSpc>
              <a:spcBef>
                <a:spcPts val="0"/>
              </a:spcBef>
              <a:spcAft>
                <a:spcPts val="600"/>
              </a:spcAft>
              <a:buFont typeface="Arial" panose="020B0604020202020204" pitchFamily="34" charset="0"/>
              <a:buChar char="•"/>
            </a:pPr>
            <a:r>
              <a:rPr lang="en-GB" dirty="0"/>
              <a:t>any earth electrode or other means of earthing, or</a:t>
            </a:r>
          </a:p>
          <a:p>
            <a:pPr lvl="0">
              <a:lnSpc>
                <a:spcPct val="100000"/>
              </a:lnSpc>
              <a:spcBef>
                <a:spcPts val="0"/>
              </a:spcBef>
              <a:spcAft>
                <a:spcPts val="600"/>
              </a:spcAft>
              <a:buFont typeface="Arial" panose="020B0604020202020204" pitchFamily="34" charset="0"/>
              <a:buChar char="•"/>
            </a:pPr>
            <a:r>
              <a:rPr lang="en-GB" dirty="0"/>
              <a:t>any other part of the associated installation earthing, or</a:t>
            </a:r>
          </a:p>
          <a:p>
            <a:pPr lvl="0">
              <a:lnSpc>
                <a:spcPct val="100000"/>
              </a:lnSpc>
              <a:spcBef>
                <a:spcPts val="0"/>
              </a:spcBef>
              <a:spcAft>
                <a:spcPts val="600"/>
              </a:spcAft>
              <a:buFont typeface="Arial" panose="020B0604020202020204" pitchFamily="34" charset="0"/>
              <a:buChar char="•"/>
            </a:pPr>
            <a:r>
              <a:rPr lang="en-GB" dirty="0"/>
              <a:t>the sensitivity of the device.</a:t>
            </a:r>
          </a:p>
          <a:p>
            <a:pPr marL="0" indent="0">
              <a:lnSpc>
                <a:spcPct val="100000"/>
              </a:lnSpc>
              <a:spcBef>
                <a:spcPts val="0"/>
              </a:spcBef>
              <a:spcAft>
                <a:spcPts val="600"/>
              </a:spcAft>
            </a:pPr>
            <a:r>
              <a:rPr lang="en-GB" dirty="0"/>
              <a:t>The test button will only operate the RCD if the device is energised.</a:t>
            </a:r>
          </a:p>
          <a:p>
            <a:pPr marL="0" indent="0">
              <a:lnSpc>
                <a:spcPct val="100000"/>
              </a:lnSpc>
              <a:spcBef>
                <a:spcPts val="0"/>
              </a:spcBef>
              <a:spcAft>
                <a:spcPts val="600"/>
              </a:spcAft>
            </a:pPr>
            <a:r>
              <a:rPr lang="en-GB" dirty="0"/>
              <a:t>Confirm that the notice to test RCDs quarterly (by pressing the test button) is fixed in a prominent position.</a:t>
            </a:r>
          </a:p>
        </p:txBody>
      </p:sp>
    </p:spTree>
    <p:extLst>
      <p:ext uri="{BB962C8B-B14F-4D97-AF65-F5344CB8AC3E}">
        <p14:creationId xmlns:p14="http://schemas.microsoft.com/office/powerpoint/2010/main" val="256287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 calcmode="lin" valueType="num">
                                      <p:cBhvr>
                                        <p:cTn id="7" dur="500" decel="50000" fill="hold">
                                          <p:stCondLst>
                                            <p:cond delay="0"/>
                                          </p:stCondLst>
                                        </p:cTn>
                                        <p:tgtEl>
                                          <p:spTgt spid="512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12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122">
                                            <p:txEl>
                                              <p:pRg st="1" end="1"/>
                                            </p:txEl>
                                          </p:spTgt>
                                        </p:tgtEl>
                                        <p:attrNameLst>
                                          <p:attrName>style.visibility</p:attrName>
                                        </p:attrNameLst>
                                      </p:cBhvr>
                                      <p:to>
                                        <p:strVal val="visible"/>
                                      </p:to>
                                    </p:set>
                                    <p:anim calcmode="lin" valueType="num">
                                      <p:cBhvr>
                                        <p:cTn id="19" dur="500" decel="50000" fill="hold">
                                          <p:stCondLst>
                                            <p:cond delay="0"/>
                                          </p:stCondLst>
                                        </p:cTn>
                                        <p:tgtEl>
                                          <p:spTgt spid="5122">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122">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122">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5122">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122">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122">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122">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12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122">
                                            <p:txEl>
                                              <p:pRg st="2" end="2"/>
                                            </p:txEl>
                                          </p:spTgt>
                                        </p:tgtEl>
                                        <p:attrNameLst>
                                          <p:attrName>style.visibility</p:attrName>
                                        </p:attrNameLst>
                                      </p:cBhvr>
                                      <p:to>
                                        <p:strVal val="visible"/>
                                      </p:to>
                                    </p:set>
                                    <p:anim calcmode="lin" valueType="num">
                                      <p:cBhvr>
                                        <p:cTn id="31" dur="500" decel="50000" fill="hold">
                                          <p:stCondLst>
                                            <p:cond delay="0"/>
                                          </p:stCondLst>
                                        </p:cTn>
                                        <p:tgtEl>
                                          <p:spTgt spid="5122">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122">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122">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5122">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122">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122">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122">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122">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5122">
                                            <p:txEl>
                                              <p:pRg st="3" end="3"/>
                                            </p:txEl>
                                          </p:spTgt>
                                        </p:tgtEl>
                                        <p:attrNameLst>
                                          <p:attrName>style.visibility</p:attrName>
                                        </p:attrNameLst>
                                      </p:cBhvr>
                                      <p:to>
                                        <p:strVal val="visible"/>
                                      </p:to>
                                    </p:set>
                                    <p:anim calcmode="lin" valueType="num">
                                      <p:cBhvr>
                                        <p:cTn id="43" dur="500" decel="50000" fill="hold">
                                          <p:stCondLst>
                                            <p:cond delay="0"/>
                                          </p:stCondLst>
                                        </p:cTn>
                                        <p:tgtEl>
                                          <p:spTgt spid="5122">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122">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122">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5122">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122">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122">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122">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122">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5122">
                                            <p:txEl>
                                              <p:pRg st="4" end="4"/>
                                            </p:txEl>
                                          </p:spTgt>
                                        </p:tgtEl>
                                        <p:attrNameLst>
                                          <p:attrName>style.visibility</p:attrName>
                                        </p:attrNameLst>
                                      </p:cBhvr>
                                      <p:to>
                                        <p:strVal val="visible"/>
                                      </p:to>
                                    </p:set>
                                    <p:anim calcmode="lin" valueType="num">
                                      <p:cBhvr>
                                        <p:cTn id="55" dur="500" decel="50000" fill="hold">
                                          <p:stCondLst>
                                            <p:cond delay="0"/>
                                          </p:stCondLst>
                                        </p:cTn>
                                        <p:tgtEl>
                                          <p:spTgt spid="5122">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5122">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5122">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5122">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5122">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5122">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5122">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5122">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5122">
                                            <p:txEl>
                                              <p:pRg st="5" end="5"/>
                                            </p:txEl>
                                          </p:spTgt>
                                        </p:tgtEl>
                                        <p:attrNameLst>
                                          <p:attrName>style.visibility</p:attrName>
                                        </p:attrNameLst>
                                      </p:cBhvr>
                                      <p:to>
                                        <p:strVal val="visible"/>
                                      </p:to>
                                    </p:set>
                                    <p:anim calcmode="lin" valueType="num">
                                      <p:cBhvr>
                                        <p:cTn id="67" dur="500" decel="50000" fill="hold">
                                          <p:stCondLst>
                                            <p:cond delay="0"/>
                                          </p:stCondLst>
                                        </p:cTn>
                                        <p:tgtEl>
                                          <p:spTgt spid="5122">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5122">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5122">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5122">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5122">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5122">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5122">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5122">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5122">
                                            <p:txEl>
                                              <p:pRg st="6" end="6"/>
                                            </p:txEl>
                                          </p:spTgt>
                                        </p:tgtEl>
                                        <p:attrNameLst>
                                          <p:attrName>style.visibility</p:attrName>
                                        </p:attrNameLst>
                                      </p:cBhvr>
                                      <p:to>
                                        <p:strVal val="visible"/>
                                      </p:to>
                                    </p:set>
                                    <p:anim calcmode="lin" valueType="num">
                                      <p:cBhvr>
                                        <p:cTn id="79" dur="500" decel="50000" fill="hold">
                                          <p:stCondLst>
                                            <p:cond delay="0"/>
                                          </p:stCondLst>
                                        </p:cTn>
                                        <p:tgtEl>
                                          <p:spTgt spid="5122">
                                            <p:txEl>
                                              <p:pRg st="6" end="6"/>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5122">
                                            <p:txEl>
                                              <p:pRg st="6" end="6"/>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5122">
                                            <p:txEl>
                                              <p:pRg st="6" end="6"/>
                                            </p:txEl>
                                          </p:spTgt>
                                        </p:tgtEl>
                                        <p:attrNameLst>
                                          <p:attrName>ppt_w</p:attrName>
                                        </p:attrNameLst>
                                      </p:cBhvr>
                                      <p:tavLst>
                                        <p:tav tm="0">
                                          <p:val>
                                            <p:strVal val="#ppt_w*.05"/>
                                          </p:val>
                                        </p:tav>
                                        <p:tav tm="100000">
                                          <p:val>
                                            <p:strVal val="#ppt_w"/>
                                          </p:val>
                                        </p:tav>
                                      </p:tavLst>
                                    </p:anim>
                                    <p:anim calcmode="lin" valueType="num">
                                      <p:cBhvr>
                                        <p:cTn id="82" dur="1000" fill="hold"/>
                                        <p:tgtEl>
                                          <p:spTgt spid="5122">
                                            <p:txEl>
                                              <p:pRg st="6" end="6"/>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5122">
                                            <p:txEl>
                                              <p:pRg st="6" end="6"/>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5122">
                                            <p:txEl>
                                              <p:pRg st="6" end="6"/>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5122">
                                            <p:txEl>
                                              <p:pRg st="6" end="6"/>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5122">
                                            <p:txEl>
                                              <p:pRg st="6" end="6"/>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5" presetClass="entr" presetSubtype="0" fill="hold" nodeType="clickEffect">
                                  <p:stCondLst>
                                    <p:cond delay="0"/>
                                  </p:stCondLst>
                                  <p:childTnLst>
                                    <p:set>
                                      <p:cBhvr>
                                        <p:cTn id="90" dur="1" fill="hold">
                                          <p:stCondLst>
                                            <p:cond delay="0"/>
                                          </p:stCondLst>
                                        </p:cTn>
                                        <p:tgtEl>
                                          <p:spTgt spid="5122">
                                            <p:txEl>
                                              <p:pRg st="7" end="7"/>
                                            </p:txEl>
                                          </p:spTgt>
                                        </p:tgtEl>
                                        <p:attrNameLst>
                                          <p:attrName>style.visibility</p:attrName>
                                        </p:attrNameLst>
                                      </p:cBhvr>
                                      <p:to>
                                        <p:strVal val="visible"/>
                                      </p:to>
                                    </p:set>
                                    <p:anim calcmode="lin" valueType="num">
                                      <p:cBhvr>
                                        <p:cTn id="91" dur="500" decel="50000" fill="hold">
                                          <p:stCondLst>
                                            <p:cond delay="0"/>
                                          </p:stCondLst>
                                        </p:cTn>
                                        <p:tgtEl>
                                          <p:spTgt spid="5122">
                                            <p:txEl>
                                              <p:pRg st="7" end="7"/>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5122">
                                            <p:txEl>
                                              <p:pRg st="7" end="7"/>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5122">
                                            <p:txEl>
                                              <p:pRg st="7" end="7"/>
                                            </p:txEl>
                                          </p:spTgt>
                                        </p:tgtEl>
                                        <p:attrNameLst>
                                          <p:attrName>ppt_w</p:attrName>
                                        </p:attrNameLst>
                                      </p:cBhvr>
                                      <p:tavLst>
                                        <p:tav tm="0">
                                          <p:val>
                                            <p:strVal val="#ppt_w*.05"/>
                                          </p:val>
                                        </p:tav>
                                        <p:tav tm="100000">
                                          <p:val>
                                            <p:strVal val="#ppt_w"/>
                                          </p:val>
                                        </p:tav>
                                      </p:tavLst>
                                    </p:anim>
                                    <p:anim calcmode="lin" valueType="num">
                                      <p:cBhvr>
                                        <p:cTn id="94" dur="1000" fill="hold"/>
                                        <p:tgtEl>
                                          <p:spTgt spid="5122">
                                            <p:txEl>
                                              <p:pRg st="7" end="7"/>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5122">
                                            <p:txEl>
                                              <p:pRg st="7" end="7"/>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5122">
                                            <p:txEl>
                                              <p:pRg st="7" end="7"/>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5122">
                                            <p:txEl>
                                              <p:pRg st="7" end="7"/>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5122">
                                            <p:txEl>
                                              <p:pRg st="7" end="7"/>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5" presetClass="entr" presetSubtype="0" fill="hold" nodeType="clickEffect">
                                  <p:stCondLst>
                                    <p:cond delay="0"/>
                                  </p:stCondLst>
                                  <p:childTnLst>
                                    <p:set>
                                      <p:cBhvr>
                                        <p:cTn id="102" dur="1" fill="hold">
                                          <p:stCondLst>
                                            <p:cond delay="0"/>
                                          </p:stCondLst>
                                        </p:cTn>
                                        <p:tgtEl>
                                          <p:spTgt spid="5122">
                                            <p:txEl>
                                              <p:pRg st="8" end="8"/>
                                            </p:txEl>
                                          </p:spTgt>
                                        </p:tgtEl>
                                        <p:attrNameLst>
                                          <p:attrName>style.visibility</p:attrName>
                                        </p:attrNameLst>
                                      </p:cBhvr>
                                      <p:to>
                                        <p:strVal val="visible"/>
                                      </p:to>
                                    </p:set>
                                    <p:anim calcmode="lin" valueType="num">
                                      <p:cBhvr>
                                        <p:cTn id="103" dur="500" decel="50000" fill="hold">
                                          <p:stCondLst>
                                            <p:cond delay="0"/>
                                          </p:stCondLst>
                                        </p:cTn>
                                        <p:tgtEl>
                                          <p:spTgt spid="5122">
                                            <p:txEl>
                                              <p:pRg st="8" end="8"/>
                                            </p:txEl>
                                          </p:spTgt>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5122">
                                            <p:txEl>
                                              <p:pRg st="8" end="8"/>
                                            </p:txEl>
                                          </p:spTgt>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5122">
                                            <p:txEl>
                                              <p:pRg st="8" end="8"/>
                                            </p:txEl>
                                          </p:spTgt>
                                        </p:tgtEl>
                                        <p:attrNameLst>
                                          <p:attrName>ppt_w</p:attrName>
                                        </p:attrNameLst>
                                      </p:cBhvr>
                                      <p:tavLst>
                                        <p:tav tm="0">
                                          <p:val>
                                            <p:strVal val="#ppt_w*.05"/>
                                          </p:val>
                                        </p:tav>
                                        <p:tav tm="100000">
                                          <p:val>
                                            <p:strVal val="#ppt_w"/>
                                          </p:val>
                                        </p:tav>
                                      </p:tavLst>
                                    </p:anim>
                                    <p:anim calcmode="lin" valueType="num">
                                      <p:cBhvr>
                                        <p:cTn id="106" dur="1000" fill="hold"/>
                                        <p:tgtEl>
                                          <p:spTgt spid="5122">
                                            <p:txEl>
                                              <p:pRg st="8" end="8"/>
                                            </p:txEl>
                                          </p:spTgt>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5122">
                                            <p:txEl>
                                              <p:pRg st="8" end="8"/>
                                            </p:txEl>
                                          </p:spTgt>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5122">
                                            <p:txEl>
                                              <p:pRg st="8" end="8"/>
                                            </p:txEl>
                                          </p:spTgt>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5122">
                                            <p:txEl>
                                              <p:pRg st="8" end="8"/>
                                            </p:txEl>
                                          </p:spTgt>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512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454124"/>
            <a:ext cx="9144000" cy="382588"/>
          </a:xfrm>
        </p:spPr>
        <p:txBody>
          <a:bodyPr lIns="360000" rIns="360000"/>
          <a:lstStyle/>
          <a:p>
            <a:r>
              <a:rPr lang="en-US" altLang="en-US" dirty="0">
                <a:solidFill>
                  <a:srgbClr val="FF0000"/>
                </a:solidFill>
              </a:rPr>
              <a:t>RCD and functional testing</a:t>
            </a:r>
            <a:endParaRPr lang="en-US" altLang="en-US" dirty="0" smtClean="0">
              <a:solidFill>
                <a:srgbClr val="FF0000"/>
              </a:solidFill>
            </a:endParaRPr>
          </a:p>
        </p:txBody>
      </p:sp>
      <p:sp>
        <p:nvSpPr>
          <p:cNvPr id="5122" name="Content Placeholder 2"/>
          <p:cNvSpPr>
            <a:spLocks noGrp="1"/>
          </p:cNvSpPr>
          <p:nvPr>
            <p:ph sz="quarter" idx="10"/>
          </p:nvPr>
        </p:nvSpPr>
        <p:spPr>
          <a:xfrm>
            <a:off x="0" y="1196752"/>
            <a:ext cx="9144000" cy="4756150"/>
          </a:xfrm>
        </p:spPr>
        <p:txBody>
          <a:bodyPr lIns="360000" rIns="360000"/>
          <a:lstStyle/>
          <a:p>
            <a:pPr marL="0" indent="0">
              <a:lnSpc>
                <a:spcPct val="100000"/>
              </a:lnSpc>
              <a:spcBef>
                <a:spcPts val="0"/>
              </a:spcBef>
              <a:spcAft>
                <a:spcPts val="600"/>
              </a:spcAft>
            </a:pPr>
            <a:r>
              <a:rPr lang="en-GB" b="1" dirty="0"/>
              <a:t>Other functional testing</a:t>
            </a:r>
            <a:endParaRPr lang="en-GB" dirty="0"/>
          </a:p>
          <a:p>
            <a:pPr marL="0" indent="0">
              <a:lnSpc>
                <a:spcPct val="100000"/>
              </a:lnSpc>
              <a:spcBef>
                <a:spcPts val="0"/>
              </a:spcBef>
              <a:spcAft>
                <a:spcPts val="600"/>
              </a:spcAft>
            </a:pPr>
            <a:r>
              <a:rPr lang="en-GB" dirty="0"/>
              <a:t>All assemblies, including switchgear, controls and interlocks, should be functionally tested, that is operated to confirm that they work and are properly installed, mounted and adjusted.</a:t>
            </a:r>
          </a:p>
        </p:txBody>
      </p:sp>
    </p:spTree>
    <p:extLst>
      <p:ext uri="{BB962C8B-B14F-4D97-AF65-F5344CB8AC3E}">
        <p14:creationId xmlns:p14="http://schemas.microsoft.com/office/powerpoint/2010/main" val="69045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 calcmode="lin" valueType="num">
                                      <p:cBhvr>
                                        <p:cTn id="7" dur="500" decel="50000" fill="hold">
                                          <p:stCondLst>
                                            <p:cond delay="0"/>
                                          </p:stCondLst>
                                        </p:cTn>
                                        <p:tgtEl>
                                          <p:spTgt spid="512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12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122">
                                            <p:txEl>
                                              <p:pRg st="1" end="1"/>
                                            </p:txEl>
                                          </p:spTgt>
                                        </p:tgtEl>
                                        <p:attrNameLst>
                                          <p:attrName>style.visibility</p:attrName>
                                        </p:attrNameLst>
                                      </p:cBhvr>
                                      <p:to>
                                        <p:strVal val="visible"/>
                                      </p:to>
                                    </p:set>
                                    <p:anim calcmode="lin" valueType="num">
                                      <p:cBhvr>
                                        <p:cTn id="19" dur="500" decel="50000" fill="hold">
                                          <p:stCondLst>
                                            <p:cond delay="0"/>
                                          </p:stCondLst>
                                        </p:cTn>
                                        <p:tgtEl>
                                          <p:spTgt spid="5122">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122">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122">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5122">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122">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122">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122">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1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p:cNvSpPr>
            <a:spLocks noGrp="1" noChangeArrowheads="1"/>
          </p:cNvSpPr>
          <p:nvPr>
            <p:ph type="body" idx="4294967295"/>
          </p:nvPr>
        </p:nvSpPr>
        <p:spPr>
          <a:xfrm>
            <a:off x="0" y="476672"/>
            <a:ext cx="9144000" cy="5832648"/>
          </a:xfrm>
        </p:spPr>
        <p:txBody>
          <a:bodyPr anchor="ctr"/>
          <a:lstStyle/>
          <a:p>
            <a:pPr marL="0" indent="0" algn="ctr" eaLnBrk="1" hangingPunct="1">
              <a:lnSpc>
                <a:spcPct val="100000"/>
              </a:lnSpc>
            </a:pPr>
            <a:r>
              <a:rPr altLang="en-US" sz="6000" dirty="0">
                <a:solidFill>
                  <a:srgbClr val="E30613"/>
                </a:solidFill>
              </a:rPr>
              <a:t>Any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7169">
                                            <p:txEl>
                                              <p:pRg st="0" end="0"/>
                                            </p:txEl>
                                          </p:spTgt>
                                        </p:tgtEl>
                                        <p:attrNameLst>
                                          <p:attrName>style.visibility</p:attrName>
                                        </p:attrNameLst>
                                      </p:cBhvr>
                                      <p:to>
                                        <p:strVal val="visible"/>
                                      </p:to>
                                    </p:set>
                                    <p:anim calcmode="lin" valueType="num">
                                      <p:cBhvr>
                                        <p:cTn id="7" dur="500" decel="50000" fill="hold">
                                          <p:stCondLst>
                                            <p:cond delay="0"/>
                                          </p:stCondLst>
                                        </p:cTn>
                                        <p:tgtEl>
                                          <p:spTgt spid="716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16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16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16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16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16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16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1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1107</TotalTime>
  <Words>303</Words>
  <Application>Microsoft Office PowerPoint</Application>
  <PresentationFormat>On-screen Show (4:3)</PresentationFormat>
  <Paragraphs>30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MS PGothic</vt:lpstr>
      <vt:lpstr>MS PGothic</vt:lpstr>
      <vt:lpstr>Arial</vt:lpstr>
      <vt:lpstr>Lucida Grande</vt:lpstr>
      <vt:lpstr>Times New Roman</vt:lpstr>
      <vt:lpstr>Default Design</vt:lpstr>
      <vt:lpstr>RCD and functional testing</vt:lpstr>
      <vt:lpstr>RCD and functional testing</vt:lpstr>
      <vt:lpstr>RCD and functional testing</vt:lpstr>
      <vt:lpstr>RCD and functional testing</vt:lpstr>
      <vt:lpstr>RCD and functional testing</vt:lpstr>
      <vt:lpstr>RCD and functional testing</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Robert Hibbert</cp:lastModifiedBy>
  <cp:revision>169</cp:revision>
  <dcterms:created xsi:type="dcterms:W3CDTF">2013-05-28T00:38:54Z</dcterms:created>
  <dcterms:modified xsi:type="dcterms:W3CDTF">2017-11-02T19:36:50Z</dcterms:modified>
</cp:coreProperties>
</file>