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7"/>
  </p:notesMasterIdLst>
  <p:handoutMasterIdLst>
    <p:handoutMasterId r:id="rId8"/>
  </p:handoutMasterIdLst>
  <p:sldIdLst>
    <p:sldId id="256" r:id="rId2"/>
    <p:sldId id="268" r:id="rId3"/>
    <p:sldId id="269" r:id="rId4"/>
    <p:sldId id="270" r:id="rId5"/>
    <p:sldId id="267" r:id="rId6"/>
  </p:sldIdLst>
  <p:sldSz cx="9144000" cy="6858000" type="screen4x3"/>
  <p:notesSz cx="6858000" cy="9144000"/>
  <p:custDataLst>
    <p:tags r:id="rId9"/>
  </p:custDataLst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00"/>
    <a:srgbClr val="E30613"/>
    <a:srgbClr val="D9D9D9"/>
    <a:srgbClr val="D81E05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86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117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23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FC1D727-CF40-4079-8C14-F770C6F8248A}" type="datetime1">
              <a:rPr lang="en-US" altLang="en-US"/>
              <a:pPr/>
              <a:t>11/2/2017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AE2A49B-45E7-4A2B-95DE-44BAF6A229F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47937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5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FBB67E7-C0DB-448D-ABAF-72E3F2F3AB3D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3266541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457200" y="1371600"/>
            <a:ext cx="8229600" cy="4755600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1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Box 10"/>
          <p:cNvSpPr txBox="1">
            <a:spLocks noChangeArrowheads="1"/>
          </p:cNvSpPr>
          <p:nvPr userDrawn="1"/>
        </p:nvSpPr>
        <p:spPr bwMode="white">
          <a:xfrm>
            <a:off x="0" y="42070"/>
            <a:ext cx="7010400" cy="457200"/>
          </a:xfrm>
          <a:prstGeom prst="rect">
            <a:avLst/>
          </a:prstGeom>
          <a:solidFill>
            <a:srgbClr val="E30613"/>
          </a:solidFill>
          <a:ln>
            <a:noFill/>
          </a:ln>
          <a:extLst/>
        </p:spPr>
        <p:txBody>
          <a:bodyPr wrap="none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GB" sz="1800" dirty="0">
                <a:solidFill>
                  <a:srgbClr val="D81E05"/>
                </a:solidFill>
                <a:cs typeface="Arial" charset="0"/>
              </a:rPr>
              <a:t> </a:t>
            </a:r>
          </a:p>
        </p:txBody>
      </p:sp>
      <p:sp>
        <p:nvSpPr>
          <p:cNvPr id="1027" name="Text Box 10"/>
          <p:cNvSpPr txBox="1">
            <a:spLocks noChangeArrowheads="1"/>
          </p:cNvSpPr>
          <p:nvPr userDrawn="1"/>
        </p:nvSpPr>
        <p:spPr bwMode="white">
          <a:xfrm>
            <a:off x="0" y="265907"/>
            <a:ext cx="9144000" cy="152400"/>
          </a:xfrm>
          <a:prstGeom prst="rect">
            <a:avLst/>
          </a:prstGeom>
          <a:solidFill>
            <a:srgbClr val="D9D9D9">
              <a:alpha val="0"/>
            </a:srgbClr>
          </a:solidFill>
          <a:ln>
            <a:noFill/>
          </a:ln>
          <a:extLst/>
        </p:spPr>
        <p:txBody>
          <a:bodyPr wrap="none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GB" sz="1800">
                <a:solidFill>
                  <a:srgbClr val="D9D9D9"/>
                </a:solidFill>
                <a:cs typeface="Arial" charset="0"/>
              </a:rPr>
              <a:t> </a:t>
            </a:r>
          </a:p>
        </p:txBody>
      </p:sp>
      <p:sp>
        <p:nvSpPr>
          <p:cNvPr id="1028" name="Rectangle 14"/>
          <p:cNvSpPr>
            <a:spLocks noChangeArrowheads="1"/>
          </p:cNvSpPr>
          <p:nvPr userDrawn="1"/>
        </p:nvSpPr>
        <p:spPr bwMode="auto">
          <a:xfrm>
            <a:off x="457200" y="116682"/>
            <a:ext cx="60928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GB" altLang="en-US" sz="1400">
                <a:solidFill>
                  <a:schemeClr val="bg1"/>
                </a:solidFill>
              </a:rPr>
              <a:t>Level 3 Diploma in</a:t>
            </a:r>
            <a:r>
              <a:rPr lang="en-GB" altLang="en-US" sz="1400" b="1">
                <a:solidFill>
                  <a:schemeClr val="bg1"/>
                </a:solidFill>
              </a:rPr>
              <a:t> Electrical Installations (Buildings and Structures)</a:t>
            </a:r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1030" name="Text Box 10"/>
          <p:cNvSpPr txBox="1">
            <a:spLocks noChangeArrowheads="1"/>
          </p:cNvSpPr>
          <p:nvPr userDrawn="1"/>
        </p:nvSpPr>
        <p:spPr bwMode="white">
          <a:xfrm>
            <a:off x="0" y="6324600"/>
            <a:ext cx="9144000" cy="381000"/>
          </a:xfrm>
          <a:prstGeom prst="rect">
            <a:avLst/>
          </a:prstGeom>
          <a:solidFill>
            <a:srgbClr val="D9D9D9"/>
          </a:solidFill>
          <a:ln>
            <a:noFill/>
          </a:ln>
          <a:extLst/>
        </p:spPr>
        <p:txBody>
          <a:bodyPr wrap="none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GB" sz="1800">
                <a:solidFill>
                  <a:srgbClr val="D81E05"/>
                </a:solidFill>
                <a:cs typeface="Arial" charset="0"/>
              </a:rPr>
              <a:t> </a:t>
            </a:r>
          </a:p>
        </p:txBody>
      </p:sp>
      <p:sp>
        <p:nvSpPr>
          <p:cNvPr id="1031" name="Text Box 10"/>
          <p:cNvSpPr txBox="1">
            <a:spLocks noChangeArrowheads="1"/>
          </p:cNvSpPr>
          <p:nvPr userDrawn="1"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E30613"/>
          </a:solidFill>
          <a:ln>
            <a:noFill/>
          </a:ln>
          <a:extLst/>
        </p:spPr>
        <p:txBody>
          <a:bodyPr wrap="none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GB" sz="1800">
                <a:solidFill>
                  <a:srgbClr val="D81E05"/>
                </a:solidFill>
                <a:cs typeface="Arial" charset="0"/>
              </a:rPr>
              <a:t> </a:t>
            </a:r>
          </a:p>
        </p:txBody>
      </p:sp>
      <p:sp>
        <p:nvSpPr>
          <p:cNvPr id="2" name="Text Box 11"/>
          <p:cNvSpPr txBox="1">
            <a:spLocks noChangeArrowheads="1"/>
          </p:cNvSpPr>
          <p:nvPr userDrawn="1"/>
        </p:nvSpPr>
        <p:spPr bwMode="auto">
          <a:xfrm>
            <a:off x="457200" y="6400800"/>
            <a:ext cx="6477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en-US" altLang="en-US" sz="1100" dirty="0"/>
              <a:t>© 2017 City and Guilds of London Institute. All rights reserved</a:t>
            </a:r>
            <a:r>
              <a:rPr lang="en-US" altLang="en-US" sz="900" dirty="0"/>
              <a:t>.</a:t>
            </a:r>
            <a:r>
              <a:rPr lang="en-US" altLang="en-US" sz="1100" dirty="0">
                <a:cs typeface="Arial" panose="020B0604020202020204" pitchFamily="34" charset="0"/>
              </a:rPr>
              <a:t/>
            </a:r>
            <a:br>
              <a:rPr lang="en-US" altLang="en-US" sz="1100" dirty="0">
                <a:cs typeface="Arial" panose="020B0604020202020204" pitchFamily="34" charset="0"/>
              </a:rPr>
            </a:br>
            <a:endParaRPr lang="en-US" altLang="en-US" sz="1100" dirty="0">
              <a:cs typeface="Arial" panose="020B0604020202020204" pitchFamily="34" charset="0"/>
            </a:endParaRPr>
          </a:p>
          <a:p>
            <a:pPr eaLnBrk="1" hangingPunct="1"/>
            <a:endParaRPr lang="en-US" altLang="en-US" sz="1200" dirty="0">
              <a:latin typeface="Times New Roman" panose="02020603050405020304" pitchFamily="18" charset="0"/>
            </a:endParaRPr>
          </a:p>
          <a:p>
            <a:pPr eaLnBrk="1" hangingPunct="1"/>
            <a:endParaRPr lang="en-US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1032" name="Text Box 11"/>
          <p:cNvSpPr txBox="1">
            <a:spLocks noChangeArrowheads="1"/>
          </p:cNvSpPr>
          <p:nvPr userDrawn="1"/>
        </p:nvSpPr>
        <p:spPr bwMode="auto">
          <a:xfrm>
            <a:off x="7239000" y="6400800"/>
            <a:ext cx="1447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spcBef>
                <a:spcPts val="600"/>
              </a:spcBef>
            </a:pPr>
            <a:fld id="{F93E9372-42CE-40FA-8A29-079CB2F64D84}" type="slidenum">
              <a:rPr lang="en-US" altLang="en-US" sz="1100" smtClean="0">
                <a:cs typeface="Arial" panose="020B0604020202020204" pitchFamily="34" charset="0"/>
              </a:rPr>
              <a:pPr algn="r" eaLnBrk="1" hangingPunct="1">
                <a:spcBef>
                  <a:spcPts val="600"/>
                </a:spcBef>
              </a:pPr>
              <a:t>‹#›</a:t>
            </a:fld>
            <a:endParaRPr lang="en-US" altLang="en-US" sz="1100" dirty="0">
              <a:cs typeface="Arial" panose="020B0604020202020204" pitchFamily="34" charset="0"/>
            </a:endParaRPr>
          </a:p>
          <a:p>
            <a:pPr eaLnBrk="1" hangingPunct="1"/>
            <a:r>
              <a:rPr lang="en-US" altLang="en-US" sz="1100" dirty="0">
                <a:cs typeface="Arial" panose="020B0604020202020204" pitchFamily="34" charset="0"/>
              </a:rPr>
              <a:t/>
            </a:r>
            <a:br>
              <a:rPr lang="en-US" altLang="en-US" sz="1100" dirty="0">
                <a:cs typeface="Arial" panose="020B0604020202020204" pitchFamily="34" charset="0"/>
              </a:rPr>
            </a:br>
            <a:endParaRPr lang="en-US" altLang="en-US" sz="1100" dirty="0">
              <a:cs typeface="Arial" panose="020B0604020202020204" pitchFamily="34" charset="0"/>
            </a:endParaRPr>
          </a:p>
          <a:p>
            <a:pPr eaLnBrk="1" hangingPunct="1"/>
            <a:r>
              <a:rPr lang="en-US" altLang="en-US" sz="1100" dirty="0">
                <a:cs typeface="Arial" panose="020B0604020202020204" pitchFamily="34" charset="0"/>
              </a:rPr>
              <a:t/>
            </a:r>
            <a:br>
              <a:rPr lang="en-US" altLang="en-US" sz="1100" dirty="0">
                <a:cs typeface="Arial" panose="020B0604020202020204" pitchFamily="34" charset="0"/>
              </a:rPr>
            </a:br>
            <a:endParaRPr lang="en-US" altLang="en-US" sz="1100" dirty="0">
              <a:cs typeface="Arial" panose="020B0604020202020204" pitchFamily="34" charset="0"/>
            </a:endParaRPr>
          </a:p>
          <a:p>
            <a:pPr eaLnBrk="1" hangingPunct="1"/>
            <a:endParaRPr lang="en-US" altLang="en-US" sz="1200" dirty="0">
              <a:latin typeface="Times New Roman" panose="02020603050405020304" pitchFamily="18" charset="0"/>
            </a:endParaRPr>
          </a:p>
          <a:p>
            <a:pPr eaLnBrk="1" hangingPunct="1"/>
            <a:endParaRPr lang="en-US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1033" name="Title Placeholder 10"/>
          <p:cNvSpPr>
            <a:spLocks noGrp="1"/>
          </p:cNvSpPr>
          <p:nvPr>
            <p:ph type="title"/>
          </p:nvPr>
        </p:nvSpPr>
        <p:spPr bwMode="auto">
          <a:xfrm>
            <a:off x="457200" y="838200"/>
            <a:ext cx="8218488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  <a:endParaRPr lang="en-US" altLang="en-US"/>
          </a:p>
        </p:txBody>
      </p:sp>
      <p:sp>
        <p:nvSpPr>
          <p:cNvPr id="1034" name="Text Placeholder 13"/>
          <p:cNvSpPr>
            <a:spLocks noGrp="1"/>
          </p:cNvSpPr>
          <p:nvPr>
            <p:ph type="body" idx="1"/>
          </p:nvPr>
        </p:nvSpPr>
        <p:spPr bwMode="auto">
          <a:xfrm>
            <a:off x="457200" y="1371600"/>
            <a:ext cx="8229600" cy="475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  <a:p>
            <a:pPr lvl="4"/>
            <a:endParaRPr lang="en-GB" altLang="en-US"/>
          </a:p>
        </p:txBody>
      </p:sp>
      <p:pic>
        <p:nvPicPr>
          <p:cNvPr id="1035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25" y="0"/>
            <a:ext cx="24368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E30613"/>
          </a:solidFill>
          <a:latin typeface="+mj-lt"/>
          <a:ea typeface="MS PGothic" panose="020B0600070205080204" pitchFamily="34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E30613"/>
          </a:solidFill>
          <a:latin typeface="Arial" charset="0"/>
          <a:ea typeface="MS PGothic" panose="020B0600070205080204" pitchFamily="34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E30613"/>
          </a:solidFill>
          <a:latin typeface="Arial" charset="0"/>
          <a:ea typeface="MS PGothic" panose="020B0600070205080204" pitchFamily="34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E30613"/>
          </a:solidFill>
          <a:latin typeface="Arial" charset="0"/>
          <a:ea typeface="MS PGothic" panose="020B0600070205080204" pitchFamily="34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E30613"/>
          </a:solidFill>
          <a:latin typeface="Arial" charset="0"/>
          <a:ea typeface="MS PGothic" panose="020B0600070205080204" pitchFamily="34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ts val="2400"/>
        </a:lnSpc>
        <a:spcBef>
          <a:spcPts val="1000"/>
        </a:spcBef>
        <a:spcAft>
          <a:spcPts val="1000"/>
        </a:spcAft>
        <a:defRPr lang="en-GB" sz="2000" dirty="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-128"/>
        </a:defRPr>
      </a:lvl1pPr>
      <a:lvl2pPr marL="215900" indent="-215900" algn="l" rtl="0" eaLnBrk="0" fontAlgn="base" hangingPunct="0">
        <a:lnSpc>
          <a:spcPts val="2400"/>
        </a:lnSpc>
        <a:spcBef>
          <a:spcPts val="500"/>
        </a:spcBef>
        <a:spcAft>
          <a:spcPts val="500"/>
        </a:spcAft>
        <a:buClr>
          <a:srgbClr val="E30613"/>
        </a:buClr>
        <a:buFont typeface="Arial" panose="020B0604020202020204" pitchFamily="34" charset="0"/>
        <a:buChar char="•"/>
        <a:defRPr lang="en-GB" sz="2000" dirty="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1143000" indent="-228600" algn="l" rtl="0" eaLnBrk="0" fontAlgn="base" hangingPunct="0">
        <a:lnSpc>
          <a:spcPts val="2000"/>
        </a:lnSpc>
        <a:spcBef>
          <a:spcPts val="500"/>
        </a:spcBef>
        <a:spcAft>
          <a:spcPts val="500"/>
        </a:spcAft>
        <a:buFont typeface="Lucida Grande" pitchFamily="-84" charset="0"/>
        <a:defRPr lang="en-GB" sz="1600" dirty="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215900" indent="-215900" algn="l" rtl="0" eaLnBrk="0" fontAlgn="base" hangingPunct="0">
        <a:lnSpc>
          <a:spcPts val="2000"/>
        </a:lnSpc>
        <a:spcBef>
          <a:spcPts val="500"/>
        </a:spcBef>
        <a:spcAft>
          <a:spcPts val="500"/>
        </a:spcAft>
        <a:buClr>
          <a:srgbClr val="E30613"/>
        </a:buClr>
        <a:buFont typeface="Arial" panose="020B0604020202020204" pitchFamily="34" charset="0"/>
        <a:buChar char="•"/>
        <a:defRPr lang="en-GB" sz="1600" dirty="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-128"/>
        </a:defRPr>
      </a:lvl4pPr>
      <a:lvl5pPr marL="431800" indent="-215900" algn="l" rtl="0" eaLnBrk="0" fontAlgn="base" hangingPunct="0">
        <a:lnSpc>
          <a:spcPts val="2000"/>
        </a:lnSpc>
        <a:spcBef>
          <a:spcPct val="0"/>
        </a:spcBef>
        <a:spcAft>
          <a:spcPts val="500"/>
        </a:spcAft>
        <a:buFont typeface="Arial" panose="020B0604020202020204" pitchFamily="34" charset="0"/>
        <a:buChar char="–"/>
        <a:defRPr lang="en-US" sz="1600" dirty="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-128"/>
        </a:defRPr>
      </a:lvl5pPr>
      <a:lvl6pPr marL="457200" indent="-457200" algn="l" defTabSz="914400" rtl="0" fontAlgn="base">
        <a:spcBef>
          <a:spcPct val="20000"/>
        </a:spcBef>
        <a:spcAft>
          <a:spcPct val="0"/>
        </a:spcAft>
        <a:buChar char="»"/>
        <a:defRPr lang="en-GB" sz="1600" kern="0" baseline="0" dirty="0" smtClean="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6pPr>
      <a:lvl7pPr marL="2971800" indent="-228600" algn="l" defTabSz="914400" rtl="0" fontAlgn="base">
        <a:spcBef>
          <a:spcPct val="20000"/>
        </a:spcBef>
        <a:spcAft>
          <a:spcPct val="0"/>
        </a:spcAft>
        <a:buClr>
          <a:srgbClr val="E30613"/>
        </a:buClr>
        <a:buChar char="»"/>
        <a:defRPr lang="en-GB" sz="1600" kern="0" baseline="0" dirty="0" smtClean="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7pPr>
      <a:lvl8pPr marL="3429000" indent="-228600" algn="l" defTabSz="914400" rtl="0" fontAlgn="base">
        <a:spcBef>
          <a:spcPct val="20000"/>
        </a:spcBef>
        <a:spcAft>
          <a:spcPct val="0"/>
        </a:spcAft>
        <a:buChar char="»"/>
        <a:defRPr lang="en-GB" sz="1600" kern="0" dirty="0" smtClean="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8pPr>
      <a:lvl9pPr marL="3886200" indent="-228600" algn="l" defTabSz="914400" rtl="0" fontAlgn="base">
        <a:spcBef>
          <a:spcPct val="20000"/>
        </a:spcBef>
        <a:spcAft>
          <a:spcPct val="0"/>
        </a:spcAft>
        <a:buChar char="»"/>
        <a:defRPr lang="en-GB" sz="1000" kern="0" baseline="0" dirty="0" smtClean="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4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 marL="0" indent="0" eaLnBrk="1" hangingPunct="1"/>
            <a:endParaRPr altLang="en-US" b="1"/>
          </a:p>
          <a:p>
            <a:pPr marL="0" indent="0" eaLnBrk="1" hangingPunct="1"/>
            <a:endParaRPr altLang="en-US" b="1"/>
          </a:p>
          <a:p>
            <a:pPr marL="0" indent="0" algn="ctr" eaLnBrk="1" hangingPunct="1"/>
            <a:r>
              <a:rPr altLang="en-US" sz="6600">
                <a:solidFill>
                  <a:schemeClr val="bg1"/>
                </a:solidFill>
              </a:rPr>
              <a:t>PowerPoint presentation</a:t>
            </a:r>
          </a:p>
        </p:txBody>
      </p:sp>
      <p:sp>
        <p:nvSpPr>
          <p:cNvPr id="4098" name="Text Box 10"/>
          <p:cNvSpPr txBox="1">
            <a:spLocks noChangeArrowheads="1"/>
          </p:cNvSpPr>
          <p:nvPr/>
        </p:nvSpPr>
        <p:spPr bwMode="white">
          <a:xfrm>
            <a:off x="533400" y="2057400"/>
            <a:ext cx="8077200" cy="1295400"/>
          </a:xfrm>
          <a:prstGeom prst="rect">
            <a:avLst/>
          </a:prstGeom>
          <a:solidFill>
            <a:srgbClr val="E306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GB" altLang="en-US" sz="1800">
                <a:solidFill>
                  <a:srgbClr val="D81E05"/>
                </a:solidFill>
                <a:cs typeface="Arial" panose="020B0604020202020204" pitchFamily="34" charset="0"/>
              </a:rPr>
              <a:t> </a:t>
            </a:r>
          </a:p>
        </p:txBody>
      </p:sp>
      <p:sp>
        <p:nvSpPr>
          <p:cNvPr id="4099" name="Text Box 10"/>
          <p:cNvSpPr txBox="1">
            <a:spLocks noChangeArrowheads="1"/>
          </p:cNvSpPr>
          <p:nvPr/>
        </p:nvSpPr>
        <p:spPr bwMode="white">
          <a:xfrm>
            <a:off x="533400" y="3352800"/>
            <a:ext cx="8077200" cy="228600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GB" altLang="en-US" sz="1800">
                <a:solidFill>
                  <a:srgbClr val="D81E05"/>
                </a:solidFill>
                <a:cs typeface="Arial" panose="020B0604020202020204" pitchFamily="34" charset="0"/>
              </a:rPr>
              <a:t> </a:t>
            </a:r>
          </a:p>
        </p:txBody>
      </p:sp>
      <p:sp>
        <p:nvSpPr>
          <p:cNvPr id="4100" name="Rectangle 15"/>
          <p:cNvSpPr>
            <a:spLocks noGrp="1" noChangeArrowheads="1"/>
          </p:cNvSpPr>
          <p:nvPr>
            <p:ph type="title"/>
          </p:nvPr>
        </p:nvSpPr>
        <p:spPr>
          <a:xfrm>
            <a:off x="533400" y="3581400"/>
            <a:ext cx="8077200" cy="2514600"/>
          </a:xfrm>
        </p:spPr>
        <p:txBody>
          <a:bodyPr lIns="360000" rIns="360000" anchor="t"/>
          <a:lstStyle/>
          <a:p>
            <a:pPr eaLnBrk="1" hangingPunct="1"/>
            <a:r>
              <a:rPr lang="en-GB" dirty="0"/>
              <a:t>Phase rotation</a:t>
            </a:r>
            <a:endParaRPr lang="en-GB" altLang="en-US" dirty="0">
              <a:solidFill>
                <a:srgbClr val="FF0000"/>
              </a:solidFill>
            </a:endParaRPr>
          </a:p>
        </p:txBody>
      </p:sp>
      <p:sp>
        <p:nvSpPr>
          <p:cNvPr id="4101" name="TextBox 9"/>
          <p:cNvSpPr txBox="1">
            <a:spLocks noChangeArrowheads="1"/>
          </p:cNvSpPr>
          <p:nvPr/>
        </p:nvSpPr>
        <p:spPr bwMode="auto">
          <a:xfrm>
            <a:off x="533400" y="2209800"/>
            <a:ext cx="8077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0" rIns="3600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GB" altLang="en-US" sz="2400" b="1" dirty="0">
                <a:solidFill>
                  <a:srgbClr val="FFFFFF"/>
                </a:solidFill>
              </a:rPr>
              <a:t>Unit 304: Electrical Installations: inspection, testing and commissioning</a:t>
            </a:r>
            <a:endParaRPr lang="en-US" alt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24 Phase Rota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531" y="2492375"/>
            <a:ext cx="5976938" cy="363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1" name="Title 1"/>
          <p:cNvSpPr>
            <a:spLocks noGrp="1"/>
          </p:cNvSpPr>
          <p:nvPr>
            <p:ph type="title"/>
          </p:nvPr>
        </p:nvSpPr>
        <p:spPr>
          <a:xfrm>
            <a:off x="0" y="838200"/>
            <a:ext cx="9144000" cy="382588"/>
          </a:xfrm>
        </p:spPr>
        <p:txBody>
          <a:bodyPr lIns="360000" rIns="360000"/>
          <a:lstStyle/>
          <a:p>
            <a:r>
              <a:rPr lang="en-US" altLang="en-US" dirty="0" smtClean="0">
                <a:solidFill>
                  <a:srgbClr val="FF0000"/>
                </a:solidFill>
              </a:rPr>
              <a:t>Phase rotation</a:t>
            </a:r>
          </a:p>
        </p:txBody>
      </p:sp>
      <p:sp>
        <p:nvSpPr>
          <p:cNvPr id="5122" name="Content Placeholder 2"/>
          <p:cNvSpPr>
            <a:spLocks noGrp="1"/>
          </p:cNvSpPr>
          <p:nvPr>
            <p:ph sz="quarter" idx="10"/>
          </p:nvPr>
        </p:nvSpPr>
        <p:spPr>
          <a:xfrm>
            <a:off x="0" y="1371600"/>
            <a:ext cx="9144000" cy="4756150"/>
          </a:xfrm>
        </p:spPr>
        <p:txBody>
          <a:bodyPr lIns="360000" rIns="360000"/>
          <a:lstStyle/>
          <a:p>
            <a:pPr marL="0" indent="0"/>
            <a:r>
              <a:rPr altLang="en-US" dirty="0" smtClean="0"/>
              <a:t>Correct phase sequence means that the phase sequence of the incoming line conductors </a:t>
            </a:r>
            <a:r>
              <a:rPr altLang="en-US" dirty="0" smtClean="0"/>
              <a:t>(i.e. </a:t>
            </a:r>
            <a:r>
              <a:rPr altLang="en-US" dirty="0" smtClean="0"/>
              <a:t>Brown – L1; Black – L2; Grey – L3) is the same throughout the whole installation.</a:t>
            </a:r>
          </a:p>
          <a:p>
            <a:pPr marL="0" indent="0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10559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itle 1"/>
          <p:cNvSpPr>
            <a:spLocks noGrp="1"/>
          </p:cNvSpPr>
          <p:nvPr>
            <p:ph type="title"/>
          </p:nvPr>
        </p:nvSpPr>
        <p:spPr>
          <a:xfrm>
            <a:off x="0" y="838200"/>
            <a:ext cx="9144000" cy="382588"/>
          </a:xfrm>
        </p:spPr>
        <p:txBody>
          <a:bodyPr lIns="360000" rIns="360000"/>
          <a:lstStyle/>
          <a:p>
            <a:r>
              <a:rPr lang="en-US" altLang="en-US" dirty="0" smtClean="0">
                <a:solidFill>
                  <a:srgbClr val="FF0000"/>
                </a:solidFill>
              </a:rPr>
              <a:t>Phase rotation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10"/>
          </p:nvPr>
        </p:nvSpPr>
        <p:spPr>
          <a:xfrm>
            <a:off x="0" y="1371600"/>
            <a:ext cx="9144000" cy="4756150"/>
          </a:xfrm>
        </p:spPr>
        <p:txBody>
          <a:bodyPr lIns="360000" rIns="360000"/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Optionally and occasionally, the inspector may wish to check phase sequence by using a phase rotation tester, either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dirty="0"/>
              <a:t>rotating disc type, or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dirty="0"/>
              <a:t>indicator lamp type.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Instruments containing both of the above forms of indicators are also available.</a:t>
            </a:r>
          </a:p>
          <a:p>
            <a:pPr marL="0" indent="0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767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25 Phase Rotation Test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1220788"/>
            <a:ext cx="5473700" cy="468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1" name="Title 1"/>
          <p:cNvSpPr>
            <a:spLocks noGrp="1"/>
          </p:cNvSpPr>
          <p:nvPr>
            <p:ph type="title"/>
          </p:nvPr>
        </p:nvSpPr>
        <p:spPr>
          <a:xfrm>
            <a:off x="0" y="838200"/>
            <a:ext cx="9144000" cy="382588"/>
          </a:xfrm>
        </p:spPr>
        <p:txBody>
          <a:bodyPr lIns="360000" rIns="360000"/>
          <a:lstStyle/>
          <a:p>
            <a:r>
              <a:rPr lang="en-US" altLang="en-US" dirty="0" smtClean="0">
                <a:solidFill>
                  <a:srgbClr val="FF0000"/>
                </a:solidFill>
              </a:rPr>
              <a:t>Phase rotation</a:t>
            </a:r>
          </a:p>
        </p:txBody>
      </p:sp>
    </p:spTree>
    <p:extLst>
      <p:ext uri="{BB962C8B-B14F-4D97-AF65-F5344CB8AC3E}">
        <p14:creationId xmlns:p14="http://schemas.microsoft.com/office/powerpoint/2010/main" val="888343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476672"/>
            <a:ext cx="9144000" cy="5832648"/>
          </a:xfrm>
        </p:spPr>
        <p:txBody>
          <a:bodyPr anchor="ctr"/>
          <a:lstStyle/>
          <a:p>
            <a:pPr marL="0" indent="0" algn="ctr" eaLnBrk="1" hangingPunct="1">
              <a:lnSpc>
                <a:spcPct val="100000"/>
              </a:lnSpc>
            </a:pPr>
            <a:r>
              <a:rPr altLang="en-US" sz="6000" dirty="0">
                <a:solidFill>
                  <a:srgbClr val="E30613"/>
                </a:solidFill>
              </a:rPr>
              <a:t>Any 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1110</TotalTime>
  <Words>104</Words>
  <Application>Microsoft Office PowerPoint</Application>
  <PresentationFormat>On-screen Show (4:3)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MS PGothic</vt:lpstr>
      <vt:lpstr>MS PGothic</vt:lpstr>
      <vt:lpstr>Arial</vt:lpstr>
      <vt:lpstr>Lucida Grande</vt:lpstr>
      <vt:lpstr>Times New Roman</vt:lpstr>
      <vt:lpstr>Default Design</vt:lpstr>
      <vt:lpstr>Phase rotation</vt:lpstr>
      <vt:lpstr>Phase rotation</vt:lpstr>
      <vt:lpstr>Phase rotation</vt:lpstr>
      <vt:lpstr>Phase rotation</vt:lpstr>
      <vt:lpstr>PowerPoint Presentation</vt:lpstr>
    </vt:vector>
  </TitlesOfParts>
  <Company>City &amp; Guilds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janicec</dc:creator>
  <cp:lastModifiedBy>Robert Hibbert</cp:lastModifiedBy>
  <cp:revision>170</cp:revision>
  <dcterms:created xsi:type="dcterms:W3CDTF">2013-05-28T00:38:54Z</dcterms:created>
  <dcterms:modified xsi:type="dcterms:W3CDTF">2017-11-02T19:44:42Z</dcterms:modified>
</cp:coreProperties>
</file>