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67" r:id="rId11"/>
  </p:sldIdLst>
  <p:sldSz cx="9144000" cy="6858000" type="screen4x3"/>
  <p:notesSz cx="6858000" cy="9144000"/>
  <p:custDataLst>
    <p:tags r:id="rId14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E30613"/>
    <a:srgbClr val="D9D9D9"/>
    <a:srgbClr val="D81E05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8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C1D727-CF40-4079-8C14-F770C6F8248A}" type="datetime1">
              <a:rPr lang="en-US" altLang="en-US"/>
              <a:pPr/>
              <a:t>11/2/2017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E2A49B-45E7-4A2B-95DE-44BAF6A229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7937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BB67E7-C0DB-448D-ABAF-72E3F2F3AB3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6654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371600"/>
            <a:ext cx="8229600" cy="4755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0"/>
          <p:cNvSpPr txBox="1">
            <a:spLocks noChangeArrowheads="1"/>
          </p:cNvSpPr>
          <p:nvPr userDrawn="1"/>
        </p:nvSpPr>
        <p:spPr bwMode="white">
          <a:xfrm>
            <a:off x="0" y="42070"/>
            <a:ext cx="7010400" cy="457200"/>
          </a:xfrm>
          <a:prstGeom prst="rect">
            <a:avLst/>
          </a:prstGeom>
          <a:solidFill>
            <a:srgbClr val="E30613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 dirty="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1027" name="Text Box 10"/>
          <p:cNvSpPr txBox="1">
            <a:spLocks noChangeArrowheads="1"/>
          </p:cNvSpPr>
          <p:nvPr userDrawn="1"/>
        </p:nvSpPr>
        <p:spPr bwMode="white">
          <a:xfrm>
            <a:off x="0" y="265907"/>
            <a:ext cx="9144000" cy="152400"/>
          </a:xfrm>
          <a:prstGeom prst="rect">
            <a:avLst/>
          </a:prstGeom>
          <a:solidFill>
            <a:srgbClr val="D9D9D9">
              <a:alpha val="0"/>
            </a:srgbClr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>
                <a:solidFill>
                  <a:srgbClr val="D9D9D9"/>
                </a:solidFill>
                <a:cs typeface="Arial" charset="0"/>
              </a:rPr>
              <a:t> </a:t>
            </a:r>
          </a:p>
        </p:txBody>
      </p:sp>
      <p:sp>
        <p:nvSpPr>
          <p:cNvPr id="1028" name="Rectangle 14"/>
          <p:cNvSpPr>
            <a:spLocks noChangeArrowheads="1"/>
          </p:cNvSpPr>
          <p:nvPr userDrawn="1"/>
        </p:nvSpPr>
        <p:spPr bwMode="auto">
          <a:xfrm>
            <a:off x="457200" y="116682"/>
            <a:ext cx="6092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400">
                <a:solidFill>
                  <a:schemeClr val="bg1"/>
                </a:solidFill>
              </a:rPr>
              <a:t>Level 3 Diploma in</a:t>
            </a:r>
            <a:r>
              <a:rPr lang="en-GB" altLang="en-US" sz="1400" b="1">
                <a:solidFill>
                  <a:schemeClr val="bg1"/>
                </a:solidFill>
              </a:rPr>
              <a:t> Electrical Installations (Buildings and Structures)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030" name="Text Box 10"/>
          <p:cNvSpPr txBox="1">
            <a:spLocks noChangeArrowheads="1"/>
          </p:cNvSpPr>
          <p:nvPr userDrawn="1"/>
        </p:nvSpPr>
        <p:spPr bwMode="white">
          <a:xfrm>
            <a:off x="0" y="6324600"/>
            <a:ext cx="91440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1031" name="Text Box 10"/>
          <p:cNvSpPr txBox="1">
            <a:spLocks noChangeArrowheads="1"/>
          </p:cNvSpPr>
          <p:nvPr userDrawn="1"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E30613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2" name="Text Box 11"/>
          <p:cNvSpPr txBox="1">
            <a:spLocks noChangeArrowheads="1"/>
          </p:cNvSpPr>
          <p:nvPr userDrawn="1"/>
        </p:nvSpPr>
        <p:spPr bwMode="auto">
          <a:xfrm>
            <a:off x="457200" y="6400800"/>
            <a:ext cx="647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en-US" sz="1100" dirty="0"/>
              <a:t>© 2017 City and Guilds of London Institute. All rights reserved</a:t>
            </a:r>
            <a:r>
              <a:rPr lang="en-US" altLang="en-US" sz="900" dirty="0"/>
              <a:t>.</a:t>
            </a:r>
            <a:r>
              <a:rPr lang="en-US" altLang="en-US" sz="1100" dirty="0">
                <a:cs typeface="Arial" panose="020B0604020202020204" pitchFamily="34" charset="0"/>
              </a:rPr>
              <a:t/>
            </a:r>
            <a:br>
              <a:rPr lang="en-US" altLang="en-US" sz="1100" dirty="0">
                <a:cs typeface="Arial" panose="020B0604020202020204" pitchFamily="34" charset="0"/>
              </a:rPr>
            </a:br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32" name="Text Box 11"/>
          <p:cNvSpPr txBox="1">
            <a:spLocks noChangeArrowheads="1"/>
          </p:cNvSpPr>
          <p:nvPr userDrawn="1"/>
        </p:nvSpPr>
        <p:spPr bwMode="auto">
          <a:xfrm>
            <a:off x="7239000" y="6400800"/>
            <a:ext cx="1447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ts val="600"/>
              </a:spcBef>
            </a:pPr>
            <a:fld id="{F93E9372-42CE-40FA-8A29-079CB2F64D84}" type="slidenum">
              <a:rPr lang="en-US" altLang="en-US" sz="1100" smtClean="0">
                <a:cs typeface="Arial" panose="020B0604020202020204" pitchFamily="34" charset="0"/>
              </a:rPr>
              <a:pPr algn="r" eaLnBrk="1" hangingPunct="1">
                <a:spcBef>
                  <a:spcPts val="600"/>
                </a:spcBef>
              </a:pPr>
              <a:t>‹#›</a:t>
            </a:fld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100" dirty="0">
                <a:cs typeface="Arial" panose="020B0604020202020204" pitchFamily="34" charset="0"/>
              </a:rPr>
              <a:t/>
            </a:r>
            <a:br>
              <a:rPr lang="en-US" altLang="en-US" sz="1100" dirty="0">
                <a:cs typeface="Arial" panose="020B0604020202020204" pitchFamily="34" charset="0"/>
              </a:rPr>
            </a:br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100" dirty="0">
                <a:cs typeface="Arial" panose="020B0604020202020204" pitchFamily="34" charset="0"/>
              </a:rPr>
              <a:t/>
            </a:r>
            <a:br>
              <a:rPr lang="en-US" altLang="en-US" sz="1100" dirty="0">
                <a:cs typeface="Arial" panose="020B0604020202020204" pitchFamily="34" charset="0"/>
              </a:rPr>
            </a:br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33" name="Title Placeholder 10"/>
          <p:cNvSpPr>
            <a:spLocks noGrp="1"/>
          </p:cNvSpPr>
          <p:nvPr>
            <p:ph type="title"/>
          </p:nvPr>
        </p:nvSpPr>
        <p:spPr bwMode="auto">
          <a:xfrm>
            <a:off x="457200" y="838200"/>
            <a:ext cx="821848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34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  <a:p>
            <a:pPr lvl="4"/>
            <a:endParaRPr lang="en-GB" altLang="en-US"/>
          </a:p>
        </p:txBody>
      </p:sp>
      <p:pic>
        <p:nvPicPr>
          <p:cNvPr id="1035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0"/>
            <a:ext cx="2436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ts val="1000"/>
        </a:spcBef>
        <a:spcAft>
          <a:spcPts val="1000"/>
        </a:spcAft>
        <a:defRPr lang="en-GB" sz="2000" dirty="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215900" indent="-215900" algn="l" rtl="0" eaLnBrk="0" fontAlgn="base" hangingPunct="0">
        <a:lnSpc>
          <a:spcPts val="2400"/>
        </a:lnSpc>
        <a:spcBef>
          <a:spcPts val="500"/>
        </a:spcBef>
        <a:spcAft>
          <a:spcPts val="500"/>
        </a:spcAft>
        <a:buClr>
          <a:srgbClr val="E30613"/>
        </a:buClr>
        <a:buFont typeface="Arial" panose="020B0604020202020204" pitchFamily="34" charset="0"/>
        <a:buChar char="•"/>
        <a:defRPr lang="en-GB" sz="2000" dirty="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lnSpc>
          <a:spcPts val="2000"/>
        </a:lnSpc>
        <a:spcBef>
          <a:spcPts val="500"/>
        </a:spcBef>
        <a:spcAft>
          <a:spcPts val="500"/>
        </a:spcAft>
        <a:buFont typeface="Lucida Grande" pitchFamily="-84" charset="0"/>
        <a:defRPr lang="en-GB" sz="1600" dirty="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215900" indent="-215900" algn="l" rtl="0" eaLnBrk="0" fontAlgn="base" hangingPunct="0">
        <a:lnSpc>
          <a:spcPts val="2000"/>
        </a:lnSpc>
        <a:spcBef>
          <a:spcPts val="500"/>
        </a:spcBef>
        <a:spcAft>
          <a:spcPts val="500"/>
        </a:spcAft>
        <a:buClr>
          <a:srgbClr val="E30613"/>
        </a:buClr>
        <a:buFont typeface="Arial" panose="020B0604020202020204" pitchFamily="34" charset="0"/>
        <a:buChar char="•"/>
        <a:defRPr lang="en-GB" sz="1600" dirty="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4pPr>
      <a:lvl5pPr marL="431800" indent="-215900" algn="l" rtl="0" eaLnBrk="0" fontAlgn="base" hangingPunct="0">
        <a:lnSpc>
          <a:spcPts val="2000"/>
        </a:lnSpc>
        <a:spcBef>
          <a:spcPct val="0"/>
        </a:spcBef>
        <a:spcAft>
          <a:spcPts val="500"/>
        </a:spcAft>
        <a:buFont typeface="Arial" panose="020B0604020202020204" pitchFamily="34" charset="0"/>
        <a:buChar char="–"/>
        <a:defRPr lang="en-US" sz="1600" dirty="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5pPr>
      <a:lvl6pPr marL="457200" indent="-457200" algn="l" defTabSz="914400" rtl="0" fontAlgn="base">
        <a:spcBef>
          <a:spcPct val="20000"/>
        </a:spcBef>
        <a:spcAft>
          <a:spcPct val="0"/>
        </a:spcAft>
        <a:buChar char="»"/>
        <a:defRPr lang="en-GB" sz="16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6pPr>
      <a:lvl7pPr marL="2971800" indent="-228600" algn="l" defTabSz="914400" rtl="0" fontAlgn="base">
        <a:spcBef>
          <a:spcPct val="20000"/>
        </a:spcBef>
        <a:spcAft>
          <a:spcPct val="0"/>
        </a:spcAft>
        <a:buClr>
          <a:srgbClr val="E30613"/>
        </a:buClr>
        <a:buChar char="»"/>
        <a:defRPr lang="en-GB" sz="16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7pPr>
      <a:lvl8pPr marL="3429000" indent="-228600" algn="l" defTabSz="914400" rtl="0" fontAlgn="base">
        <a:spcBef>
          <a:spcPct val="20000"/>
        </a:spcBef>
        <a:spcAft>
          <a:spcPct val="0"/>
        </a:spcAft>
        <a:buChar char="»"/>
        <a:defRPr lang="en-GB" sz="1600" kern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8pPr>
      <a:lvl9pPr marL="3886200" indent="-228600" algn="l" defTabSz="914400" rtl="0" fontAlgn="base">
        <a:spcBef>
          <a:spcPct val="20000"/>
        </a:spcBef>
        <a:spcAft>
          <a:spcPct val="0"/>
        </a:spcAft>
        <a:buChar char="»"/>
        <a:defRPr lang="en-GB" sz="10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 eaLnBrk="1" hangingPunct="1"/>
            <a:endParaRPr altLang="en-US" b="1"/>
          </a:p>
          <a:p>
            <a:pPr marL="0" indent="0" eaLnBrk="1" hangingPunct="1"/>
            <a:endParaRPr altLang="en-US" b="1"/>
          </a:p>
          <a:p>
            <a:pPr marL="0" indent="0" algn="ctr" eaLnBrk="1" hangingPunct="1"/>
            <a:r>
              <a:rPr altLang="en-US" sz="6600">
                <a:solidFill>
                  <a:schemeClr val="bg1"/>
                </a:solidFill>
              </a:rPr>
              <a:t>PowerPoint presentation</a:t>
            </a:r>
          </a:p>
        </p:txBody>
      </p:sp>
      <p:sp>
        <p:nvSpPr>
          <p:cNvPr id="4098" name="Text Box 10"/>
          <p:cNvSpPr txBox="1">
            <a:spLocks noChangeArrowheads="1"/>
          </p:cNvSpPr>
          <p:nvPr/>
        </p:nvSpPr>
        <p:spPr bwMode="white">
          <a:xfrm>
            <a:off x="533400" y="2057400"/>
            <a:ext cx="8077200" cy="1295400"/>
          </a:xfrm>
          <a:prstGeom prst="rect">
            <a:avLst/>
          </a:prstGeom>
          <a:solidFill>
            <a:srgbClr val="E306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>
                <a:solidFill>
                  <a:srgbClr val="D81E05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4099" name="Text Box 10"/>
          <p:cNvSpPr txBox="1">
            <a:spLocks noChangeArrowheads="1"/>
          </p:cNvSpPr>
          <p:nvPr/>
        </p:nvSpPr>
        <p:spPr bwMode="white">
          <a:xfrm>
            <a:off x="533400" y="3352800"/>
            <a:ext cx="8077200" cy="2286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>
                <a:solidFill>
                  <a:srgbClr val="D81E05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4100" name="Rectangle 15"/>
          <p:cNvSpPr>
            <a:spLocks noGrp="1" noChangeArrowheads="1"/>
          </p:cNvSpPr>
          <p:nvPr>
            <p:ph type="title"/>
          </p:nvPr>
        </p:nvSpPr>
        <p:spPr>
          <a:xfrm>
            <a:off x="533400" y="3581400"/>
            <a:ext cx="8077200" cy="2514600"/>
          </a:xfrm>
        </p:spPr>
        <p:txBody>
          <a:bodyPr lIns="360000" rIns="360000" anchor="t"/>
          <a:lstStyle/>
          <a:p>
            <a:pPr eaLnBrk="1" hangingPunct="1"/>
            <a:r>
              <a:rPr lang="en-GB" dirty="0" smtClean="0"/>
              <a:t>Documentation</a:t>
            </a:r>
            <a:endParaRPr lang="en-GB" altLang="en-US" dirty="0">
              <a:solidFill>
                <a:srgbClr val="FF0000"/>
              </a:solidFill>
            </a:endParaRPr>
          </a:p>
        </p:txBody>
      </p:sp>
      <p:sp>
        <p:nvSpPr>
          <p:cNvPr id="4101" name="TextBox 9"/>
          <p:cNvSpPr txBox="1">
            <a:spLocks noChangeArrowheads="1"/>
          </p:cNvSpPr>
          <p:nvPr/>
        </p:nvSpPr>
        <p:spPr bwMode="auto">
          <a:xfrm>
            <a:off x="533400" y="2209800"/>
            <a:ext cx="807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0" rIns="3600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2400" b="1" dirty="0">
                <a:solidFill>
                  <a:srgbClr val="FFFFFF"/>
                </a:solidFill>
              </a:rPr>
              <a:t>Unit 304: Electrical Installations: inspection, testing and commissioning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76672"/>
            <a:ext cx="9144000" cy="5832648"/>
          </a:xfrm>
        </p:spPr>
        <p:txBody>
          <a:bodyPr anchor="ctr"/>
          <a:lstStyle/>
          <a:p>
            <a:pPr marL="0" indent="0" algn="ctr" eaLnBrk="1" hangingPunct="1">
              <a:lnSpc>
                <a:spcPct val="100000"/>
              </a:lnSpc>
            </a:pPr>
            <a:r>
              <a:rPr altLang="en-US" sz="6000" dirty="0">
                <a:solidFill>
                  <a:srgbClr val="FF0000"/>
                </a:solidFill>
              </a:rPr>
              <a:t>Any 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9144000" cy="382588"/>
          </a:xfrm>
        </p:spPr>
        <p:txBody>
          <a:bodyPr lIns="360000" rIns="360000"/>
          <a:lstStyle/>
          <a:p>
            <a:pPr eaLnBrk="1" hangingPunct="1">
              <a:spcAft>
                <a:spcPts val="600"/>
              </a:spcAft>
            </a:pPr>
            <a:r>
              <a:rPr lang="en-GB" altLang="en-US" dirty="0" smtClean="0">
                <a:solidFill>
                  <a:srgbClr val="FF0000"/>
                </a:solidFill>
              </a:rPr>
              <a:t>Documentation</a:t>
            </a:r>
            <a:endParaRPr lang="en-GB" alt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0" y="1371600"/>
            <a:ext cx="9144000" cy="4756150"/>
          </a:xfrm>
        </p:spPr>
        <p:txBody>
          <a:bodyPr lIns="360000" rIns="360000"/>
          <a:lstStyle/>
          <a:p>
            <a:pPr marL="0" indent="0">
              <a:spcAft>
                <a:spcPts val="600"/>
              </a:spcAft>
              <a:buClr>
                <a:srgbClr val="FF0000"/>
              </a:buClr>
              <a:defRPr/>
            </a:pPr>
            <a:r>
              <a:rPr altLang="en-US" b="1" smtClean="0"/>
              <a:t>Purpose of certification documentation</a:t>
            </a:r>
          </a:p>
          <a:p>
            <a:pPr marL="0" indent="0">
              <a:spcAft>
                <a:spcPts val="600"/>
              </a:spcAft>
              <a:buClr>
                <a:srgbClr val="FF0000"/>
              </a:buClr>
              <a:defRPr/>
            </a:pPr>
            <a:r>
              <a:rPr altLang="en-US" smtClean="0"/>
              <a:t>On completion and during its life it is important that documentation and certification be produced for an electrical installation for a number of reasons including:</a:t>
            </a:r>
          </a:p>
          <a:p>
            <a:pPr marL="542925" indent="-542925">
              <a:spcAft>
                <a:spcPts val="600"/>
              </a:spcAft>
              <a:buClr>
                <a:srgbClr val="FF0000"/>
              </a:buClr>
              <a:buFontTx/>
              <a:buChar char="•"/>
              <a:defRPr/>
            </a:pPr>
            <a:r>
              <a:rPr altLang="en-US" smtClean="0"/>
              <a:t>a record of the extent and suitability of the installation for use</a:t>
            </a:r>
          </a:p>
          <a:p>
            <a:pPr marL="542925" indent="-542925">
              <a:spcAft>
                <a:spcPts val="600"/>
              </a:spcAft>
              <a:buClr>
                <a:srgbClr val="FF0000"/>
              </a:buClr>
              <a:buFontTx/>
              <a:buChar char="•"/>
              <a:defRPr/>
            </a:pPr>
            <a:r>
              <a:rPr altLang="en-US" smtClean="0"/>
              <a:t>retention for seller’s/purchase information if the property is to be sold at a later date</a:t>
            </a:r>
          </a:p>
          <a:p>
            <a:pPr marL="542925" indent="-542925">
              <a:spcAft>
                <a:spcPts val="600"/>
              </a:spcAft>
              <a:buClr>
                <a:srgbClr val="FF0000"/>
              </a:buClr>
              <a:buFontTx/>
              <a:buChar char="•"/>
              <a:defRPr/>
            </a:pPr>
            <a:r>
              <a:rPr altLang="en-US" smtClean="0"/>
              <a:t>future inspection and testing purposes</a:t>
            </a:r>
          </a:p>
          <a:p>
            <a:pPr marL="542925" indent="-542925">
              <a:spcAft>
                <a:spcPts val="600"/>
              </a:spcAft>
              <a:buClr>
                <a:srgbClr val="FF0000"/>
              </a:buClr>
              <a:buFontTx/>
              <a:buChar char="•"/>
              <a:defRPr/>
            </a:pPr>
            <a:r>
              <a:rPr altLang="en-US" smtClean="0"/>
              <a:t>for landlord’s purposes if the property is to be let.</a:t>
            </a:r>
          </a:p>
          <a:p>
            <a:pPr marL="0" indent="0"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16346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0" y="838200"/>
            <a:ext cx="9144000" cy="382588"/>
          </a:xfrm>
        </p:spPr>
        <p:txBody>
          <a:bodyPr lIns="360000" rIns="360000"/>
          <a:lstStyle/>
          <a:p>
            <a:pPr eaLnBrk="1" hangingPunct="1">
              <a:spcAft>
                <a:spcPts val="600"/>
              </a:spcAft>
            </a:pPr>
            <a:r>
              <a:rPr lang="en-GB" altLang="en-US" dirty="0" smtClean="0">
                <a:solidFill>
                  <a:srgbClr val="FF0000"/>
                </a:solidFill>
              </a:rPr>
              <a:t>Documentation</a:t>
            </a:r>
            <a:endParaRPr lang="en-GB" alt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0" y="1371600"/>
            <a:ext cx="9144000" cy="4756150"/>
          </a:xfrm>
        </p:spPr>
        <p:txBody>
          <a:bodyPr lIns="360000" rIns="360000"/>
          <a:lstStyle/>
          <a:p>
            <a:pPr marL="0" indent="0">
              <a:spcAft>
                <a:spcPts val="600"/>
              </a:spcAft>
              <a:buClr>
                <a:srgbClr val="FF0000"/>
              </a:buClr>
              <a:defRPr/>
            </a:pPr>
            <a:r>
              <a:rPr b="1">
                <a:ea typeface="ＭＳ Ｐゴシック" charset="-128"/>
              </a:rPr>
              <a:t>Signatories</a:t>
            </a:r>
            <a:endParaRPr>
              <a:ea typeface="ＭＳ Ｐゴシック" charset="-128"/>
            </a:endParaRPr>
          </a:p>
          <a:p>
            <a:pPr marL="534988" indent="-534988"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>
                <a:ea typeface="ＭＳ Ｐゴシック" charset="-128"/>
              </a:rPr>
              <a:t>Person(s) responsible for design</a:t>
            </a:r>
          </a:p>
          <a:p>
            <a:pPr marL="534988" indent="-534988"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>
                <a:ea typeface="ＭＳ Ｐゴシック" charset="-128"/>
              </a:rPr>
              <a:t>Person responsible for construction</a:t>
            </a:r>
          </a:p>
          <a:p>
            <a:pPr marL="534988" indent="-534988">
              <a:spcAft>
                <a:spcPts val="600"/>
              </a:spcAft>
              <a:buClr>
                <a:srgbClr val="FF0000"/>
              </a:buClr>
              <a:buFont typeface="Arial" pitchFamily="34" charset="0"/>
              <a:buChar char="•"/>
              <a:defRPr/>
            </a:pPr>
            <a:r>
              <a:rPr>
                <a:ea typeface="ＭＳ Ｐゴシック" charset="-128"/>
              </a:rPr>
              <a:t>Person responsible for </a:t>
            </a:r>
            <a:r>
              <a:rPr smtClean="0">
                <a:ea typeface="ＭＳ Ｐゴシック" charset="-128"/>
              </a:rPr>
              <a:t>inspection</a:t>
            </a:r>
            <a:r>
              <a:rPr lang="en-US"/>
              <a:t>.</a:t>
            </a:r>
            <a:endParaRPr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9246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0" y="692150"/>
            <a:ext cx="9144000" cy="382588"/>
          </a:xfrm>
        </p:spPr>
        <p:txBody>
          <a:bodyPr lIns="360000" rIns="360000"/>
          <a:lstStyle/>
          <a:p>
            <a:pPr eaLnBrk="1" hangingPunct="1">
              <a:spcAft>
                <a:spcPts val="600"/>
              </a:spcAft>
            </a:pPr>
            <a:r>
              <a:rPr lang="en-GB" altLang="en-US" smtClean="0">
                <a:solidFill>
                  <a:srgbClr val="FF0000"/>
                </a:solidFill>
              </a:rPr>
              <a:t>Electrical installation certificate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185317"/>
            <a:ext cx="3987800" cy="472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1185317"/>
            <a:ext cx="3987800" cy="497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8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0" y="692150"/>
            <a:ext cx="9144000" cy="382588"/>
          </a:xfrm>
        </p:spPr>
        <p:txBody>
          <a:bodyPr lIns="360000" rIns="360000"/>
          <a:lstStyle/>
          <a:p>
            <a:pPr eaLnBrk="1" hangingPunct="1">
              <a:spcAft>
                <a:spcPts val="600"/>
              </a:spcAft>
            </a:pPr>
            <a:r>
              <a:rPr lang="en-GB" altLang="en-US" smtClean="0">
                <a:solidFill>
                  <a:srgbClr val="FF0000"/>
                </a:solidFill>
              </a:rPr>
              <a:t>Minor Electrical Installation Works Certificate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938" y="1074738"/>
            <a:ext cx="4302125" cy="523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619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0" y="692150"/>
            <a:ext cx="9144000" cy="382588"/>
          </a:xfrm>
        </p:spPr>
        <p:txBody>
          <a:bodyPr lIns="360000" rIns="360000"/>
          <a:lstStyle/>
          <a:p>
            <a:pPr eaLnBrk="1" hangingPunct="1">
              <a:spcAft>
                <a:spcPts val="600"/>
              </a:spcAft>
            </a:pPr>
            <a:r>
              <a:rPr lang="en-GB" altLang="en-US" smtClean="0">
                <a:solidFill>
                  <a:srgbClr val="FF0000"/>
                </a:solidFill>
              </a:rPr>
              <a:t>Schedule of inspections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074738"/>
            <a:ext cx="4071938" cy="517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588" y="1074738"/>
            <a:ext cx="4060825" cy="517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8386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0" y="692150"/>
            <a:ext cx="9144000" cy="382588"/>
          </a:xfrm>
        </p:spPr>
        <p:txBody>
          <a:bodyPr lIns="360000" rIns="360000"/>
          <a:lstStyle/>
          <a:p>
            <a:pPr eaLnBrk="1" hangingPunct="1">
              <a:spcAft>
                <a:spcPts val="600"/>
              </a:spcAft>
            </a:pPr>
            <a:r>
              <a:rPr lang="en-GB" altLang="en-US" smtClean="0">
                <a:solidFill>
                  <a:srgbClr val="FF0000"/>
                </a:solidFill>
              </a:rPr>
              <a:t>Schedule of test results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4738"/>
            <a:ext cx="914400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33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0" y="692150"/>
            <a:ext cx="9144000" cy="382588"/>
          </a:xfrm>
        </p:spPr>
        <p:txBody>
          <a:bodyPr lIns="360000" rIns="360000"/>
          <a:lstStyle/>
          <a:p>
            <a:pPr eaLnBrk="1" hangingPunct="1">
              <a:spcAft>
                <a:spcPts val="600"/>
              </a:spcAft>
            </a:pPr>
            <a:r>
              <a:rPr lang="en-GB" altLang="en-US" smtClean="0">
                <a:solidFill>
                  <a:srgbClr val="FF0000"/>
                </a:solidFill>
              </a:rPr>
              <a:t>Electrical installation condition report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74738"/>
            <a:ext cx="4391025" cy="5170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788" y="1081088"/>
            <a:ext cx="4389437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600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/>
          <p:cNvSpPr>
            <a:spLocks noGrp="1"/>
          </p:cNvSpPr>
          <p:nvPr>
            <p:ph type="title"/>
          </p:nvPr>
        </p:nvSpPr>
        <p:spPr>
          <a:xfrm>
            <a:off x="0" y="692150"/>
            <a:ext cx="9144000" cy="382588"/>
          </a:xfrm>
        </p:spPr>
        <p:txBody>
          <a:bodyPr lIns="360000" rIns="360000"/>
          <a:lstStyle/>
          <a:p>
            <a:pPr eaLnBrk="1" hangingPunct="1">
              <a:spcAft>
                <a:spcPts val="600"/>
              </a:spcAft>
            </a:pPr>
            <a:r>
              <a:rPr lang="en-GB" altLang="en-US" smtClean="0">
                <a:solidFill>
                  <a:srgbClr val="FF0000"/>
                </a:solidFill>
              </a:rPr>
              <a:t>Electrical installation condition report – domestic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090613"/>
            <a:ext cx="3746500" cy="484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1090613"/>
            <a:ext cx="3744912" cy="520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497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1114</TotalTime>
  <Words>134</Words>
  <Application>Microsoft Office PowerPoint</Application>
  <PresentationFormat>On-screen Show (4:3)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MS PGothic</vt:lpstr>
      <vt:lpstr>MS PGothic</vt:lpstr>
      <vt:lpstr>Arial</vt:lpstr>
      <vt:lpstr>Lucida Grande</vt:lpstr>
      <vt:lpstr>Times New Roman</vt:lpstr>
      <vt:lpstr>Default Design</vt:lpstr>
      <vt:lpstr>Documentation</vt:lpstr>
      <vt:lpstr>Documentation</vt:lpstr>
      <vt:lpstr>Documentation</vt:lpstr>
      <vt:lpstr>Electrical installation certificate</vt:lpstr>
      <vt:lpstr>Minor Electrical Installation Works Certificate</vt:lpstr>
      <vt:lpstr>Schedule of inspections</vt:lpstr>
      <vt:lpstr>Schedule of test results</vt:lpstr>
      <vt:lpstr>Electrical installation condition report</vt:lpstr>
      <vt:lpstr>Electrical installation condition report – domestic</vt:lpstr>
      <vt:lpstr>PowerPoint Presentation</vt:lpstr>
    </vt:vector>
  </TitlesOfParts>
  <Company>City &amp; Guilds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Robert Hibbert</cp:lastModifiedBy>
  <cp:revision>171</cp:revision>
  <dcterms:created xsi:type="dcterms:W3CDTF">2013-05-28T00:38:54Z</dcterms:created>
  <dcterms:modified xsi:type="dcterms:W3CDTF">2017-11-02T19:50:54Z</dcterms:modified>
</cp:coreProperties>
</file>