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68" r:id="rId28"/>
  </p:sldIdLst>
  <p:sldSz cx="9144000" cy="6858000" type="screen4x3"/>
  <p:notesSz cx="6858000" cy="9144000"/>
  <p:custDataLst>
    <p:tags r:id="rId31"/>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5/13/2015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smtClean="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37216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233363"/>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smtClean="0">
                <a:solidFill>
                  <a:srgbClr val="D81E05"/>
                </a:solidFill>
                <a:cs typeface="Arial" charset="0"/>
              </a:rPr>
              <a:t> </a:t>
            </a:r>
          </a:p>
        </p:txBody>
      </p:sp>
      <p:sp>
        <p:nvSpPr>
          <p:cNvPr id="1027" name="Text Box 10"/>
          <p:cNvSpPr txBox="1">
            <a:spLocks noChangeArrowheads="1"/>
          </p:cNvSpPr>
          <p:nvPr userDrawn="1"/>
        </p:nvSpPr>
        <p:spPr bwMode="white">
          <a:xfrm>
            <a:off x="0" y="457200"/>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9D9D9"/>
                </a:solidFill>
                <a:cs typeface="Arial" charset="0"/>
              </a:rPr>
              <a:t> </a:t>
            </a:r>
          </a:p>
        </p:txBody>
      </p:sp>
      <p:sp>
        <p:nvSpPr>
          <p:cNvPr id="1028" name="Rectangle 14"/>
          <p:cNvSpPr>
            <a:spLocks noChangeArrowheads="1"/>
          </p:cNvSpPr>
          <p:nvPr userDrawn="1"/>
        </p:nvSpPr>
        <p:spPr bwMode="auto">
          <a:xfrm>
            <a:off x="457200" y="307975"/>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a:t>
            </a:r>
            <a:r>
              <a:rPr lang="en-US" altLang="en-US" sz="1100" dirty="0" smtClean="0"/>
              <a:t>2015 </a:t>
            </a:r>
            <a:r>
              <a:rPr lang="en-US" altLang="en-US" sz="1100" dirty="0"/>
              <a:t>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a:cs typeface="Arial" panose="020B0604020202020204" pitchFamily="34" charset="0"/>
              </a:rPr>
              <a:pPr algn="r" eaLnBrk="1" hangingPunct="1">
                <a:spcBef>
                  <a:spcPts val="600"/>
                </a:spcBef>
              </a:pPr>
              <a:t>‹#›</a:t>
            </a:fld>
            <a:r>
              <a:rPr lang="en-US" altLang="en-US" sz="1100" dirty="0">
                <a:cs typeface="Arial" panose="020B0604020202020204" pitchFamily="34" charset="0"/>
              </a:rPr>
              <a:t> of </a:t>
            </a:r>
            <a:r>
              <a:rPr lang="en-US" altLang="en-US" sz="1100" dirty="0" smtClean="0">
                <a:cs typeface="Arial" panose="020B0604020202020204" pitchFamily="34" charset="0"/>
              </a:rPr>
              <a:t>27</a:t>
            </a: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a:p>
            <a:pPr lvl="4"/>
            <a:endParaRPr lang="en-GB" altLang="en-US" smtClean="0"/>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147638"/>
            <a:ext cx="24368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txBox="1">
            <a:spLocks noChangeArrowheads="1"/>
          </p:cNvSpPr>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marL="342900" indent="-342900" eaLnBrk="1" hangingPunct="1">
              <a:lnSpc>
                <a:spcPts val="2400"/>
              </a:lnSpc>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smtClean="0">
              <a:ea typeface="+mj-ea"/>
              <a:cs typeface="+mj-cs"/>
            </a:endParaRPr>
          </a:p>
          <a:p>
            <a:pPr marL="342900" indent="-342900" eaLnBrk="1" hangingPunct="1">
              <a:lnSpc>
                <a:spcPts val="2400"/>
              </a:lnSpc>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smtClean="0">
              <a:ea typeface="+mj-ea"/>
              <a:cs typeface="+mj-cs"/>
            </a:endParaRPr>
          </a:p>
          <a:p>
            <a:pPr marL="342900" indent="-342900" algn="ctr" eaLnBrk="1" hangingPunct="1">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6600" kern="0" smtClean="0">
                <a:solidFill>
                  <a:srgbClr val="FFFFFF"/>
                </a:solidFill>
                <a:ea typeface="+mj-ea"/>
                <a:cs typeface="+mj-cs"/>
              </a:rPr>
              <a:t>PowerPoint presentation</a:t>
            </a:r>
            <a:endParaRPr lang="en-GB" sz="6600" kern="0" dirty="0" smtClean="0">
              <a:solidFill>
                <a:srgbClr val="FFFFFF"/>
              </a:solidFill>
              <a:ea typeface="+mj-ea"/>
              <a:cs typeface="+mj-cs"/>
            </a:endParaRPr>
          </a:p>
        </p:txBody>
      </p:sp>
      <p:sp>
        <p:nvSpPr>
          <p:cNvPr id="9" name="Rectangle 2"/>
          <p:cNvSpPr>
            <a:spLocks noChangeArrowheads="1"/>
          </p:cNvSpPr>
          <p:nvPr/>
        </p:nvSpPr>
        <p:spPr bwMode="auto">
          <a:xfrm>
            <a:off x="533400" y="2057400"/>
            <a:ext cx="8077200" cy="1295400"/>
          </a:xfrm>
          <a:prstGeom prst="rect">
            <a:avLst/>
          </a:prstGeom>
          <a:solidFill>
            <a:srgbClr val="E30613"/>
          </a:solidFill>
          <a:ln>
            <a:noFill/>
          </a:ln>
          <a:effectLst/>
          <a:extLs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a:solidFill>
                  <a:srgbClr val="D81E05"/>
                </a:solidFill>
                <a:latin typeface="Arial" charset="0"/>
                <a:ea typeface="ＭＳ Ｐゴシック" charset="0"/>
                <a:cs typeface="Arial" charset="0"/>
              </a:rPr>
              <a:t> </a:t>
            </a:r>
          </a:p>
        </p:txBody>
      </p:sp>
      <p:sp>
        <p:nvSpPr>
          <p:cNvPr id="10" name="Rectangle 3"/>
          <p:cNvSpPr>
            <a:spLocks noChangeArrowheads="1"/>
          </p:cNvSpPr>
          <p:nvPr/>
        </p:nvSpPr>
        <p:spPr bwMode="auto">
          <a:xfrm>
            <a:off x="533400" y="3352800"/>
            <a:ext cx="8077200" cy="228600"/>
          </a:xfrm>
          <a:prstGeom prst="rect">
            <a:avLst/>
          </a:prstGeom>
          <a:solidFill>
            <a:srgbClr val="D9D9D9"/>
          </a:solidFill>
          <a:ln>
            <a:noFill/>
          </a:ln>
          <a:effectLst/>
          <a:extLs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5000" rIns="90000" bIns="45000"/>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a:solidFill>
                  <a:srgbClr val="D81E05"/>
                </a:solidFill>
                <a:latin typeface="Arial" charset="0"/>
                <a:ea typeface="ＭＳ Ｐゴシック" charset="0"/>
                <a:cs typeface="Arial" charset="0"/>
              </a:rPr>
              <a:t> </a:t>
            </a:r>
          </a:p>
        </p:txBody>
      </p:sp>
      <p:sp>
        <p:nvSpPr>
          <p:cNvPr id="11" name="Rectangle 4"/>
          <p:cNvSpPr txBox="1">
            <a:spLocks noChangeArrowheads="1"/>
          </p:cNvSpPr>
          <p:nvPr/>
        </p:nvSpPr>
        <p:spPr bwMode="auto">
          <a:xfrm>
            <a:off x="0" y="3581400"/>
            <a:ext cx="9144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0000" tIns="45720" rIns="540000" bIns="45720" numCol="1" anchor="t"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eaLnBrk="1" hangingPunct="1">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GB" sz="2400" kern="0" dirty="0" smtClean="0">
                <a:ea typeface="ＭＳ Ｐゴシック" charset="0"/>
              </a:rPr>
              <a:t>Career planning</a:t>
            </a:r>
            <a:endParaRPr lang="en-GB" sz="2400" kern="0" dirty="0">
              <a:ea typeface="ＭＳ Ｐゴシック" charset="0"/>
            </a:endParaRPr>
          </a:p>
        </p:txBody>
      </p:sp>
      <p:sp>
        <p:nvSpPr>
          <p:cNvPr id="12" name="Rectangle 5"/>
          <p:cNvSpPr>
            <a:spLocks noChangeArrowheads="1"/>
          </p:cNvSpPr>
          <p:nvPr/>
        </p:nvSpPr>
        <p:spPr bwMode="auto">
          <a:xfrm>
            <a:off x="762000" y="2276475"/>
            <a:ext cx="7696200" cy="8302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0000" tIns="45000" rIns="90000" bIns="45000">
            <a:spAutoFit/>
          </a:bodyPr>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GB" sz="2400" b="1" dirty="0" smtClean="0">
                <a:solidFill>
                  <a:srgbClr val="FFFFFF"/>
                </a:solidFill>
                <a:latin typeface="Arial" charset="0"/>
                <a:ea typeface="ＭＳ Ｐゴシック" charset="0"/>
                <a:cs typeface="ＭＳ Ｐゴシック" charset="0"/>
              </a:rPr>
              <a:t>Unit </a:t>
            </a:r>
            <a:r>
              <a:rPr lang="en-GB" sz="2400" b="1" dirty="0">
                <a:solidFill>
                  <a:srgbClr val="FFFFFF"/>
                </a:solidFill>
                <a:latin typeface="Arial" charset="0"/>
                <a:ea typeface="ＭＳ Ｐゴシック" charset="0"/>
                <a:cs typeface="ＭＳ Ｐゴシック" charset="0"/>
              </a:rPr>
              <a:t>308: Career awareness in building services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Mentors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If you are able, use a mentoring scheme.</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is where someone more experienced and qualified in your career choice helps and guides you through career decisions.</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Their advice comes from their experience in the trade as well as wanting the best outcome for you.</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relies on knowledge, honesty and good communications from both parties.</a:t>
            </a:r>
          </a:p>
        </p:txBody>
      </p:sp>
    </p:spTree>
    <p:extLst>
      <p:ext uri="{BB962C8B-B14F-4D97-AF65-F5344CB8AC3E}">
        <p14:creationId xmlns:p14="http://schemas.microsoft.com/office/powerpoint/2010/main" val="16051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Networking</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is a useful way to gain information regarding career advice.</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can be carried out verbally in your local area or on the internet via social media.</a:t>
            </a:r>
          </a:p>
        </p:txBody>
      </p:sp>
    </p:spTree>
    <p:extLst>
      <p:ext uri="{BB962C8B-B14F-4D97-AF65-F5344CB8AC3E}">
        <p14:creationId xmlns:p14="http://schemas.microsoft.com/office/powerpoint/2010/main" val="36194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Job descriptions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Always read a job description in full.</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It should outline the general tasks to be undertaken and the responsibilities accepted in the position.</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They may also outline various requirements for the post – such as a driving license – and may outline to whom you may be responsible.</a:t>
            </a:r>
          </a:p>
        </p:txBody>
      </p:sp>
    </p:spTree>
    <p:extLst>
      <p:ext uri="{BB962C8B-B14F-4D97-AF65-F5344CB8AC3E}">
        <p14:creationId xmlns:p14="http://schemas.microsoft.com/office/powerpoint/2010/main" val="2087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Role models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Contact people who you think could serve as a good example and ask them about their career path.</a:t>
            </a:r>
          </a:p>
        </p:txBody>
      </p:sp>
    </p:spTree>
    <p:extLst>
      <p:ext uri="{BB962C8B-B14F-4D97-AF65-F5344CB8AC3E}">
        <p14:creationId xmlns:p14="http://schemas.microsoft.com/office/powerpoint/2010/main" val="36504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Job Centres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www.gov.uk/jobsearch</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Use the website to assist you with finding a suitable position.</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They can also offer guidance and advice in your search.</a:t>
            </a:r>
          </a:p>
        </p:txBody>
      </p:sp>
    </p:spTree>
    <p:extLst>
      <p:ext uri="{BB962C8B-B14F-4D97-AF65-F5344CB8AC3E}">
        <p14:creationId xmlns:p14="http://schemas.microsoft.com/office/powerpoint/2010/main" val="229361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Recruitment Agencies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These can be used for temporary or permanent positions within electrical installation. </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They are sometimes used by tradespeople to fill in gaps between employment or to get noticed early on.</a:t>
            </a:r>
          </a:p>
        </p:txBody>
      </p:sp>
    </p:spTree>
    <p:extLst>
      <p:ext uri="{BB962C8B-B14F-4D97-AF65-F5344CB8AC3E}">
        <p14:creationId xmlns:p14="http://schemas.microsoft.com/office/powerpoint/2010/main" val="3595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Awarding organisations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buClr>
                <a:srgbClr val="FF0000"/>
              </a:buClr>
              <a:buFont typeface="Arial" panose="020B0604020202020204" pitchFamily="34" charset="0"/>
              <a:buChar char="•"/>
            </a:pPr>
            <a:r>
              <a:rPr lang="en-GB" altLang="en-US" sz="2000" dirty="0">
                <a:solidFill>
                  <a:srgbClr val="000000"/>
                </a:solidFill>
              </a:rPr>
              <a:t>To complete your career path, you may have to undertake various courses. These could include:</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Levels 2 and 3 Electrical Installation Diploma (2365)</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Electro Technical Technology (2357)</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Building Regulations for Electrical Installations in Dwellings (2393)</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Design, Erection and Verification (2396)</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Electric Vehicle Charging (2919)</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Fundamental Inspection, Testing and Initial Verification (2392)</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Initial and Fundamental Inspection and Testing (2394)</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Installation, Service and Maintenance of Environmental Technology Systems (2399)</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Installing and Testing Domestic Photovoltaic Systems (2372)</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Installing, Testing and Ensuring Compliance of Electrical Installation Work in Dwellings (2397)</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Periodic inspection and testing (2395)</a:t>
            </a:r>
          </a:p>
          <a:p>
            <a:pPr marL="901700" lvl="1" indent="-444500" eaLnBrk="1">
              <a:lnSpc>
                <a:spcPct val="100000"/>
              </a:lnSpc>
              <a:buClr>
                <a:srgbClr val="FF0000"/>
              </a:buClr>
              <a:buFont typeface="Courier New" panose="02070309020205020404" pitchFamily="49" charset="0"/>
              <a:buChar char="o"/>
              <a:tabLst>
                <a:tab pos="901700" algn="l"/>
                <a:tab pos="1447800" algn="l"/>
                <a:tab pos="2171700" algn="l"/>
                <a:tab pos="2895600" algn="l"/>
                <a:tab pos="3619500" algn="l"/>
                <a:tab pos="4343400" algn="l"/>
                <a:tab pos="5067300" algn="l"/>
                <a:tab pos="5791200" algn="l"/>
                <a:tab pos="6515100" algn="l"/>
                <a:tab pos="7239000" algn="l"/>
                <a:tab pos="7962900" algn="l"/>
              </a:tabLst>
            </a:pPr>
            <a:r>
              <a:rPr lang="en-GB" altLang="en-US" sz="2000" dirty="0">
                <a:solidFill>
                  <a:srgbClr val="000000"/>
                </a:solidFill>
              </a:rPr>
              <a:t>Requirements for Electrical Installations (2382</a:t>
            </a:r>
            <a:r>
              <a:rPr lang="en-GB" altLang="en-US" sz="2000" dirty="0" smtClean="0">
                <a:solidFill>
                  <a:srgbClr val="000000"/>
                </a:solidFill>
              </a:rPr>
              <a:t>)</a:t>
            </a:r>
          </a:p>
        </p:txBody>
      </p:sp>
    </p:spTree>
    <p:extLst>
      <p:ext uri="{BB962C8B-B14F-4D97-AF65-F5344CB8AC3E}">
        <p14:creationId xmlns:p14="http://schemas.microsoft.com/office/powerpoint/2010/main" val="357892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3">
                                            <p:txEl>
                                              <p:pRg st="1" end="1"/>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3">
                                            <p:txEl>
                                              <p:pRg st="2" end="2"/>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 calcmode="lin" valueType="num">
                                      <p:cBhvr>
                                        <p:cTn id="52"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5"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3">
                                            <p:txEl>
                                              <p:pRg st="3" end="3"/>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 calcmode="lin" valueType="num">
                                      <p:cBhvr>
                                        <p:cTn id="6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6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3">
                                            <p:txEl>
                                              <p:pRg st="4" end="4"/>
                                            </p:txEl>
                                          </p:spTgt>
                                        </p:tgtEl>
                                      </p:cBhvr>
                                    </p:animEffect>
                                  </p:childTnLst>
                                </p:cTn>
                              </p:par>
                            </p:childTnLst>
                          </p:cTn>
                        </p:par>
                        <p:par>
                          <p:cTn id="71" fill="hold">
                            <p:stCondLst>
                              <p:cond delay="5000"/>
                            </p:stCondLst>
                            <p:childTnLst>
                              <p:par>
                                <p:cTn id="72" presetID="25" presetClass="entr" presetSubtype="0" fill="hold" nodeType="after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anim calcmode="lin" valueType="num">
                                      <p:cBhvr>
                                        <p:cTn id="74"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7"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
                                            <p:txEl>
                                              <p:pRg st="5" end="5"/>
                                            </p:txEl>
                                          </p:spTgt>
                                        </p:tgtEl>
                                      </p:cBhvr>
                                    </p:animEffect>
                                  </p:childTnLst>
                                </p:cTn>
                              </p:par>
                            </p:childTnLst>
                          </p:cTn>
                        </p:par>
                        <p:par>
                          <p:cTn id="82" fill="hold">
                            <p:stCondLst>
                              <p:cond delay="6000"/>
                            </p:stCondLst>
                            <p:childTnLst>
                              <p:par>
                                <p:cTn id="83" presetID="25" presetClass="entr" presetSubtype="0" fill="hold" nodeType="after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 calcmode="lin" valueType="num">
                                      <p:cBhvr>
                                        <p:cTn id="85"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88"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3">
                                            <p:txEl>
                                              <p:pRg st="6" end="6"/>
                                            </p:txEl>
                                          </p:spTgt>
                                        </p:tgtEl>
                                      </p:cBhvr>
                                    </p:animEffect>
                                  </p:childTnLst>
                                </p:cTn>
                              </p:par>
                            </p:childTnLst>
                          </p:cTn>
                        </p:par>
                        <p:par>
                          <p:cTn id="93" fill="hold">
                            <p:stCondLst>
                              <p:cond delay="7000"/>
                            </p:stCondLst>
                            <p:childTnLst>
                              <p:par>
                                <p:cTn id="94" presetID="25" presetClass="entr" presetSubtype="0" fill="hold" nodeType="afterEffect">
                                  <p:stCondLst>
                                    <p:cond delay="0"/>
                                  </p:stCondLst>
                                  <p:childTnLst>
                                    <p:set>
                                      <p:cBhvr>
                                        <p:cTn id="95" dur="1" fill="hold">
                                          <p:stCondLst>
                                            <p:cond delay="0"/>
                                          </p:stCondLst>
                                        </p:cTn>
                                        <p:tgtEl>
                                          <p:spTgt spid="3">
                                            <p:txEl>
                                              <p:pRg st="7" end="7"/>
                                            </p:txEl>
                                          </p:spTgt>
                                        </p:tgtEl>
                                        <p:attrNameLst>
                                          <p:attrName>style.visibility</p:attrName>
                                        </p:attrNameLst>
                                      </p:cBhvr>
                                      <p:to>
                                        <p:strVal val="visible"/>
                                      </p:to>
                                    </p:set>
                                    <p:anim calcmode="lin" valueType="num">
                                      <p:cBhvr>
                                        <p:cTn id="96"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99"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3">
                                            <p:txEl>
                                              <p:pRg st="7" end="7"/>
                                            </p:txEl>
                                          </p:spTgt>
                                        </p:tgtEl>
                                      </p:cBhvr>
                                    </p:animEffect>
                                  </p:childTnLst>
                                </p:cTn>
                              </p:par>
                            </p:childTnLst>
                          </p:cTn>
                        </p:par>
                        <p:par>
                          <p:cTn id="104" fill="hold">
                            <p:stCondLst>
                              <p:cond delay="8000"/>
                            </p:stCondLst>
                            <p:childTnLst>
                              <p:par>
                                <p:cTn id="105" presetID="25" presetClass="entr" presetSubtype="0" fill="hold" nodeType="after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 calcmode="lin" valueType="num">
                                      <p:cBhvr>
                                        <p:cTn id="107"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110"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3">
                                            <p:txEl>
                                              <p:pRg st="8" end="8"/>
                                            </p:txEl>
                                          </p:spTgt>
                                        </p:tgtEl>
                                      </p:cBhvr>
                                    </p:animEffect>
                                  </p:childTnLst>
                                </p:cTn>
                              </p:par>
                            </p:childTnLst>
                          </p:cTn>
                        </p:par>
                        <p:par>
                          <p:cTn id="115" fill="hold">
                            <p:stCondLst>
                              <p:cond delay="9000"/>
                            </p:stCondLst>
                            <p:childTnLst>
                              <p:par>
                                <p:cTn id="116" presetID="25" presetClass="entr" presetSubtype="0" fill="hold" nodeType="afterEffect">
                                  <p:stCondLst>
                                    <p:cond delay="0"/>
                                  </p:stCondLst>
                                  <p:childTnLst>
                                    <p:set>
                                      <p:cBhvr>
                                        <p:cTn id="117" dur="1" fill="hold">
                                          <p:stCondLst>
                                            <p:cond delay="0"/>
                                          </p:stCondLst>
                                        </p:cTn>
                                        <p:tgtEl>
                                          <p:spTgt spid="3">
                                            <p:txEl>
                                              <p:pRg st="9" end="9"/>
                                            </p:txEl>
                                          </p:spTgt>
                                        </p:tgtEl>
                                        <p:attrNameLst>
                                          <p:attrName>style.visibility</p:attrName>
                                        </p:attrNameLst>
                                      </p:cBhvr>
                                      <p:to>
                                        <p:strVal val="visible"/>
                                      </p:to>
                                    </p:set>
                                    <p:anim calcmode="lin" valueType="num">
                                      <p:cBhvr>
                                        <p:cTn id="118"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19"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20"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21"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22"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23"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24"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25" dur="1000" decel="50000">
                                          <p:stCondLst>
                                            <p:cond delay="0"/>
                                          </p:stCondLst>
                                        </p:cTn>
                                        <p:tgtEl>
                                          <p:spTgt spid="3">
                                            <p:txEl>
                                              <p:pRg st="9" end="9"/>
                                            </p:txEl>
                                          </p:spTgt>
                                        </p:tgtEl>
                                      </p:cBhvr>
                                    </p:animEffect>
                                  </p:childTnLst>
                                </p:cTn>
                              </p:par>
                            </p:childTnLst>
                          </p:cTn>
                        </p:par>
                        <p:par>
                          <p:cTn id="126" fill="hold">
                            <p:stCondLst>
                              <p:cond delay="10000"/>
                            </p:stCondLst>
                            <p:childTnLst>
                              <p:par>
                                <p:cTn id="127" presetID="25" presetClass="entr" presetSubtype="0" fill="hold" nodeType="afterEffect">
                                  <p:stCondLst>
                                    <p:cond delay="0"/>
                                  </p:stCondLst>
                                  <p:childTnLst>
                                    <p:set>
                                      <p:cBhvr>
                                        <p:cTn id="128" dur="1" fill="hold">
                                          <p:stCondLst>
                                            <p:cond delay="0"/>
                                          </p:stCondLst>
                                        </p:cTn>
                                        <p:tgtEl>
                                          <p:spTgt spid="3">
                                            <p:txEl>
                                              <p:pRg st="10" end="10"/>
                                            </p:txEl>
                                          </p:spTgt>
                                        </p:tgtEl>
                                        <p:attrNameLst>
                                          <p:attrName>style.visibility</p:attrName>
                                        </p:attrNameLst>
                                      </p:cBhvr>
                                      <p:to>
                                        <p:strVal val="visible"/>
                                      </p:to>
                                    </p:set>
                                    <p:anim calcmode="lin" valueType="num">
                                      <p:cBhvr>
                                        <p:cTn id="129" dur="5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130" dur="5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132" dur="1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3">
                                            <p:txEl>
                                              <p:pRg st="10" end="10"/>
                                            </p:txEl>
                                          </p:spTgt>
                                        </p:tgtEl>
                                      </p:cBhvr>
                                    </p:animEffect>
                                  </p:childTnLst>
                                </p:cTn>
                              </p:par>
                            </p:childTnLst>
                          </p:cTn>
                        </p:par>
                        <p:par>
                          <p:cTn id="137" fill="hold">
                            <p:stCondLst>
                              <p:cond delay="11000"/>
                            </p:stCondLst>
                            <p:childTnLst>
                              <p:par>
                                <p:cTn id="138" presetID="25" presetClass="entr" presetSubtype="0" fill="hold" nodeType="afterEffect">
                                  <p:stCondLst>
                                    <p:cond delay="0"/>
                                  </p:stCondLst>
                                  <p:childTnLst>
                                    <p:set>
                                      <p:cBhvr>
                                        <p:cTn id="139" dur="1" fill="hold">
                                          <p:stCondLst>
                                            <p:cond delay="0"/>
                                          </p:stCondLst>
                                        </p:cTn>
                                        <p:tgtEl>
                                          <p:spTgt spid="3">
                                            <p:txEl>
                                              <p:pRg st="11" end="11"/>
                                            </p:txEl>
                                          </p:spTgt>
                                        </p:tgtEl>
                                        <p:attrNameLst>
                                          <p:attrName>style.visibility</p:attrName>
                                        </p:attrNameLst>
                                      </p:cBhvr>
                                      <p:to>
                                        <p:strVal val="visible"/>
                                      </p:to>
                                    </p:set>
                                    <p:anim calcmode="lin" valueType="num">
                                      <p:cBhvr>
                                        <p:cTn id="140" dur="500" decel="50000" fill="hold">
                                          <p:stCondLst>
                                            <p:cond delay="0"/>
                                          </p:stCondLst>
                                        </p:cTn>
                                        <p:tgtEl>
                                          <p:spTgt spid="3">
                                            <p:txEl>
                                              <p:pRg st="11" end="11"/>
                                            </p:txEl>
                                          </p:spTgt>
                                        </p:tgtEl>
                                        <p:attrNameLst>
                                          <p:attrName>style.rotation</p:attrName>
                                        </p:attrNameLst>
                                      </p:cBhvr>
                                      <p:tavLst>
                                        <p:tav tm="0">
                                          <p:val>
                                            <p:fltVal val="-90"/>
                                          </p:val>
                                        </p:tav>
                                        <p:tav tm="100000">
                                          <p:val>
                                            <p:fltVal val="0"/>
                                          </p:val>
                                        </p:tav>
                                      </p:tavLst>
                                    </p:anim>
                                    <p:anim calcmode="lin" valueType="num">
                                      <p:cBhvr>
                                        <p:cTn id="141" dur="500" decel="50000" fill="hold">
                                          <p:stCondLst>
                                            <p:cond delay="0"/>
                                          </p:stCondLst>
                                        </p:cTn>
                                        <p:tgtEl>
                                          <p:spTgt spid="3">
                                            <p:txEl>
                                              <p:pRg st="11" end="11"/>
                                            </p:txEl>
                                          </p:spTgt>
                                        </p:tgtEl>
                                        <p:attrNameLst>
                                          <p:attrName>ppt_w</p:attrName>
                                        </p:attrNameLst>
                                      </p:cBhvr>
                                      <p:tavLst>
                                        <p:tav tm="0">
                                          <p:val>
                                            <p:strVal val="#ppt_w"/>
                                          </p:val>
                                        </p:tav>
                                        <p:tav tm="100000">
                                          <p:val>
                                            <p:strVal val="#ppt_w*.05"/>
                                          </p:val>
                                        </p:tav>
                                      </p:tavLst>
                                    </p:anim>
                                    <p:anim calcmode="lin" valueType="num">
                                      <p:cBhvr>
                                        <p:cTn id="142" dur="500" accel="50000" fill="hold">
                                          <p:stCondLst>
                                            <p:cond delay="500"/>
                                          </p:stCondLst>
                                        </p:cTn>
                                        <p:tgtEl>
                                          <p:spTgt spid="3">
                                            <p:txEl>
                                              <p:pRg st="11" end="11"/>
                                            </p:txEl>
                                          </p:spTgt>
                                        </p:tgtEl>
                                        <p:attrNameLst>
                                          <p:attrName>ppt_w</p:attrName>
                                        </p:attrNameLst>
                                      </p:cBhvr>
                                      <p:tavLst>
                                        <p:tav tm="0">
                                          <p:val>
                                            <p:strVal val="#ppt_w*.05"/>
                                          </p:val>
                                        </p:tav>
                                        <p:tav tm="100000">
                                          <p:val>
                                            <p:strVal val="#ppt_w"/>
                                          </p:val>
                                        </p:tav>
                                      </p:tavLst>
                                    </p:anim>
                                    <p:anim calcmode="lin" valueType="num">
                                      <p:cBhvr>
                                        <p:cTn id="143" dur="1000" fill="hold"/>
                                        <p:tgtEl>
                                          <p:spTgt spid="3">
                                            <p:txEl>
                                              <p:pRg st="11" end="11"/>
                                            </p:txEl>
                                          </p:spTgt>
                                        </p:tgtEl>
                                        <p:attrNameLst>
                                          <p:attrName>ppt_h</p:attrName>
                                        </p:attrNameLst>
                                      </p:cBhvr>
                                      <p:tavLst>
                                        <p:tav tm="0">
                                          <p:val>
                                            <p:strVal val="#ppt_h"/>
                                          </p:val>
                                        </p:tav>
                                        <p:tav tm="100000">
                                          <p:val>
                                            <p:strVal val="#ppt_h"/>
                                          </p:val>
                                        </p:tav>
                                      </p:tavLst>
                                    </p:anim>
                                    <p:anim calcmode="lin" valueType="num">
                                      <p:cBhvr>
                                        <p:cTn id="144" dur="500" decel="50000" fill="hold">
                                          <p:stCondLst>
                                            <p:cond delay="0"/>
                                          </p:stCondLst>
                                        </p:cTn>
                                        <p:tgtEl>
                                          <p:spTgt spid="3">
                                            <p:txEl>
                                              <p:pRg st="11" end="11"/>
                                            </p:txEl>
                                          </p:spTgt>
                                        </p:tgtEl>
                                        <p:attrNameLst>
                                          <p:attrName>ppt_x</p:attrName>
                                        </p:attrNameLst>
                                      </p:cBhvr>
                                      <p:tavLst>
                                        <p:tav tm="0">
                                          <p:val>
                                            <p:strVal val="#ppt_x+.4"/>
                                          </p:val>
                                        </p:tav>
                                        <p:tav tm="100000">
                                          <p:val>
                                            <p:strVal val="#ppt_x"/>
                                          </p:val>
                                        </p:tav>
                                      </p:tavLst>
                                    </p:anim>
                                    <p:anim calcmode="lin" valueType="num">
                                      <p:cBhvr>
                                        <p:cTn id="145" dur="500" decel="50000" fill="hold">
                                          <p:stCondLst>
                                            <p:cond delay="0"/>
                                          </p:stCondLst>
                                        </p:cTn>
                                        <p:tgtEl>
                                          <p:spTgt spid="3">
                                            <p:txEl>
                                              <p:pRg st="11" end="11"/>
                                            </p:txEl>
                                          </p:spTgt>
                                        </p:tgtEl>
                                        <p:attrNameLst>
                                          <p:attrName>ppt_y</p:attrName>
                                        </p:attrNameLst>
                                      </p:cBhvr>
                                      <p:tavLst>
                                        <p:tav tm="0">
                                          <p:val>
                                            <p:strVal val="#ppt_y-.2"/>
                                          </p:val>
                                        </p:tav>
                                        <p:tav tm="100000">
                                          <p:val>
                                            <p:strVal val="#ppt_y+.1"/>
                                          </p:val>
                                        </p:tav>
                                      </p:tavLst>
                                    </p:anim>
                                    <p:anim calcmode="lin" valueType="num">
                                      <p:cBhvr>
                                        <p:cTn id="146" dur="500" accel="50000" fill="hold">
                                          <p:stCondLst>
                                            <p:cond delay="500"/>
                                          </p:stCondLst>
                                        </p:cTn>
                                        <p:tgtEl>
                                          <p:spTgt spid="3">
                                            <p:txEl>
                                              <p:pRg st="11" end="11"/>
                                            </p:txEl>
                                          </p:spTgt>
                                        </p:tgtEl>
                                        <p:attrNameLst>
                                          <p:attrName>ppt_y</p:attrName>
                                        </p:attrNameLst>
                                      </p:cBhvr>
                                      <p:tavLst>
                                        <p:tav tm="0">
                                          <p:val>
                                            <p:strVal val="#ppt_y+.1"/>
                                          </p:val>
                                        </p:tav>
                                        <p:tav tm="100000">
                                          <p:val>
                                            <p:strVal val="#ppt_y"/>
                                          </p:val>
                                        </p:tav>
                                      </p:tavLst>
                                    </p:anim>
                                    <p:animEffect transition="in" filter="fade">
                                      <p:cBhvr>
                                        <p:cTn id="147" dur="1000" decel="50000">
                                          <p:stCondLst>
                                            <p:cond delay="0"/>
                                          </p:stCondLst>
                                        </p:cTn>
                                        <p:tgtEl>
                                          <p:spTgt spid="3">
                                            <p:txEl>
                                              <p:pRg st="11" end="11"/>
                                            </p:txEl>
                                          </p:spTgt>
                                        </p:tgtEl>
                                      </p:cBhvr>
                                    </p:animEffect>
                                  </p:childTnLst>
                                </p:cTn>
                              </p:par>
                            </p:childTnLst>
                          </p:cTn>
                        </p:par>
                        <p:par>
                          <p:cTn id="148" fill="hold">
                            <p:stCondLst>
                              <p:cond delay="12000"/>
                            </p:stCondLst>
                            <p:childTnLst>
                              <p:par>
                                <p:cTn id="149" presetID="25" presetClass="entr" presetSubtype="0" fill="hold" nodeType="afterEffect">
                                  <p:stCondLst>
                                    <p:cond delay="0"/>
                                  </p:stCondLst>
                                  <p:childTnLst>
                                    <p:set>
                                      <p:cBhvr>
                                        <p:cTn id="150" dur="1" fill="hold">
                                          <p:stCondLst>
                                            <p:cond delay="0"/>
                                          </p:stCondLst>
                                        </p:cTn>
                                        <p:tgtEl>
                                          <p:spTgt spid="3">
                                            <p:txEl>
                                              <p:pRg st="12" end="12"/>
                                            </p:txEl>
                                          </p:spTgt>
                                        </p:tgtEl>
                                        <p:attrNameLst>
                                          <p:attrName>style.visibility</p:attrName>
                                        </p:attrNameLst>
                                      </p:cBhvr>
                                      <p:to>
                                        <p:strVal val="visible"/>
                                      </p:to>
                                    </p:set>
                                    <p:anim calcmode="lin" valueType="num">
                                      <p:cBhvr>
                                        <p:cTn id="151" dur="500" decel="50000" fill="hold">
                                          <p:stCondLst>
                                            <p:cond delay="0"/>
                                          </p:stCondLst>
                                        </p:cTn>
                                        <p:tgtEl>
                                          <p:spTgt spid="3">
                                            <p:txEl>
                                              <p:pRg st="12" end="12"/>
                                            </p:txEl>
                                          </p:spTgt>
                                        </p:tgtEl>
                                        <p:attrNameLst>
                                          <p:attrName>style.rotation</p:attrName>
                                        </p:attrNameLst>
                                      </p:cBhvr>
                                      <p:tavLst>
                                        <p:tav tm="0">
                                          <p:val>
                                            <p:fltVal val="-90"/>
                                          </p:val>
                                        </p:tav>
                                        <p:tav tm="100000">
                                          <p:val>
                                            <p:fltVal val="0"/>
                                          </p:val>
                                        </p:tav>
                                      </p:tavLst>
                                    </p:anim>
                                    <p:anim calcmode="lin" valueType="num">
                                      <p:cBhvr>
                                        <p:cTn id="152" dur="500" decel="50000" fill="hold">
                                          <p:stCondLst>
                                            <p:cond delay="0"/>
                                          </p:stCondLst>
                                        </p:cTn>
                                        <p:tgtEl>
                                          <p:spTgt spid="3">
                                            <p:txEl>
                                              <p:pRg st="12" end="12"/>
                                            </p:txEl>
                                          </p:spTgt>
                                        </p:tgtEl>
                                        <p:attrNameLst>
                                          <p:attrName>ppt_w</p:attrName>
                                        </p:attrNameLst>
                                      </p:cBhvr>
                                      <p:tavLst>
                                        <p:tav tm="0">
                                          <p:val>
                                            <p:strVal val="#ppt_w"/>
                                          </p:val>
                                        </p:tav>
                                        <p:tav tm="100000">
                                          <p:val>
                                            <p:strVal val="#ppt_w*.05"/>
                                          </p:val>
                                        </p:tav>
                                      </p:tavLst>
                                    </p:anim>
                                    <p:anim calcmode="lin" valueType="num">
                                      <p:cBhvr>
                                        <p:cTn id="153" dur="500" accel="50000" fill="hold">
                                          <p:stCondLst>
                                            <p:cond delay="500"/>
                                          </p:stCondLst>
                                        </p:cTn>
                                        <p:tgtEl>
                                          <p:spTgt spid="3">
                                            <p:txEl>
                                              <p:pRg st="12" end="12"/>
                                            </p:txEl>
                                          </p:spTgt>
                                        </p:tgtEl>
                                        <p:attrNameLst>
                                          <p:attrName>ppt_w</p:attrName>
                                        </p:attrNameLst>
                                      </p:cBhvr>
                                      <p:tavLst>
                                        <p:tav tm="0">
                                          <p:val>
                                            <p:strVal val="#ppt_w*.05"/>
                                          </p:val>
                                        </p:tav>
                                        <p:tav tm="100000">
                                          <p:val>
                                            <p:strVal val="#ppt_w"/>
                                          </p:val>
                                        </p:tav>
                                      </p:tavLst>
                                    </p:anim>
                                    <p:anim calcmode="lin" valueType="num">
                                      <p:cBhvr>
                                        <p:cTn id="154" dur="1000" fill="hold"/>
                                        <p:tgtEl>
                                          <p:spTgt spid="3">
                                            <p:txEl>
                                              <p:pRg st="12" end="12"/>
                                            </p:txEl>
                                          </p:spTgt>
                                        </p:tgtEl>
                                        <p:attrNameLst>
                                          <p:attrName>ppt_h</p:attrName>
                                        </p:attrNameLst>
                                      </p:cBhvr>
                                      <p:tavLst>
                                        <p:tav tm="0">
                                          <p:val>
                                            <p:strVal val="#ppt_h"/>
                                          </p:val>
                                        </p:tav>
                                        <p:tav tm="100000">
                                          <p:val>
                                            <p:strVal val="#ppt_h"/>
                                          </p:val>
                                        </p:tav>
                                      </p:tavLst>
                                    </p:anim>
                                    <p:anim calcmode="lin" valueType="num">
                                      <p:cBhvr>
                                        <p:cTn id="155" dur="500" decel="50000" fill="hold">
                                          <p:stCondLst>
                                            <p:cond delay="0"/>
                                          </p:stCondLst>
                                        </p:cTn>
                                        <p:tgtEl>
                                          <p:spTgt spid="3">
                                            <p:txEl>
                                              <p:pRg st="12" end="12"/>
                                            </p:txEl>
                                          </p:spTgt>
                                        </p:tgtEl>
                                        <p:attrNameLst>
                                          <p:attrName>ppt_x</p:attrName>
                                        </p:attrNameLst>
                                      </p:cBhvr>
                                      <p:tavLst>
                                        <p:tav tm="0">
                                          <p:val>
                                            <p:strVal val="#ppt_x+.4"/>
                                          </p:val>
                                        </p:tav>
                                        <p:tav tm="100000">
                                          <p:val>
                                            <p:strVal val="#ppt_x"/>
                                          </p:val>
                                        </p:tav>
                                      </p:tavLst>
                                    </p:anim>
                                    <p:anim calcmode="lin" valueType="num">
                                      <p:cBhvr>
                                        <p:cTn id="156" dur="500" decel="50000" fill="hold">
                                          <p:stCondLst>
                                            <p:cond delay="0"/>
                                          </p:stCondLst>
                                        </p:cTn>
                                        <p:tgtEl>
                                          <p:spTgt spid="3">
                                            <p:txEl>
                                              <p:pRg st="12" end="12"/>
                                            </p:txEl>
                                          </p:spTgt>
                                        </p:tgtEl>
                                        <p:attrNameLst>
                                          <p:attrName>ppt_y</p:attrName>
                                        </p:attrNameLst>
                                      </p:cBhvr>
                                      <p:tavLst>
                                        <p:tav tm="0">
                                          <p:val>
                                            <p:strVal val="#ppt_y-.2"/>
                                          </p:val>
                                        </p:tav>
                                        <p:tav tm="100000">
                                          <p:val>
                                            <p:strVal val="#ppt_y+.1"/>
                                          </p:val>
                                        </p:tav>
                                      </p:tavLst>
                                    </p:anim>
                                    <p:anim calcmode="lin" valueType="num">
                                      <p:cBhvr>
                                        <p:cTn id="157" dur="500" accel="50000" fill="hold">
                                          <p:stCondLst>
                                            <p:cond delay="500"/>
                                          </p:stCondLst>
                                        </p:cTn>
                                        <p:tgtEl>
                                          <p:spTgt spid="3">
                                            <p:txEl>
                                              <p:pRg st="12" end="12"/>
                                            </p:txEl>
                                          </p:spTgt>
                                        </p:tgtEl>
                                        <p:attrNameLst>
                                          <p:attrName>ppt_y</p:attrName>
                                        </p:attrNameLst>
                                      </p:cBhvr>
                                      <p:tavLst>
                                        <p:tav tm="0">
                                          <p:val>
                                            <p:strVal val="#ppt_y+.1"/>
                                          </p:val>
                                        </p:tav>
                                        <p:tav tm="100000">
                                          <p:val>
                                            <p:strVal val="#ppt_y"/>
                                          </p:val>
                                        </p:tav>
                                      </p:tavLst>
                                    </p:anim>
                                    <p:animEffect transition="in" filter="fade">
                                      <p:cBhvr>
                                        <p:cTn id="158" dur="1000" decel="50000">
                                          <p:stCondLst>
                                            <p:cond delay="0"/>
                                          </p:stCondLst>
                                        </p:cTn>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Elements of career planning</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marL="0" indent="0">
              <a:spcAft>
                <a:spcPts val="600"/>
              </a:spcAft>
              <a:buFont typeface="Times New Roman" charset="0"/>
              <a:buNone/>
              <a:defRPr/>
            </a:pPr>
            <a:r>
              <a:rPr lang="en-GB" sz="2000" dirty="0">
                <a:solidFill>
                  <a:srgbClr val="000000"/>
                </a:solidFill>
                <a:latin typeface="Arial" charset="0"/>
                <a:ea typeface="ＭＳ Ｐゴシック" charset="0"/>
                <a:cs typeface="ＭＳ Ｐゴシック" charset="0"/>
              </a:rPr>
              <a:t>A number of tools can be used in the career planning process. These include:</a:t>
            </a:r>
          </a:p>
          <a:p>
            <a:pPr marL="534988" indent="-534988">
              <a:spcAft>
                <a:spcPts val="600"/>
              </a:spcAft>
              <a:buClr>
                <a:srgbClr val="FF0000"/>
              </a:buClr>
              <a:buFont typeface="Arial" pitchFamily="34" charset="0"/>
              <a:buChar char="•"/>
              <a:tabLst>
                <a:tab pos="534988" algn="l"/>
              </a:tabLst>
              <a:defRPr/>
            </a:pPr>
            <a:r>
              <a:rPr lang="en-GB" sz="2000" dirty="0">
                <a:solidFill>
                  <a:srgbClr val="000000"/>
                </a:solidFill>
                <a:latin typeface="Arial" charset="0"/>
                <a:ea typeface="ＭＳ Ｐゴシック" charset="0"/>
                <a:cs typeface="ＭＳ Ｐゴシック" charset="0"/>
              </a:rPr>
              <a:t>Goal setting</a:t>
            </a:r>
          </a:p>
          <a:p>
            <a:pPr marL="534988" indent="-534988">
              <a:spcAft>
                <a:spcPts val="600"/>
              </a:spcAft>
              <a:buClr>
                <a:srgbClr val="FF0000"/>
              </a:buClr>
              <a:buFont typeface="Arial" pitchFamily="34" charset="0"/>
              <a:buChar char="•"/>
              <a:tabLst>
                <a:tab pos="534988" algn="l"/>
              </a:tabLst>
              <a:defRPr/>
            </a:pPr>
            <a:r>
              <a:rPr lang="en-GB" sz="2000" dirty="0">
                <a:solidFill>
                  <a:srgbClr val="000000"/>
                </a:solidFill>
                <a:latin typeface="Arial" charset="0"/>
                <a:ea typeface="ＭＳ Ｐゴシック" charset="0"/>
                <a:cs typeface="ＭＳ Ｐゴシック" charset="0"/>
              </a:rPr>
              <a:t>Qualifications</a:t>
            </a:r>
          </a:p>
          <a:p>
            <a:pPr marL="534988" indent="-534988">
              <a:spcAft>
                <a:spcPts val="600"/>
              </a:spcAft>
              <a:buClr>
                <a:srgbClr val="FF0000"/>
              </a:buClr>
              <a:buFont typeface="Arial" pitchFamily="34" charset="0"/>
              <a:buChar char="•"/>
              <a:tabLst>
                <a:tab pos="534988" algn="l"/>
              </a:tabLst>
              <a:defRPr/>
            </a:pPr>
            <a:r>
              <a:rPr lang="en-GB" sz="2000" dirty="0">
                <a:solidFill>
                  <a:srgbClr val="000000"/>
                </a:solidFill>
                <a:latin typeface="Arial" charset="0"/>
                <a:ea typeface="ＭＳ Ｐゴシック" charset="0"/>
                <a:cs typeface="ＭＳ Ｐゴシック" charset="0"/>
              </a:rPr>
              <a:t>Curriculum Vitae (CV)</a:t>
            </a:r>
          </a:p>
          <a:p>
            <a:pPr marL="534988" indent="-534988">
              <a:spcAft>
                <a:spcPts val="600"/>
              </a:spcAft>
              <a:buClr>
                <a:srgbClr val="FF0000"/>
              </a:buClr>
              <a:buFont typeface="Arial" pitchFamily="34" charset="0"/>
              <a:buChar char="•"/>
              <a:tabLst>
                <a:tab pos="534988" algn="l"/>
              </a:tabLst>
              <a:defRPr/>
            </a:pPr>
            <a:r>
              <a:rPr lang="en-GB" sz="2000" dirty="0">
                <a:solidFill>
                  <a:srgbClr val="000000"/>
                </a:solidFill>
                <a:latin typeface="Arial" charset="0"/>
                <a:ea typeface="ＭＳ Ｐゴシック" charset="0"/>
                <a:cs typeface="ＭＳ Ｐゴシック" charset="0"/>
              </a:rPr>
              <a:t>Person specification</a:t>
            </a:r>
          </a:p>
          <a:p>
            <a:pPr marL="534988" indent="-534988">
              <a:spcAft>
                <a:spcPts val="600"/>
              </a:spcAft>
              <a:buClr>
                <a:srgbClr val="FF0000"/>
              </a:buClr>
              <a:buFont typeface="Arial" pitchFamily="34" charset="0"/>
              <a:buChar char="•"/>
              <a:tabLst>
                <a:tab pos="534988" algn="l"/>
              </a:tabLst>
              <a:defRPr/>
            </a:pPr>
            <a:r>
              <a:rPr lang="en-GB" sz="2000" dirty="0">
                <a:solidFill>
                  <a:srgbClr val="000000"/>
                </a:solidFill>
                <a:latin typeface="Arial" charset="0"/>
                <a:ea typeface="ＭＳ Ｐゴシック" charset="0"/>
                <a:cs typeface="ＭＳ Ｐゴシック" charset="0"/>
              </a:rPr>
              <a:t>Aspirations</a:t>
            </a:r>
          </a:p>
          <a:p>
            <a:pPr marL="534988" indent="-534988">
              <a:spcAft>
                <a:spcPts val="600"/>
              </a:spcAft>
              <a:buClr>
                <a:srgbClr val="FF0000"/>
              </a:buClr>
              <a:buFont typeface="Arial" pitchFamily="34" charset="0"/>
              <a:buChar char="•"/>
              <a:tabLst>
                <a:tab pos="534988" algn="l"/>
              </a:tabLst>
              <a:defRPr/>
            </a:pPr>
            <a:r>
              <a:rPr lang="en-GB" sz="2000" dirty="0">
                <a:solidFill>
                  <a:srgbClr val="000000"/>
                </a:solidFill>
                <a:latin typeface="Arial" charset="0"/>
                <a:ea typeface="ＭＳ Ｐゴシック" charset="0"/>
                <a:cs typeface="ＭＳ Ｐゴシック" charset="0"/>
              </a:rPr>
              <a:t>Work experience</a:t>
            </a:r>
          </a:p>
          <a:p>
            <a:pPr marL="534988" indent="-534988">
              <a:spcAft>
                <a:spcPts val="600"/>
              </a:spcAft>
              <a:buClr>
                <a:srgbClr val="FF0000"/>
              </a:buClr>
              <a:buFont typeface="Arial" pitchFamily="34" charset="0"/>
              <a:buChar char="•"/>
              <a:tabLst>
                <a:tab pos="534988" algn="l"/>
              </a:tabLst>
              <a:defRPr/>
            </a:pPr>
            <a:r>
              <a:rPr lang="en-GB" sz="2000" dirty="0">
                <a:solidFill>
                  <a:srgbClr val="000000"/>
                </a:solidFill>
                <a:latin typeface="Arial" charset="0"/>
                <a:ea typeface="ＭＳ Ｐゴシック" charset="0"/>
                <a:cs typeface="ＭＳ Ｐゴシック" charset="0"/>
              </a:rPr>
              <a:t>SWOT analysis</a:t>
            </a:r>
          </a:p>
        </p:txBody>
      </p:sp>
    </p:spTree>
    <p:extLst>
      <p:ext uri="{BB962C8B-B14F-4D97-AF65-F5344CB8AC3E}">
        <p14:creationId xmlns:p14="http://schemas.microsoft.com/office/powerpoint/2010/main" val="6843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3">
                                            <p:txEl>
                                              <p:pRg st="1" end="1"/>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3">
                                            <p:txEl>
                                              <p:pRg st="2" end="2"/>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 calcmode="lin" valueType="num">
                                      <p:cBhvr>
                                        <p:cTn id="52"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5"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3">
                                            <p:txEl>
                                              <p:pRg st="3" end="3"/>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 calcmode="lin" valueType="num">
                                      <p:cBhvr>
                                        <p:cTn id="6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6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3">
                                            <p:txEl>
                                              <p:pRg st="4" end="4"/>
                                            </p:txEl>
                                          </p:spTgt>
                                        </p:tgtEl>
                                      </p:cBhvr>
                                    </p:animEffect>
                                  </p:childTnLst>
                                </p:cTn>
                              </p:par>
                            </p:childTnLst>
                          </p:cTn>
                        </p:par>
                        <p:par>
                          <p:cTn id="71" fill="hold">
                            <p:stCondLst>
                              <p:cond delay="5000"/>
                            </p:stCondLst>
                            <p:childTnLst>
                              <p:par>
                                <p:cTn id="72" presetID="25" presetClass="entr" presetSubtype="0" fill="hold" nodeType="after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anim calcmode="lin" valueType="num">
                                      <p:cBhvr>
                                        <p:cTn id="74"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7"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
                                            <p:txEl>
                                              <p:pRg st="5" end="5"/>
                                            </p:txEl>
                                          </p:spTgt>
                                        </p:tgtEl>
                                      </p:cBhvr>
                                    </p:animEffect>
                                  </p:childTnLst>
                                </p:cTn>
                              </p:par>
                            </p:childTnLst>
                          </p:cTn>
                        </p:par>
                        <p:par>
                          <p:cTn id="82" fill="hold">
                            <p:stCondLst>
                              <p:cond delay="6000"/>
                            </p:stCondLst>
                            <p:childTnLst>
                              <p:par>
                                <p:cTn id="83" presetID="25" presetClass="entr" presetSubtype="0" fill="hold" nodeType="after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 calcmode="lin" valueType="num">
                                      <p:cBhvr>
                                        <p:cTn id="85"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88"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3">
                                            <p:txEl>
                                              <p:pRg st="6" end="6"/>
                                            </p:txEl>
                                          </p:spTgt>
                                        </p:tgtEl>
                                      </p:cBhvr>
                                    </p:animEffect>
                                  </p:childTnLst>
                                </p:cTn>
                              </p:par>
                            </p:childTnLst>
                          </p:cTn>
                        </p:par>
                        <p:par>
                          <p:cTn id="93" fill="hold">
                            <p:stCondLst>
                              <p:cond delay="7000"/>
                            </p:stCondLst>
                            <p:childTnLst>
                              <p:par>
                                <p:cTn id="94" presetID="25" presetClass="entr" presetSubtype="0" fill="hold" nodeType="afterEffect">
                                  <p:stCondLst>
                                    <p:cond delay="0"/>
                                  </p:stCondLst>
                                  <p:childTnLst>
                                    <p:set>
                                      <p:cBhvr>
                                        <p:cTn id="95" dur="1" fill="hold">
                                          <p:stCondLst>
                                            <p:cond delay="0"/>
                                          </p:stCondLst>
                                        </p:cTn>
                                        <p:tgtEl>
                                          <p:spTgt spid="3">
                                            <p:txEl>
                                              <p:pRg st="7" end="7"/>
                                            </p:txEl>
                                          </p:spTgt>
                                        </p:tgtEl>
                                        <p:attrNameLst>
                                          <p:attrName>style.visibility</p:attrName>
                                        </p:attrNameLst>
                                      </p:cBhvr>
                                      <p:to>
                                        <p:strVal val="visible"/>
                                      </p:to>
                                    </p:set>
                                    <p:anim calcmode="lin" valueType="num">
                                      <p:cBhvr>
                                        <p:cTn id="96"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99"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Qualifications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lnSpc>
                <a:spcPct val="100000"/>
              </a:lnSpc>
              <a:spcAft>
                <a:spcPts val="600"/>
              </a:spcAft>
              <a:buFont typeface="Times New Roman" charset="0"/>
              <a:buNone/>
              <a:defRPr/>
            </a:pPr>
            <a:r>
              <a:rPr lang="en-GB" sz="2000" dirty="0">
                <a:solidFill>
                  <a:srgbClr val="000000"/>
                </a:solidFill>
                <a:latin typeface="Arial" charset="0"/>
                <a:ea typeface="ＭＳ Ｐゴシック" charset="0"/>
                <a:cs typeface="ＭＳ Ｐゴシック" charset="0"/>
              </a:rPr>
              <a:t>What qualifications do I need?</a:t>
            </a:r>
          </a:p>
          <a:p>
            <a:pPr>
              <a:lnSpc>
                <a:spcPct val="100000"/>
              </a:lnSpc>
              <a:spcAft>
                <a:spcPts val="600"/>
              </a:spcAft>
              <a:buFont typeface="Times New Roman" charset="0"/>
              <a:buNone/>
              <a:tabLst>
                <a:tab pos="1520825" algn="l"/>
              </a:tabLst>
              <a:defRPr/>
            </a:pPr>
            <a:r>
              <a:rPr lang="en-GB" sz="2000" dirty="0">
                <a:solidFill>
                  <a:srgbClr val="000000"/>
                </a:solidFill>
                <a:latin typeface="Arial" charset="0"/>
                <a:ea typeface="ＭＳ Ｐゴシック" charset="0"/>
                <a:cs typeface="ＭＳ Ｐゴシック" charset="0"/>
              </a:rPr>
              <a:t>Level 1	Introductory level</a:t>
            </a:r>
          </a:p>
          <a:p>
            <a:pPr>
              <a:lnSpc>
                <a:spcPct val="100000"/>
              </a:lnSpc>
              <a:spcAft>
                <a:spcPts val="600"/>
              </a:spcAft>
              <a:buFont typeface="Times New Roman" charset="0"/>
              <a:buNone/>
              <a:tabLst>
                <a:tab pos="1520825" algn="l"/>
              </a:tabLst>
              <a:defRPr/>
            </a:pPr>
            <a:r>
              <a:rPr lang="en-GB" sz="2000" dirty="0">
                <a:solidFill>
                  <a:srgbClr val="000000"/>
                </a:solidFill>
                <a:latin typeface="Arial" charset="0"/>
                <a:ea typeface="ＭＳ Ｐゴシック" charset="0"/>
                <a:cs typeface="ＭＳ Ｐゴシック" charset="0"/>
              </a:rPr>
              <a:t>Level 2	Basic installations</a:t>
            </a:r>
          </a:p>
          <a:p>
            <a:pPr>
              <a:lnSpc>
                <a:spcPct val="100000"/>
              </a:lnSpc>
              <a:spcAft>
                <a:spcPts val="600"/>
              </a:spcAft>
              <a:buFont typeface="Times New Roman" charset="0"/>
              <a:buNone/>
              <a:tabLst>
                <a:tab pos="1520825" algn="l"/>
              </a:tabLst>
              <a:defRPr/>
            </a:pPr>
            <a:r>
              <a:rPr lang="en-GB" sz="2000" dirty="0">
                <a:solidFill>
                  <a:srgbClr val="000000"/>
                </a:solidFill>
                <a:latin typeface="Arial" charset="0"/>
                <a:ea typeface="ＭＳ Ｐゴシック" charset="0"/>
                <a:cs typeface="ＭＳ Ｐゴシック" charset="0"/>
              </a:rPr>
              <a:t>Level 3	Complex installations</a:t>
            </a:r>
          </a:p>
          <a:p>
            <a:pPr>
              <a:lnSpc>
                <a:spcPct val="100000"/>
              </a:lnSpc>
              <a:spcAft>
                <a:spcPts val="600"/>
              </a:spcAft>
              <a:buFont typeface="Times New Roman" charset="0"/>
              <a:buNone/>
              <a:tabLst>
                <a:tab pos="1520825" algn="l"/>
              </a:tabLst>
              <a:defRPr/>
            </a:pPr>
            <a:r>
              <a:rPr lang="en-GB" sz="2000" dirty="0">
                <a:solidFill>
                  <a:srgbClr val="000000"/>
                </a:solidFill>
                <a:latin typeface="Arial" charset="0"/>
                <a:ea typeface="ＭＳ Ｐゴシック" charset="0"/>
                <a:cs typeface="ＭＳ Ｐゴシック" charset="0"/>
              </a:rPr>
              <a:t>Level 4 or 5	Supervisory and management</a:t>
            </a:r>
          </a:p>
          <a:p>
            <a:pPr>
              <a:lnSpc>
                <a:spcPct val="100000"/>
              </a:lnSpc>
              <a:spcAft>
                <a:spcPts val="600"/>
              </a:spcAft>
              <a:buFont typeface="Times New Roman" charset="0"/>
              <a:buNone/>
              <a:tabLst>
                <a:tab pos="1520825" algn="l"/>
              </a:tabLst>
              <a:defRPr/>
            </a:pPr>
            <a:r>
              <a:rPr lang="en-GB" sz="2000" dirty="0">
                <a:solidFill>
                  <a:srgbClr val="000000"/>
                </a:solidFill>
                <a:latin typeface="Arial" charset="0"/>
                <a:ea typeface="ＭＳ Ｐゴシック" charset="0"/>
                <a:cs typeface="ＭＳ Ｐゴシック" charset="0"/>
              </a:rPr>
              <a:t>Specialist degree</a:t>
            </a:r>
          </a:p>
          <a:p>
            <a:pPr>
              <a:lnSpc>
                <a:spcPct val="100000"/>
              </a:lnSpc>
              <a:spcAft>
                <a:spcPts val="600"/>
              </a:spcAft>
              <a:buFont typeface="Times New Roman" charset="0"/>
              <a:buNone/>
              <a:tabLst>
                <a:tab pos="1520825" algn="l"/>
              </a:tabLst>
              <a:defRPr/>
            </a:pPr>
            <a:r>
              <a:rPr lang="en-GB" sz="2000" dirty="0">
                <a:solidFill>
                  <a:srgbClr val="000000"/>
                </a:solidFill>
                <a:latin typeface="Arial" charset="0"/>
                <a:ea typeface="ＭＳ Ｐゴシック" charset="0"/>
                <a:cs typeface="ＭＳ Ｐゴシック" charset="0"/>
              </a:rPr>
              <a:t>Additional or subsidiary qualifications</a:t>
            </a:r>
          </a:p>
          <a:p>
            <a:pPr>
              <a:lnSpc>
                <a:spcPct val="100000"/>
              </a:lnSpc>
              <a:spcAft>
                <a:spcPts val="600"/>
              </a:spcAft>
              <a:buFont typeface="Times New Roman" charset="0"/>
              <a:buNone/>
              <a:tabLst>
                <a:tab pos="1520825" algn="l"/>
              </a:tabLst>
              <a:defRPr/>
            </a:pPr>
            <a:endParaRPr lang="en-GB" sz="2000" dirty="0">
              <a:solidFill>
                <a:srgbClr val="000000"/>
              </a:solidFill>
              <a:latin typeface="Arial" charset="0"/>
              <a:ea typeface="ＭＳ Ｐゴシック" charset="0"/>
              <a:cs typeface="ＭＳ Ｐゴシック" charset="0"/>
            </a:endParaRP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Are these only attainable through a college, or will I need the support of an employer via an apprenticeship?</a:t>
            </a:r>
          </a:p>
        </p:txBody>
      </p:sp>
    </p:spTree>
    <p:extLst>
      <p:ext uri="{BB962C8B-B14F-4D97-AF65-F5344CB8AC3E}">
        <p14:creationId xmlns:p14="http://schemas.microsoft.com/office/powerpoint/2010/main" val="209871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 calcmode="lin" valueType="num">
                                      <p:cBhvr>
                                        <p:cTn id="6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p:cTn id="79"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 calcmode="lin" valueType="num">
                                      <p:cBhvr>
                                        <p:cTn id="91"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3">
                                            <p:txEl>
                                              <p:pRg st="6" end="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anim calcmode="lin" valueType="num">
                                      <p:cBhvr>
                                        <p:cTn id="103"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106"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a:solidFill>
                  <a:srgbClr val="E30613"/>
                </a:solidFill>
              </a:rPr>
              <a:t>Curriculum vitae</a:t>
            </a: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Commonly shortened to CV: Preparing your personal CV comprehensively is very important.</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It is your selling tool to a company, offering an overview of you, your experience and your qualifications.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It is commonly the first item that a potential employer encounters regarding a prospective employee, and a lot of critical judgment is made at this early stage.</a:t>
            </a:r>
          </a:p>
          <a:p>
            <a:pPr>
              <a:lnSpc>
                <a:spcPct val="100000"/>
              </a:lnSpc>
              <a:spcAft>
                <a:spcPts val="60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lnSpc>
                <a:spcPct val="100000"/>
              </a:lnSpc>
              <a:spcAft>
                <a:spcPts val="600"/>
              </a:spcAft>
              <a:buFont typeface="Times New Roman" charset="0"/>
              <a:buNone/>
              <a:defRPr/>
            </a:pPr>
            <a:r>
              <a:rPr lang="en-GB" sz="2000" dirty="0">
                <a:solidFill>
                  <a:srgbClr val="000000"/>
                </a:solidFill>
                <a:latin typeface="Arial" charset="0"/>
                <a:ea typeface="ＭＳ Ｐゴシック" charset="0"/>
                <a:cs typeface="ＭＳ Ｐゴシック" charset="0"/>
              </a:rPr>
              <a:t>For help with your CV go to the following website:</a:t>
            </a:r>
          </a:p>
          <a:p>
            <a:pPr>
              <a:lnSpc>
                <a:spcPct val="100000"/>
              </a:lnSpc>
              <a:spcAft>
                <a:spcPts val="600"/>
              </a:spcAft>
              <a:buFont typeface="Times New Roman" charset="0"/>
              <a:buNone/>
              <a:defRPr/>
            </a:pPr>
            <a:r>
              <a:rPr lang="en-GB" sz="1600" dirty="0">
                <a:solidFill>
                  <a:srgbClr val="000000"/>
                </a:solidFill>
                <a:latin typeface="Arial" charset="0"/>
                <a:ea typeface="ＭＳ Ｐゴシック" charset="0"/>
                <a:cs typeface="ＭＳ Ｐゴシック" charset="0"/>
              </a:rPr>
              <a:t>https://nationalcareersservice.direct.gov.uk/advice/getajob/cvs/Pages/default.aspx</a:t>
            </a:r>
          </a:p>
        </p:txBody>
      </p:sp>
    </p:spTree>
    <p:extLst>
      <p:ext uri="{BB962C8B-B14F-4D97-AF65-F5344CB8AC3E}">
        <p14:creationId xmlns:p14="http://schemas.microsoft.com/office/powerpoint/2010/main" val="310238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par>
                          <p:cTn id="63" fill="hold">
                            <p:stCondLst>
                              <p:cond delay="1000"/>
                            </p:stCondLst>
                            <p:childTnLst>
                              <p:par>
                                <p:cTn id="64" presetID="25" presetClass="entr" presetSubtype="0" fill="hold" nodeType="after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 calcmode="lin" valueType="num">
                                      <p:cBhvr>
                                        <p:cTn id="66"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9"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Career planning</a:t>
            </a:r>
          </a:p>
        </p:txBody>
      </p:sp>
      <p:sp>
        <p:nvSpPr>
          <p:cNvPr id="4"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lnSpc>
                <a:spcPct val="100000"/>
              </a:lnSpc>
              <a:spcAft>
                <a:spcPts val="600"/>
              </a:spcAft>
              <a:buClr>
                <a:srgbClr val="FF0000"/>
              </a:buClr>
              <a:buFont typeface="Arial" panose="020B0604020202020204" pitchFamily="34" charset="0"/>
              <a:buChar char="•"/>
            </a:pPr>
            <a:r>
              <a:rPr lang="en-GB" altLang="en-US" sz="2000" dirty="0"/>
              <a:t>A plan helps you focus on what you should do when thinking about a new career.</a:t>
            </a:r>
          </a:p>
          <a:p>
            <a:pPr>
              <a:lnSpc>
                <a:spcPct val="100000"/>
              </a:lnSpc>
              <a:spcAft>
                <a:spcPts val="600"/>
              </a:spcAft>
              <a:buClr>
                <a:srgbClr val="FF0000"/>
              </a:buClr>
              <a:buFont typeface="Arial" panose="020B0604020202020204" pitchFamily="34" charset="0"/>
              <a:buChar char="•"/>
            </a:pPr>
            <a:r>
              <a:rPr lang="en-GB" altLang="en-US" sz="2000" dirty="0"/>
              <a:t>It also helps if you would like to progress in your current career.</a:t>
            </a:r>
          </a:p>
          <a:p>
            <a:pPr>
              <a:lnSpc>
                <a:spcPct val="100000"/>
              </a:lnSpc>
              <a:spcAft>
                <a:spcPts val="600"/>
              </a:spcAft>
              <a:buClr>
                <a:srgbClr val="FF0000"/>
              </a:buClr>
              <a:buFont typeface="Arial" panose="020B0604020202020204" pitchFamily="34" charset="0"/>
              <a:buChar char="•"/>
            </a:pPr>
            <a:r>
              <a:rPr lang="en-GB" altLang="en-US" sz="2000" dirty="0"/>
              <a:t>Career planning helps realise your ambitions – what you would like to do in your working life.</a:t>
            </a:r>
          </a:p>
        </p:txBody>
      </p:sp>
      <p:pic>
        <p:nvPicPr>
          <p:cNvPr id="5" name="Picture 4" descr="01a Career Planni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6787" y="3140968"/>
            <a:ext cx="21304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par>
                                <p:cTn id="15" presetID="3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p:cTn id="25"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p:cTn id="37"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4">
                                            <p:txEl>
                                              <p:pRg st="2" end="2"/>
                                            </p:txEl>
                                          </p:spTgt>
                                        </p:tgtEl>
                                        <p:attrNameLst>
                                          <p:attrName>style.visibility</p:attrName>
                                        </p:attrNameLst>
                                      </p:cBhvr>
                                      <p:to>
                                        <p:strVal val="visible"/>
                                      </p:to>
                                    </p:set>
                                    <p:anim calcmode="lin" valueType="num">
                                      <p:cBhvr>
                                        <p:cTn id="49"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Person specification</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As part of your CV, you may wish to include a personal statement.</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can be used as an opportunity to outline the type of character you are, your hopes for the future, your ambitions, experiences and inspirations.</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is an important part of your introduction to your prospective employer which needs to be honest, realistic and reflect exactly who you are.</a:t>
            </a:r>
          </a:p>
        </p:txBody>
      </p:sp>
    </p:spTree>
    <p:extLst>
      <p:ext uri="{BB962C8B-B14F-4D97-AF65-F5344CB8AC3E}">
        <p14:creationId xmlns:p14="http://schemas.microsoft.com/office/powerpoint/2010/main" val="45127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Aspirations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Career aspirations are simply the goals you've set out to achieve – either in your current profession or your desired profession.</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An example of how the term is used follows:</a:t>
            </a:r>
          </a:p>
          <a:p>
            <a:pPr marL="0" lvl="1" eaLnBrk="1">
              <a:lnSpc>
                <a:spcPct val="100000"/>
              </a:lnSpc>
              <a:spcAft>
                <a:spcPts val="600"/>
              </a:spcAft>
              <a:buClr>
                <a:srgbClr val="FF0000"/>
              </a:buClr>
            </a:pPr>
            <a:endParaRPr lang="en-GB" altLang="en-US" sz="2000" dirty="0">
              <a:solidFill>
                <a:srgbClr val="000000"/>
              </a:solidFill>
            </a:endParaRPr>
          </a:p>
          <a:p>
            <a:pPr marL="0" lvl="1" eaLnBrk="1">
              <a:lnSpc>
                <a:spcPct val="100000"/>
              </a:lnSpc>
              <a:spcAft>
                <a:spcPts val="600"/>
              </a:spcAft>
              <a:buClr>
                <a:srgbClr val="FF0000"/>
              </a:buClr>
            </a:pPr>
            <a:r>
              <a:rPr lang="en-GB" altLang="en-US" sz="2000" dirty="0">
                <a:solidFill>
                  <a:srgbClr val="000000"/>
                </a:solidFill>
              </a:rPr>
              <a:t>“My career aspirations are to find a stimulating and challenging position that builds on my university skills and knowledge, as well as professional experience. I am an ambitious individual who wants to learn and develop under the guidance of those who are at the top of their field and then use those skills to become an expert myself.”</a:t>
            </a:r>
          </a:p>
        </p:txBody>
      </p:sp>
    </p:spTree>
    <p:extLst>
      <p:ext uri="{BB962C8B-B14F-4D97-AF65-F5344CB8AC3E}">
        <p14:creationId xmlns:p14="http://schemas.microsoft.com/office/powerpoint/2010/main" val="209682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Aspirations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One of the keys to achieving career success is to clearly define your aspirations.</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Begin by taking time to sit in a quiet place and answer these questions:</a:t>
            </a:r>
          </a:p>
          <a:p>
            <a:pPr marL="900113" lvl="1" indent="-442913" eaLnBrk="1">
              <a:lnSpc>
                <a:spcPct val="100000"/>
              </a:lnSpc>
              <a:spcAft>
                <a:spcPts val="600"/>
              </a:spcAft>
              <a:buClr>
                <a:srgbClr val="FF0000"/>
              </a:buClr>
              <a:buFont typeface="Courier New" panose="02070309020205020404" pitchFamily="49" charset="0"/>
              <a:buChar char="o"/>
            </a:pPr>
            <a:r>
              <a:rPr lang="en-GB" altLang="en-US" sz="2000" dirty="0">
                <a:solidFill>
                  <a:srgbClr val="000000"/>
                </a:solidFill>
              </a:rPr>
              <a:t>What were my original childhood career hopes and dreams?</a:t>
            </a:r>
          </a:p>
          <a:p>
            <a:pPr marL="900113" lvl="1" indent="-442913" eaLnBrk="1">
              <a:lnSpc>
                <a:spcPct val="100000"/>
              </a:lnSpc>
              <a:spcAft>
                <a:spcPts val="600"/>
              </a:spcAft>
              <a:buClr>
                <a:srgbClr val="FF0000"/>
              </a:buClr>
              <a:buFont typeface="Courier New" panose="02070309020205020404" pitchFamily="49" charset="0"/>
              <a:buChar char="o"/>
            </a:pPr>
            <a:r>
              <a:rPr lang="en-GB" altLang="en-US" sz="2000" dirty="0">
                <a:solidFill>
                  <a:srgbClr val="000000"/>
                </a:solidFill>
              </a:rPr>
              <a:t>What are the things that are important to me in life?</a:t>
            </a:r>
          </a:p>
          <a:p>
            <a:pPr marL="900113" lvl="1" indent="-442913" eaLnBrk="1">
              <a:lnSpc>
                <a:spcPct val="100000"/>
              </a:lnSpc>
              <a:spcAft>
                <a:spcPts val="600"/>
              </a:spcAft>
              <a:buClr>
                <a:srgbClr val="FF0000"/>
              </a:buClr>
              <a:buFont typeface="Courier New" panose="02070309020205020404" pitchFamily="49" charset="0"/>
              <a:buChar char="o"/>
            </a:pPr>
            <a:r>
              <a:rPr lang="en-GB" altLang="en-US" sz="2000" dirty="0">
                <a:solidFill>
                  <a:srgbClr val="000000"/>
                </a:solidFill>
              </a:rPr>
              <a:t>What am I good at accomplishing at work?</a:t>
            </a:r>
          </a:p>
          <a:p>
            <a:pPr marL="900113" lvl="1" indent="-442913" eaLnBrk="1">
              <a:lnSpc>
                <a:spcPct val="100000"/>
              </a:lnSpc>
              <a:spcAft>
                <a:spcPts val="600"/>
              </a:spcAft>
              <a:buClr>
                <a:srgbClr val="FF0000"/>
              </a:buClr>
              <a:buFont typeface="Courier New" panose="02070309020205020404" pitchFamily="49" charset="0"/>
              <a:buChar char="o"/>
            </a:pPr>
            <a:r>
              <a:rPr lang="en-GB" altLang="en-US" sz="2000" dirty="0">
                <a:solidFill>
                  <a:srgbClr val="000000"/>
                </a:solidFill>
              </a:rPr>
              <a:t>What are the work situations I don’t enjoy?</a:t>
            </a:r>
          </a:p>
          <a:p>
            <a:pPr marL="900113" lvl="1" indent="-442913" eaLnBrk="1">
              <a:lnSpc>
                <a:spcPct val="100000"/>
              </a:lnSpc>
              <a:spcAft>
                <a:spcPts val="600"/>
              </a:spcAft>
              <a:buClr>
                <a:srgbClr val="FF0000"/>
              </a:buClr>
              <a:buFont typeface="Courier New" panose="02070309020205020404" pitchFamily="49" charset="0"/>
              <a:buChar char="o"/>
            </a:pPr>
            <a:r>
              <a:rPr lang="en-GB" altLang="en-US" sz="2000" dirty="0">
                <a:solidFill>
                  <a:srgbClr val="000000"/>
                </a:solidFill>
              </a:rPr>
              <a:t>In three to five years, what would I like to be doing? What could I see myself doing? What would I like to have achieved?</a:t>
            </a:r>
          </a:p>
          <a:p>
            <a:pPr marL="900113" lvl="1" indent="-442913" eaLnBrk="1">
              <a:lnSpc>
                <a:spcPct val="100000"/>
              </a:lnSpc>
              <a:spcAft>
                <a:spcPts val="600"/>
              </a:spcAft>
              <a:buClr>
                <a:srgbClr val="FF0000"/>
              </a:buClr>
              <a:buFont typeface="Courier New" panose="02070309020205020404" pitchFamily="49" charset="0"/>
              <a:buChar char="o"/>
            </a:pPr>
            <a:r>
              <a:rPr lang="en-GB" altLang="en-US" sz="2000" dirty="0">
                <a:solidFill>
                  <a:srgbClr val="000000"/>
                </a:solidFill>
              </a:rPr>
              <a:t>How would I describe my perfect job?</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Don’t worry if you can’t decide on a specific career aspiration now.</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If you are new to your position, you could aspire to become an expert in your job or determine the position you want in the future.</a:t>
            </a:r>
          </a:p>
        </p:txBody>
      </p:sp>
    </p:spTree>
    <p:extLst>
      <p:ext uri="{BB962C8B-B14F-4D97-AF65-F5344CB8AC3E}">
        <p14:creationId xmlns:p14="http://schemas.microsoft.com/office/powerpoint/2010/main" val="39815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 calcmode="lin" valueType="num">
                                      <p:cBhvr>
                                        <p:cTn id="55"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anim calcmode="lin" valueType="num">
                                      <p:cBhvr>
                                        <p:cTn id="6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3">
                                            <p:txEl>
                                              <p:pRg st="6" end="6"/>
                                            </p:txEl>
                                          </p:spTgt>
                                        </p:tgtEl>
                                        <p:attrNameLst>
                                          <p:attrName>style.visibility</p:attrName>
                                        </p:attrNameLst>
                                      </p:cBhvr>
                                      <p:to>
                                        <p:strVal val="visible"/>
                                      </p:to>
                                    </p:set>
                                    <p:anim calcmode="lin" valueType="num">
                                      <p:cBhvr>
                                        <p:cTn id="79"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 calcmode="lin" valueType="num">
                                      <p:cBhvr>
                                        <p:cTn id="91"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94"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3">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anim calcmode="lin" valueType="num">
                                      <p:cBhvr>
                                        <p:cTn id="103"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106"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
                                            <p:txEl>
                                              <p:pRg st="8" end="8"/>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5" presetClass="entr" presetSubtype="0" fill="hold" nodeType="clickEffect">
                                  <p:stCondLst>
                                    <p:cond delay="0"/>
                                  </p:stCondLst>
                                  <p:childTnLst>
                                    <p:set>
                                      <p:cBhvr>
                                        <p:cTn id="114" dur="1" fill="hold">
                                          <p:stCondLst>
                                            <p:cond delay="0"/>
                                          </p:stCondLst>
                                        </p:cTn>
                                        <p:tgtEl>
                                          <p:spTgt spid="3">
                                            <p:txEl>
                                              <p:pRg st="9" end="9"/>
                                            </p:txEl>
                                          </p:spTgt>
                                        </p:tgtEl>
                                        <p:attrNameLst>
                                          <p:attrName>style.visibility</p:attrName>
                                        </p:attrNameLst>
                                      </p:cBhvr>
                                      <p:to>
                                        <p:strVal val="visible"/>
                                      </p:to>
                                    </p:set>
                                    <p:anim calcmode="lin" valueType="num">
                                      <p:cBhvr>
                                        <p:cTn id="115"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18"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Goal setting</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Once you have written down your career aspirations, the next step is to identify your goals.</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Your goals are the stepping stones you will use to reach your desired destination.</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Keep in mind that the quality of the goals you set will determine their effectiveness.</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You need to set out a realistic and achievable career path with short, medium and long-term goals.</a:t>
            </a:r>
          </a:p>
        </p:txBody>
      </p:sp>
    </p:spTree>
    <p:extLst>
      <p:ext uri="{BB962C8B-B14F-4D97-AF65-F5344CB8AC3E}">
        <p14:creationId xmlns:p14="http://schemas.microsoft.com/office/powerpoint/2010/main" val="109736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SMART</a:t>
            </a:r>
            <a:endParaRPr lang="en-GB" sz="2000" b="1" dirty="0">
              <a:solidFill>
                <a:srgbClr val="E30613"/>
              </a:solidFill>
            </a:endParaRPr>
          </a:p>
        </p:txBody>
      </p:sp>
      <p:sp>
        <p:nvSpPr>
          <p:cNvPr id="3" name="TextBox 1"/>
          <p:cNvSpPr txBox="1">
            <a:spLocks noChangeArrowheads="1"/>
          </p:cNvSpPr>
          <p:nvPr/>
        </p:nvSpPr>
        <p:spPr bwMode="auto">
          <a:xfrm>
            <a:off x="1" y="1412875"/>
            <a:ext cx="2555776" cy="46063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360000" rIns="360000">
            <a:spAutoFit/>
          </a:bodyPr>
          <a:lstStyle/>
          <a:p>
            <a:pPr>
              <a:spcBef>
                <a:spcPts val="400"/>
              </a:spcBef>
              <a:spcAft>
                <a:spcPts val="600"/>
              </a:spcAft>
              <a:buFont typeface="Times New Roman" charset="0"/>
              <a:buNone/>
              <a:defRPr/>
            </a:pPr>
            <a:r>
              <a:rPr lang="en-GB" sz="2000" b="1" dirty="0">
                <a:solidFill>
                  <a:srgbClr val="FF0000"/>
                </a:solidFill>
                <a:latin typeface="Arial" charset="0"/>
                <a:ea typeface="ＭＳ Ｐゴシック" charset="0"/>
                <a:cs typeface="ＭＳ Ｐゴシック" charset="0"/>
              </a:rPr>
              <a:t>S</a:t>
            </a:r>
            <a:r>
              <a:rPr lang="en-GB" sz="2000" dirty="0">
                <a:solidFill>
                  <a:srgbClr val="000000"/>
                </a:solidFill>
                <a:latin typeface="Arial" charset="0"/>
                <a:ea typeface="ＭＳ Ｐゴシック" charset="0"/>
                <a:cs typeface="ＭＳ Ｐゴシック" charset="0"/>
              </a:rPr>
              <a:t> = Specific</a:t>
            </a:r>
          </a:p>
          <a:p>
            <a:pPr>
              <a:spcBef>
                <a:spcPts val="400"/>
              </a:spcBef>
              <a:spcAft>
                <a:spcPts val="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0"/>
              </a:spcAft>
              <a:buFont typeface="Times New Roman" charset="0"/>
              <a:buNone/>
              <a:defRPr/>
            </a:pPr>
            <a:r>
              <a:rPr lang="en-GB" b="1" dirty="0">
                <a:solidFill>
                  <a:srgbClr val="FF0000"/>
                </a:solidFill>
                <a:latin typeface="Arial" charset="0"/>
                <a:ea typeface="ＭＳ Ｐゴシック" charset="0"/>
                <a:cs typeface="ＭＳ Ｐゴシック" charset="0"/>
              </a:rPr>
              <a:t>M</a:t>
            </a:r>
            <a:r>
              <a:rPr lang="en-GB" sz="2000" dirty="0">
                <a:solidFill>
                  <a:srgbClr val="000000"/>
                </a:solidFill>
                <a:latin typeface="Arial" charset="0"/>
                <a:ea typeface="ＭＳ Ｐゴシック" charset="0"/>
                <a:cs typeface="ＭＳ Ｐゴシック" charset="0"/>
              </a:rPr>
              <a:t> = Measurable</a:t>
            </a:r>
          </a:p>
          <a:p>
            <a:pPr>
              <a:spcBef>
                <a:spcPts val="400"/>
              </a:spcBef>
              <a:spcAft>
                <a:spcPts val="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0"/>
              </a:spcAft>
              <a:buFont typeface="Times New Roman" charset="0"/>
              <a:buNone/>
              <a:defRPr/>
            </a:pPr>
            <a:r>
              <a:rPr lang="en-GB" b="1" dirty="0">
                <a:solidFill>
                  <a:srgbClr val="FF0000"/>
                </a:solidFill>
                <a:latin typeface="Arial" charset="0"/>
                <a:ea typeface="ＭＳ Ｐゴシック" charset="0"/>
                <a:cs typeface="ＭＳ Ｐゴシック" charset="0"/>
              </a:rPr>
              <a:t>A</a:t>
            </a:r>
            <a:r>
              <a:rPr lang="en-GB" sz="2000" dirty="0">
                <a:solidFill>
                  <a:srgbClr val="000000"/>
                </a:solidFill>
                <a:latin typeface="Arial" charset="0"/>
                <a:ea typeface="ＭＳ Ｐゴシック" charset="0"/>
                <a:cs typeface="ＭＳ Ｐゴシック" charset="0"/>
              </a:rPr>
              <a:t> = Attainable</a:t>
            </a:r>
          </a:p>
          <a:p>
            <a:pPr>
              <a:spcBef>
                <a:spcPts val="400"/>
              </a:spcBef>
              <a:spcAft>
                <a:spcPts val="60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600"/>
              </a:spcAft>
              <a:buFont typeface="Times New Roman" charset="0"/>
              <a:buNone/>
              <a:defRPr/>
            </a:pPr>
            <a:endParaRPr lang="en-GB" sz="1000" dirty="0">
              <a:solidFill>
                <a:srgbClr val="000000"/>
              </a:solidFill>
              <a:latin typeface="Arial" charset="0"/>
              <a:ea typeface="ＭＳ Ｐゴシック" charset="0"/>
              <a:cs typeface="ＭＳ Ｐゴシック" charset="0"/>
            </a:endParaRPr>
          </a:p>
          <a:p>
            <a:pPr>
              <a:spcBef>
                <a:spcPts val="400"/>
              </a:spcBef>
              <a:spcAft>
                <a:spcPts val="600"/>
              </a:spcAft>
              <a:buFont typeface="Times New Roman" charset="0"/>
              <a:buNone/>
              <a:defRPr/>
            </a:pPr>
            <a:r>
              <a:rPr lang="en-GB" b="1" dirty="0">
                <a:solidFill>
                  <a:srgbClr val="FF0000"/>
                </a:solidFill>
                <a:latin typeface="Arial" charset="0"/>
                <a:ea typeface="ＭＳ Ｐゴシック" charset="0"/>
                <a:cs typeface="ＭＳ Ｐゴシック" charset="0"/>
              </a:rPr>
              <a:t>R</a:t>
            </a:r>
            <a:r>
              <a:rPr lang="en-GB" sz="2000" dirty="0">
                <a:solidFill>
                  <a:srgbClr val="000000"/>
                </a:solidFill>
                <a:latin typeface="Arial" charset="0"/>
                <a:ea typeface="ＭＳ Ｐゴシック" charset="0"/>
                <a:cs typeface="ＭＳ Ｐゴシック" charset="0"/>
              </a:rPr>
              <a:t> = Relevant</a:t>
            </a:r>
          </a:p>
          <a:p>
            <a:pPr>
              <a:spcBef>
                <a:spcPts val="400"/>
              </a:spcBef>
              <a:spcAft>
                <a:spcPts val="60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600"/>
              </a:spcAft>
              <a:buFont typeface="Times New Roman" charset="0"/>
              <a:buNone/>
              <a:defRPr/>
            </a:pPr>
            <a:r>
              <a:rPr lang="en-GB" b="1" dirty="0">
                <a:solidFill>
                  <a:srgbClr val="FF0000"/>
                </a:solidFill>
                <a:latin typeface="Arial" charset="0"/>
                <a:ea typeface="ＭＳ Ｐゴシック" charset="0"/>
                <a:cs typeface="ＭＳ Ｐゴシック" charset="0"/>
              </a:rPr>
              <a:t>T</a:t>
            </a:r>
            <a:r>
              <a:rPr lang="en-GB" sz="2000" dirty="0">
                <a:solidFill>
                  <a:srgbClr val="000000"/>
                </a:solidFill>
                <a:latin typeface="Arial" charset="0"/>
                <a:ea typeface="ＭＳ Ｐゴシック" charset="0"/>
                <a:cs typeface="ＭＳ Ｐゴシック" charset="0"/>
              </a:rPr>
              <a:t> = Time-bound</a:t>
            </a:r>
          </a:p>
          <a:p>
            <a:pPr marL="342900" indent="-342900">
              <a:spcAft>
                <a:spcPts val="600"/>
              </a:spcAft>
              <a:buClr>
                <a:srgbClr val="FF0000"/>
              </a:buClr>
              <a:buFont typeface="Arial"/>
              <a:buChar char="•"/>
              <a:defRPr/>
            </a:pPr>
            <a:endParaRPr lang="en-GB" sz="2000" dirty="0">
              <a:solidFill>
                <a:srgbClr val="000000"/>
              </a:solidFill>
              <a:latin typeface="Arial" charset="0"/>
              <a:ea typeface="ＭＳ Ｐゴシック" charset="0"/>
              <a:cs typeface="ＭＳ Ｐゴシック" charset="0"/>
            </a:endParaRPr>
          </a:p>
        </p:txBody>
      </p:sp>
      <p:sp>
        <p:nvSpPr>
          <p:cNvPr id="4" name="TextBox 1"/>
          <p:cNvSpPr txBox="1">
            <a:spLocks noChangeArrowheads="1"/>
          </p:cNvSpPr>
          <p:nvPr/>
        </p:nvSpPr>
        <p:spPr bwMode="auto">
          <a:xfrm>
            <a:off x="2555776" y="1412875"/>
            <a:ext cx="6588223"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p>
            <a:pPr>
              <a:spcAft>
                <a:spcPts val="600"/>
              </a:spcAft>
            </a:pPr>
            <a:r>
              <a:rPr lang="en-GB" altLang="en-US" sz="2000" dirty="0">
                <a:solidFill>
                  <a:srgbClr val="000000"/>
                </a:solidFill>
              </a:rPr>
              <a:t>Goals need to be explicit and detailed.</a:t>
            </a:r>
          </a:p>
          <a:p>
            <a:pPr>
              <a:spcAft>
                <a:spcPts val="600"/>
              </a:spcAft>
            </a:pPr>
            <a:endParaRPr lang="en-GB" altLang="en-US" sz="2000" dirty="0">
              <a:solidFill>
                <a:srgbClr val="000000"/>
              </a:solidFill>
            </a:endParaRPr>
          </a:p>
          <a:p>
            <a:pPr>
              <a:spcAft>
                <a:spcPts val="600"/>
              </a:spcAft>
            </a:pPr>
            <a:r>
              <a:rPr lang="en-GB" altLang="en-US" sz="2000" dirty="0">
                <a:solidFill>
                  <a:srgbClr val="000000"/>
                </a:solidFill>
              </a:rPr>
              <a:t>Your goals should have a specific outcome against which you can measure your progress.</a:t>
            </a:r>
          </a:p>
          <a:p>
            <a:pPr>
              <a:spcAft>
                <a:spcPts val="600"/>
              </a:spcAft>
            </a:pPr>
            <a:endParaRPr lang="en-GB" altLang="en-US" sz="2000" dirty="0">
              <a:solidFill>
                <a:srgbClr val="000000"/>
              </a:solidFill>
            </a:endParaRPr>
          </a:p>
          <a:p>
            <a:pPr>
              <a:spcAft>
                <a:spcPts val="600"/>
              </a:spcAft>
            </a:pPr>
            <a:r>
              <a:rPr lang="en-GB" altLang="en-US" sz="2000" dirty="0">
                <a:solidFill>
                  <a:srgbClr val="000000"/>
                </a:solidFill>
              </a:rPr>
              <a:t>Goals must allow you to stretch yourself but still be reasonable.</a:t>
            </a:r>
          </a:p>
          <a:p>
            <a:pPr>
              <a:spcAft>
                <a:spcPts val="600"/>
              </a:spcAft>
            </a:pPr>
            <a:endParaRPr lang="en-GB" altLang="en-US" sz="2000" dirty="0">
              <a:solidFill>
                <a:srgbClr val="000000"/>
              </a:solidFill>
            </a:endParaRPr>
          </a:p>
          <a:p>
            <a:pPr>
              <a:spcAft>
                <a:spcPts val="600"/>
              </a:spcAft>
            </a:pPr>
            <a:r>
              <a:rPr lang="en-GB" altLang="en-US" sz="2000" dirty="0">
                <a:solidFill>
                  <a:srgbClr val="000000"/>
                </a:solidFill>
              </a:rPr>
              <a:t>Each goal must have meaning for you.</a:t>
            </a:r>
          </a:p>
          <a:p>
            <a:pPr>
              <a:spcAft>
                <a:spcPts val="600"/>
              </a:spcAft>
            </a:pPr>
            <a:endParaRPr lang="en-GB" altLang="en-US" sz="2000" dirty="0">
              <a:solidFill>
                <a:srgbClr val="000000"/>
              </a:solidFill>
            </a:endParaRPr>
          </a:p>
          <a:p>
            <a:pPr>
              <a:spcBef>
                <a:spcPts val="600"/>
              </a:spcBef>
              <a:spcAft>
                <a:spcPts val="600"/>
              </a:spcAft>
            </a:pPr>
            <a:r>
              <a:rPr lang="en-GB" altLang="en-US" sz="2000" dirty="0" smtClean="0">
                <a:solidFill>
                  <a:srgbClr val="000000"/>
                </a:solidFill>
              </a:rPr>
              <a:t>Goals </a:t>
            </a:r>
            <a:r>
              <a:rPr lang="en-GB" altLang="en-US" sz="2000" dirty="0">
                <a:solidFill>
                  <a:srgbClr val="000000"/>
                </a:solidFill>
              </a:rPr>
              <a:t>must clearly define a beginning and end.</a:t>
            </a:r>
          </a:p>
          <a:p>
            <a:endParaRPr lang="en-US" altLang="en-US" dirty="0"/>
          </a:p>
        </p:txBody>
      </p:sp>
    </p:spTree>
    <p:extLst>
      <p:ext uri="{BB962C8B-B14F-4D97-AF65-F5344CB8AC3E}">
        <p14:creationId xmlns:p14="http://schemas.microsoft.com/office/powerpoint/2010/main" val="298285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p:cTn id="30"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33"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p:cTn id="4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3">
                                            <p:txEl>
                                              <p:pRg st="2" end="2"/>
                                            </p:txEl>
                                          </p:spTgt>
                                        </p:tgtEl>
                                      </p:cBhvr>
                                    </p:animEffect>
                                  </p:childTnLst>
                                </p:cTn>
                              </p:par>
                            </p:childTnLst>
                          </p:cTn>
                        </p:par>
                        <p:par>
                          <p:cTn id="50" fill="hold">
                            <p:stCondLst>
                              <p:cond delay="1000"/>
                            </p:stCondLst>
                            <p:childTnLst>
                              <p:par>
                                <p:cTn id="51" presetID="25" presetClass="entr" presetSubtype="0" fill="hold" nodeType="after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anim calcmode="lin" valueType="num">
                                      <p:cBhvr>
                                        <p:cTn id="53"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5"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p:cTn id="65"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8"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3">
                                            <p:txEl>
                                              <p:pRg st="5" end="5"/>
                                            </p:txEl>
                                          </p:spTgt>
                                        </p:tgtEl>
                                      </p:cBhvr>
                                    </p:animEffect>
                                  </p:childTnLst>
                                </p:cTn>
                              </p:par>
                            </p:childTnLst>
                          </p:cTn>
                        </p:par>
                        <p:par>
                          <p:cTn id="73" fill="hold">
                            <p:stCondLst>
                              <p:cond delay="1000"/>
                            </p:stCondLst>
                            <p:childTnLst>
                              <p:par>
                                <p:cTn id="74" presetID="25" presetClass="entr" presetSubtype="0" fill="hold" nodeType="after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p:cTn id="76" dur="500" decel="50000" fill="hold">
                                          <p:stCondLst>
                                            <p:cond delay="0"/>
                                          </p:stCondLst>
                                        </p:cTn>
                                        <p:tgtEl>
                                          <p:spTgt spid="4">
                                            <p:txEl>
                                              <p:pRg st="4" end="4"/>
                                            </p:txEl>
                                          </p:spTgt>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4">
                                            <p:txEl>
                                              <p:pRg st="4" end="4"/>
                                            </p:txEl>
                                          </p:spTgt>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4">
                                            <p:txEl>
                                              <p:pRg st="4" end="4"/>
                                            </p:txEl>
                                          </p:spTgt>
                                        </p:tgtEl>
                                        <p:attrNameLst>
                                          <p:attrName>ppt_w</p:attrName>
                                        </p:attrNameLst>
                                      </p:cBhvr>
                                      <p:tavLst>
                                        <p:tav tm="0">
                                          <p:val>
                                            <p:strVal val="#ppt_w*.05"/>
                                          </p:val>
                                        </p:tav>
                                        <p:tav tm="100000">
                                          <p:val>
                                            <p:strVal val="#ppt_w"/>
                                          </p:val>
                                        </p:tav>
                                      </p:tavLst>
                                    </p:anim>
                                    <p:anim calcmode="lin" valueType="num">
                                      <p:cBhvr>
                                        <p:cTn id="79" dur="10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4">
                                            <p:txEl>
                                              <p:pRg st="4" end="4"/>
                                            </p:txEl>
                                          </p:spTgt>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4">
                                            <p:txEl>
                                              <p:pRg st="4" end="4"/>
                                            </p:txEl>
                                          </p:spTgt>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4">
                                            <p:txEl>
                                              <p:pRg st="4" end="4"/>
                                            </p:txEl>
                                          </p:spTgt>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4">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5" presetClass="entr" presetSubtype="0" fill="hold" nodeType="clickEffect">
                                  <p:stCondLst>
                                    <p:cond delay="0"/>
                                  </p:stCondLst>
                                  <p:childTnLst>
                                    <p:set>
                                      <p:cBhvr>
                                        <p:cTn id="87" dur="1" fill="hold">
                                          <p:stCondLst>
                                            <p:cond delay="0"/>
                                          </p:stCondLst>
                                        </p:cTn>
                                        <p:tgtEl>
                                          <p:spTgt spid="3">
                                            <p:txEl>
                                              <p:pRg st="8" end="8"/>
                                            </p:txEl>
                                          </p:spTgt>
                                        </p:tgtEl>
                                        <p:attrNameLst>
                                          <p:attrName>style.visibility</p:attrName>
                                        </p:attrNameLst>
                                      </p:cBhvr>
                                      <p:to>
                                        <p:strVal val="visible"/>
                                      </p:to>
                                    </p:set>
                                    <p:anim calcmode="lin" valueType="num">
                                      <p:cBhvr>
                                        <p:cTn id="88"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89"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90"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1"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2"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3"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4"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95" dur="1000" decel="50000">
                                          <p:stCondLst>
                                            <p:cond delay="0"/>
                                          </p:stCondLst>
                                        </p:cTn>
                                        <p:tgtEl>
                                          <p:spTgt spid="3">
                                            <p:txEl>
                                              <p:pRg st="8" end="8"/>
                                            </p:txEl>
                                          </p:spTgt>
                                        </p:tgtEl>
                                      </p:cBhvr>
                                    </p:animEffect>
                                  </p:childTnLst>
                                </p:cTn>
                              </p:par>
                            </p:childTnLst>
                          </p:cTn>
                        </p:par>
                        <p:par>
                          <p:cTn id="96" fill="hold">
                            <p:stCondLst>
                              <p:cond delay="1000"/>
                            </p:stCondLst>
                            <p:childTnLst>
                              <p:par>
                                <p:cTn id="97" presetID="25" presetClass="entr" presetSubtype="0" fill="hold" nodeType="afterEffect">
                                  <p:stCondLst>
                                    <p:cond delay="0"/>
                                  </p:stCondLst>
                                  <p:childTnLst>
                                    <p:set>
                                      <p:cBhvr>
                                        <p:cTn id="98" dur="1" fill="hold">
                                          <p:stCondLst>
                                            <p:cond delay="0"/>
                                          </p:stCondLst>
                                        </p:cTn>
                                        <p:tgtEl>
                                          <p:spTgt spid="4">
                                            <p:txEl>
                                              <p:pRg st="6" end="6"/>
                                            </p:txEl>
                                          </p:spTgt>
                                        </p:tgtEl>
                                        <p:attrNameLst>
                                          <p:attrName>style.visibility</p:attrName>
                                        </p:attrNameLst>
                                      </p:cBhvr>
                                      <p:to>
                                        <p:strVal val="visible"/>
                                      </p:to>
                                    </p:set>
                                    <p:anim calcmode="lin" valueType="num">
                                      <p:cBhvr>
                                        <p:cTn id="99" dur="500" decel="50000" fill="hold">
                                          <p:stCondLst>
                                            <p:cond delay="0"/>
                                          </p:stCondLst>
                                        </p:cTn>
                                        <p:tgtEl>
                                          <p:spTgt spid="4">
                                            <p:txEl>
                                              <p:pRg st="6" end="6"/>
                                            </p:txEl>
                                          </p:spTgt>
                                        </p:tgtEl>
                                        <p:attrNameLst>
                                          <p:attrName>style.rotation</p:attrName>
                                        </p:attrNameLst>
                                      </p:cBhvr>
                                      <p:tavLst>
                                        <p:tav tm="0">
                                          <p:val>
                                            <p:fltVal val="-90"/>
                                          </p:val>
                                        </p:tav>
                                        <p:tav tm="100000">
                                          <p:val>
                                            <p:fltVal val="0"/>
                                          </p:val>
                                        </p:tav>
                                      </p:tavLst>
                                    </p:anim>
                                    <p:anim calcmode="lin" valueType="num">
                                      <p:cBhvr>
                                        <p:cTn id="100" dur="500" decel="50000" fill="hold">
                                          <p:stCondLst>
                                            <p:cond delay="0"/>
                                          </p:stCondLst>
                                        </p:cTn>
                                        <p:tgtEl>
                                          <p:spTgt spid="4">
                                            <p:txEl>
                                              <p:pRg st="6" end="6"/>
                                            </p:txEl>
                                          </p:spTgt>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4">
                                            <p:txEl>
                                              <p:pRg st="6" end="6"/>
                                            </p:txEl>
                                          </p:spTgt>
                                        </p:tgtEl>
                                        <p:attrNameLst>
                                          <p:attrName>ppt_w</p:attrName>
                                        </p:attrNameLst>
                                      </p:cBhvr>
                                      <p:tavLst>
                                        <p:tav tm="0">
                                          <p:val>
                                            <p:strVal val="#ppt_w*.05"/>
                                          </p:val>
                                        </p:tav>
                                        <p:tav tm="100000">
                                          <p:val>
                                            <p:strVal val="#ppt_w"/>
                                          </p:val>
                                        </p:tav>
                                      </p:tavLst>
                                    </p:anim>
                                    <p:anim calcmode="lin" valueType="num">
                                      <p:cBhvr>
                                        <p:cTn id="102" dur="10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4">
                                            <p:txEl>
                                              <p:pRg st="6" end="6"/>
                                            </p:txEl>
                                          </p:spTgt>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4">
                                            <p:txEl>
                                              <p:pRg st="6" end="6"/>
                                            </p:txEl>
                                          </p:spTgt>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4">
                                            <p:txEl>
                                              <p:pRg st="6" end="6"/>
                                            </p:txEl>
                                          </p:spTgt>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4">
                                            <p:txEl>
                                              <p:pRg st="6" end="6"/>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5" presetClass="entr" presetSubtype="0" fill="hold" nodeType="clickEffect">
                                  <p:stCondLst>
                                    <p:cond delay="0"/>
                                  </p:stCondLst>
                                  <p:childTnLst>
                                    <p:set>
                                      <p:cBhvr>
                                        <p:cTn id="110" dur="1" fill="hold">
                                          <p:stCondLst>
                                            <p:cond delay="0"/>
                                          </p:stCondLst>
                                        </p:cTn>
                                        <p:tgtEl>
                                          <p:spTgt spid="3">
                                            <p:txEl>
                                              <p:pRg st="10" end="10"/>
                                            </p:txEl>
                                          </p:spTgt>
                                        </p:tgtEl>
                                        <p:attrNameLst>
                                          <p:attrName>style.visibility</p:attrName>
                                        </p:attrNameLst>
                                      </p:cBhvr>
                                      <p:to>
                                        <p:strVal val="visible"/>
                                      </p:to>
                                    </p:set>
                                    <p:anim calcmode="lin" valueType="num">
                                      <p:cBhvr>
                                        <p:cTn id="111" dur="5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112" dur="5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113" dur="500" accel="50000" fill="hold">
                                          <p:stCondLst>
                                            <p:cond delay="5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114" dur="1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15" dur="5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116" dur="5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117" dur="500" accel="50000" fill="hold">
                                          <p:stCondLst>
                                            <p:cond delay="5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118" dur="1000" decel="50000">
                                          <p:stCondLst>
                                            <p:cond delay="0"/>
                                          </p:stCondLst>
                                        </p:cTn>
                                        <p:tgtEl>
                                          <p:spTgt spid="3">
                                            <p:txEl>
                                              <p:pRg st="10" end="10"/>
                                            </p:txEl>
                                          </p:spTgt>
                                        </p:tgtEl>
                                      </p:cBhvr>
                                    </p:animEffect>
                                  </p:childTnLst>
                                </p:cTn>
                              </p:par>
                            </p:childTnLst>
                          </p:cTn>
                        </p:par>
                        <p:par>
                          <p:cTn id="119" fill="hold">
                            <p:stCondLst>
                              <p:cond delay="1000"/>
                            </p:stCondLst>
                            <p:childTnLst>
                              <p:par>
                                <p:cTn id="120" presetID="25" presetClass="entr" presetSubtype="0" fill="hold" nodeType="afterEffect">
                                  <p:stCondLst>
                                    <p:cond delay="0"/>
                                  </p:stCondLst>
                                  <p:childTnLst>
                                    <p:set>
                                      <p:cBhvr>
                                        <p:cTn id="121" dur="1" fill="hold">
                                          <p:stCondLst>
                                            <p:cond delay="0"/>
                                          </p:stCondLst>
                                        </p:cTn>
                                        <p:tgtEl>
                                          <p:spTgt spid="4">
                                            <p:txEl>
                                              <p:pRg st="8" end="8"/>
                                            </p:txEl>
                                          </p:spTgt>
                                        </p:tgtEl>
                                        <p:attrNameLst>
                                          <p:attrName>style.visibility</p:attrName>
                                        </p:attrNameLst>
                                      </p:cBhvr>
                                      <p:to>
                                        <p:strVal val="visible"/>
                                      </p:to>
                                    </p:set>
                                    <p:anim calcmode="lin" valueType="num">
                                      <p:cBhvr>
                                        <p:cTn id="122" dur="500" decel="50000" fill="hold">
                                          <p:stCondLst>
                                            <p:cond delay="0"/>
                                          </p:stCondLst>
                                        </p:cTn>
                                        <p:tgtEl>
                                          <p:spTgt spid="4">
                                            <p:txEl>
                                              <p:pRg st="8" end="8"/>
                                            </p:txEl>
                                          </p:spTgt>
                                        </p:tgtEl>
                                        <p:attrNameLst>
                                          <p:attrName>style.rotation</p:attrName>
                                        </p:attrNameLst>
                                      </p:cBhvr>
                                      <p:tavLst>
                                        <p:tav tm="0">
                                          <p:val>
                                            <p:fltVal val="-90"/>
                                          </p:val>
                                        </p:tav>
                                        <p:tav tm="100000">
                                          <p:val>
                                            <p:fltVal val="0"/>
                                          </p:val>
                                        </p:tav>
                                      </p:tavLst>
                                    </p:anim>
                                    <p:anim calcmode="lin" valueType="num">
                                      <p:cBhvr>
                                        <p:cTn id="123" dur="500" decel="50000" fill="hold">
                                          <p:stCondLst>
                                            <p:cond delay="0"/>
                                          </p:stCondLst>
                                        </p:cTn>
                                        <p:tgtEl>
                                          <p:spTgt spid="4">
                                            <p:txEl>
                                              <p:pRg st="8" end="8"/>
                                            </p:txEl>
                                          </p:spTgt>
                                        </p:tgtEl>
                                        <p:attrNameLst>
                                          <p:attrName>ppt_w</p:attrName>
                                        </p:attrNameLst>
                                      </p:cBhvr>
                                      <p:tavLst>
                                        <p:tav tm="0">
                                          <p:val>
                                            <p:strVal val="#ppt_w"/>
                                          </p:val>
                                        </p:tav>
                                        <p:tav tm="100000">
                                          <p:val>
                                            <p:strVal val="#ppt_w*.05"/>
                                          </p:val>
                                        </p:tav>
                                      </p:tavLst>
                                    </p:anim>
                                    <p:anim calcmode="lin" valueType="num">
                                      <p:cBhvr>
                                        <p:cTn id="124" dur="500" accel="50000" fill="hold">
                                          <p:stCondLst>
                                            <p:cond delay="500"/>
                                          </p:stCondLst>
                                        </p:cTn>
                                        <p:tgtEl>
                                          <p:spTgt spid="4">
                                            <p:txEl>
                                              <p:pRg st="8" end="8"/>
                                            </p:txEl>
                                          </p:spTgt>
                                        </p:tgtEl>
                                        <p:attrNameLst>
                                          <p:attrName>ppt_w</p:attrName>
                                        </p:attrNameLst>
                                      </p:cBhvr>
                                      <p:tavLst>
                                        <p:tav tm="0">
                                          <p:val>
                                            <p:strVal val="#ppt_w*.05"/>
                                          </p:val>
                                        </p:tav>
                                        <p:tav tm="100000">
                                          <p:val>
                                            <p:strVal val="#ppt_w"/>
                                          </p:val>
                                        </p:tav>
                                      </p:tavLst>
                                    </p:anim>
                                    <p:anim calcmode="lin" valueType="num">
                                      <p:cBhvr>
                                        <p:cTn id="125" dur="1000" fill="hold"/>
                                        <p:tgtEl>
                                          <p:spTgt spid="4">
                                            <p:txEl>
                                              <p:pRg st="8" end="8"/>
                                            </p:txEl>
                                          </p:spTgt>
                                        </p:tgtEl>
                                        <p:attrNameLst>
                                          <p:attrName>ppt_h</p:attrName>
                                        </p:attrNameLst>
                                      </p:cBhvr>
                                      <p:tavLst>
                                        <p:tav tm="0">
                                          <p:val>
                                            <p:strVal val="#ppt_h"/>
                                          </p:val>
                                        </p:tav>
                                        <p:tav tm="100000">
                                          <p:val>
                                            <p:strVal val="#ppt_h"/>
                                          </p:val>
                                        </p:tav>
                                      </p:tavLst>
                                    </p:anim>
                                    <p:anim calcmode="lin" valueType="num">
                                      <p:cBhvr>
                                        <p:cTn id="126" dur="500" decel="50000" fill="hold">
                                          <p:stCondLst>
                                            <p:cond delay="0"/>
                                          </p:stCondLst>
                                        </p:cTn>
                                        <p:tgtEl>
                                          <p:spTgt spid="4">
                                            <p:txEl>
                                              <p:pRg st="8" end="8"/>
                                            </p:txEl>
                                          </p:spTgt>
                                        </p:tgtEl>
                                        <p:attrNameLst>
                                          <p:attrName>ppt_x</p:attrName>
                                        </p:attrNameLst>
                                      </p:cBhvr>
                                      <p:tavLst>
                                        <p:tav tm="0">
                                          <p:val>
                                            <p:strVal val="#ppt_x+.4"/>
                                          </p:val>
                                        </p:tav>
                                        <p:tav tm="100000">
                                          <p:val>
                                            <p:strVal val="#ppt_x"/>
                                          </p:val>
                                        </p:tav>
                                      </p:tavLst>
                                    </p:anim>
                                    <p:anim calcmode="lin" valueType="num">
                                      <p:cBhvr>
                                        <p:cTn id="127" dur="500" decel="50000" fill="hold">
                                          <p:stCondLst>
                                            <p:cond delay="0"/>
                                          </p:stCondLst>
                                        </p:cTn>
                                        <p:tgtEl>
                                          <p:spTgt spid="4">
                                            <p:txEl>
                                              <p:pRg st="8" end="8"/>
                                            </p:txEl>
                                          </p:spTgt>
                                        </p:tgtEl>
                                        <p:attrNameLst>
                                          <p:attrName>ppt_y</p:attrName>
                                        </p:attrNameLst>
                                      </p:cBhvr>
                                      <p:tavLst>
                                        <p:tav tm="0">
                                          <p:val>
                                            <p:strVal val="#ppt_y-.2"/>
                                          </p:val>
                                        </p:tav>
                                        <p:tav tm="100000">
                                          <p:val>
                                            <p:strVal val="#ppt_y+.1"/>
                                          </p:val>
                                        </p:tav>
                                      </p:tavLst>
                                    </p:anim>
                                    <p:anim calcmode="lin" valueType="num">
                                      <p:cBhvr>
                                        <p:cTn id="128" dur="500" accel="50000" fill="hold">
                                          <p:stCondLst>
                                            <p:cond delay="500"/>
                                          </p:stCondLst>
                                        </p:cTn>
                                        <p:tgtEl>
                                          <p:spTgt spid="4">
                                            <p:txEl>
                                              <p:pRg st="8" end="8"/>
                                            </p:txEl>
                                          </p:spTgt>
                                        </p:tgtEl>
                                        <p:attrNameLst>
                                          <p:attrName>ppt_y</p:attrName>
                                        </p:attrNameLst>
                                      </p:cBhvr>
                                      <p:tavLst>
                                        <p:tav tm="0">
                                          <p:val>
                                            <p:strVal val="#ppt_y+.1"/>
                                          </p:val>
                                        </p:tav>
                                        <p:tav tm="100000">
                                          <p:val>
                                            <p:strVal val="#ppt_y"/>
                                          </p:val>
                                        </p:tav>
                                      </p:tavLst>
                                    </p:anim>
                                    <p:animEffect transition="in" filter="fade">
                                      <p:cBhvr>
                                        <p:cTn id="129" dur="1000" decel="50000">
                                          <p:stCondLst>
                                            <p:cond delay="0"/>
                                          </p:stCondLst>
                                        </p:cTn>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Work experience</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Unpaid work experience – also known as volunteering – can bring you great rewards.</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Work experience gives you the chance to learn new skills and improve those you already have.</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You will be helping others at the same time, and helping to build a better future for yourself.</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Many people have moved into new types of work on the back of the work experience they have done – and you can join them.</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Carefully choose the organisation or group you wish to help.</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Make sure the group does something you feel is important; something you feel passionately about.</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Make sure the experience will improve your own chances of getting back into paid work.</a:t>
            </a:r>
          </a:p>
        </p:txBody>
      </p:sp>
    </p:spTree>
    <p:extLst>
      <p:ext uri="{BB962C8B-B14F-4D97-AF65-F5344CB8AC3E}">
        <p14:creationId xmlns:p14="http://schemas.microsoft.com/office/powerpoint/2010/main" val="342770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 calcmode="lin" valueType="num">
                                      <p:cBhvr>
                                        <p:cTn id="6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p:cTn id="79"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 calcmode="lin" valueType="num">
                                      <p:cBhvr>
                                        <p:cTn id="91"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SWOT analysis</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is a structured planning method used to evaluate your personal </a:t>
            </a:r>
            <a:r>
              <a:rPr lang="en-GB" altLang="en-US" sz="2000" b="1" dirty="0">
                <a:solidFill>
                  <a:srgbClr val="000000"/>
                </a:solidFill>
              </a:rPr>
              <a:t>Strengths</a:t>
            </a:r>
            <a:r>
              <a:rPr lang="en-GB" altLang="en-US" sz="2000" dirty="0">
                <a:solidFill>
                  <a:srgbClr val="000000"/>
                </a:solidFill>
              </a:rPr>
              <a:t>, </a:t>
            </a:r>
            <a:r>
              <a:rPr lang="en-GB" altLang="en-US" sz="2000" b="1" dirty="0">
                <a:solidFill>
                  <a:srgbClr val="000000"/>
                </a:solidFill>
              </a:rPr>
              <a:t>Weaknesses</a:t>
            </a:r>
            <a:r>
              <a:rPr lang="en-GB" altLang="en-US" sz="2000" dirty="0">
                <a:solidFill>
                  <a:srgbClr val="000000"/>
                </a:solidFill>
              </a:rPr>
              <a:t>, </a:t>
            </a:r>
            <a:r>
              <a:rPr lang="en-GB" altLang="en-US" sz="2000" b="1" dirty="0">
                <a:solidFill>
                  <a:srgbClr val="000000"/>
                </a:solidFill>
              </a:rPr>
              <a:t>Opportunities</a:t>
            </a:r>
            <a:r>
              <a:rPr lang="en-GB" altLang="en-US" sz="2000" dirty="0">
                <a:solidFill>
                  <a:srgbClr val="000000"/>
                </a:solidFill>
              </a:rPr>
              <a:t> and </a:t>
            </a:r>
            <a:r>
              <a:rPr lang="en-GB" altLang="en-US" sz="2000" b="1" dirty="0">
                <a:solidFill>
                  <a:srgbClr val="000000"/>
                </a:solidFill>
              </a:rPr>
              <a:t>Threats</a:t>
            </a:r>
            <a:r>
              <a:rPr lang="en-GB" altLang="en-US" sz="2000" dirty="0">
                <a:solidFill>
                  <a:srgbClr val="000000"/>
                </a:solidFill>
              </a:rPr>
              <a:t>.</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Identification of SWOTs is important, as they can inform later steps in planning to achieve the objective.</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It helps you to be honest about yourself and your aspirations, allowing you to outline your characteristics and your suitability.</a:t>
            </a:r>
          </a:p>
        </p:txBody>
      </p:sp>
    </p:spTree>
    <p:extLst>
      <p:ext uri="{BB962C8B-B14F-4D97-AF65-F5344CB8AC3E}">
        <p14:creationId xmlns:p14="http://schemas.microsoft.com/office/powerpoint/2010/main" val="21906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1371600"/>
            <a:ext cx="9144000" cy="4754563"/>
          </a:xfrm>
        </p:spPr>
        <p:txBody>
          <a:bodyPr/>
          <a:lstStyle/>
          <a:p>
            <a:pPr marL="0" indent="0" algn="ctr" eaLnBrk="1" hangingPunct="1">
              <a:lnSpc>
                <a:spcPct val="100000"/>
              </a:lnSpc>
            </a:pPr>
            <a:endParaRPr altLang="en-US" sz="6000" dirty="0" smtClean="0">
              <a:solidFill>
                <a:srgbClr val="E30613"/>
              </a:solidFill>
            </a:endParaRPr>
          </a:p>
          <a:p>
            <a:pPr marL="0" indent="0" algn="ctr" eaLnBrk="1" hangingPunct="1">
              <a:lnSpc>
                <a:spcPct val="100000"/>
              </a:lnSpc>
            </a:pPr>
            <a:r>
              <a:rPr altLang="en-US" sz="6000" dirty="0" smtClean="0">
                <a:solidFill>
                  <a:srgbClr val="E30613"/>
                </a:solidFill>
              </a:rPr>
              <a:t>Any questions?</a:t>
            </a:r>
          </a:p>
        </p:txBody>
      </p:sp>
    </p:spTree>
    <p:extLst>
      <p:ext uri="{BB962C8B-B14F-4D97-AF65-F5344CB8AC3E}">
        <p14:creationId xmlns:p14="http://schemas.microsoft.com/office/powerpoint/2010/main" val="137286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1" end="1"/>
                                            </p:txEl>
                                          </p:spTgt>
                                        </p:tgtEl>
                                        <p:attrNameLst>
                                          <p:attrName>style.visibility</p:attrName>
                                        </p:attrNameLst>
                                      </p:cBhvr>
                                      <p:to>
                                        <p:strVal val="visible"/>
                                      </p:to>
                                    </p:set>
                                    <p:anim calcmode="lin" valueType="num">
                                      <p:cBhvr>
                                        <p:cTn id="7" dur="500" decel="50000" fill="hold">
                                          <p:stCondLst>
                                            <p:cond delay="0"/>
                                          </p:stCondLst>
                                        </p:cTn>
                                        <p:tgtEl>
                                          <p:spTgt spid="716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Career planning</a:t>
            </a: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marL="0">
              <a:lnSpc>
                <a:spcPct val="100000"/>
              </a:lnSpc>
              <a:spcAft>
                <a:spcPts val="600"/>
              </a:spcAft>
              <a:buFont typeface="Times New Roman" charset="0"/>
              <a:buNone/>
              <a:defRPr/>
            </a:pPr>
            <a:r>
              <a:rPr lang="en-GB" sz="2000" dirty="0">
                <a:solidFill>
                  <a:srgbClr val="000000"/>
                </a:solidFill>
              </a:rPr>
              <a:t>Planning needs time and careful consideration. You need to think about:</a:t>
            </a:r>
          </a:p>
          <a:p>
            <a:pPr>
              <a:lnSpc>
                <a:spcPct val="100000"/>
              </a:lnSpc>
              <a:spcAft>
                <a:spcPts val="600"/>
              </a:spcAft>
              <a:buClr>
                <a:srgbClr val="FF0000"/>
              </a:buClr>
              <a:buFont typeface="Arial"/>
              <a:buChar char="•"/>
              <a:defRPr/>
            </a:pPr>
            <a:r>
              <a:rPr lang="en-GB" sz="2000" dirty="0">
                <a:solidFill>
                  <a:srgbClr val="000000"/>
                </a:solidFill>
              </a:rPr>
              <a:t>What you can do already</a:t>
            </a:r>
          </a:p>
          <a:p>
            <a:pPr>
              <a:lnSpc>
                <a:spcPct val="100000"/>
              </a:lnSpc>
              <a:spcAft>
                <a:spcPts val="600"/>
              </a:spcAft>
              <a:buClr>
                <a:srgbClr val="FF0000"/>
              </a:buClr>
              <a:buFont typeface="Arial"/>
              <a:buChar char="•"/>
              <a:defRPr/>
            </a:pPr>
            <a:r>
              <a:rPr lang="en-GB" sz="2000" dirty="0">
                <a:solidFill>
                  <a:srgbClr val="000000"/>
                </a:solidFill>
              </a:rPr>
              <a:t>What you would like to do next</a:t>
            </a:r>
          </a:p>
          <a:p>
            <a:pPr>
              <a:lnSpc>
                <a:spcPct val="100000"/>
              </a:lnSpc>
              <a:spcAft>
                <a:spcPts val="600"/>
              </a:spcAft>
              <a:buClr>
                <a:srgbClr val="FF0000"/>
              </a:buClr>
              <a:buFont typeface="Arial"/>
              <a:buChar char="•"/>
              <a:defRPr/>
            </a:pPr>
            <a:r>
              <a:rPr lang="en-GB" sz="2000" dirty="0">
                <a:solidFill>
                  <a:srgbClr val="000000"/>
                </a:solidFill>
              </a:rPr>
              <a:t>What else you need to learn</a:t>
            </a:r>
          </a:p>
          <a:p>
            <a:pPr marL="0">
              <a:lnSpc>
                <a:spcPct val="100000"/>
              </a:lnSpc>
              <a:spcAft>
                <a:spcPts val="600"/>
              </a:spcAft>
              <a:buFont typeface="Times New Roman" charset="0"/>
              <a:buNone/>
              <a:defRPr/>
            </a:pPr>
            <a:endParaRPr lang="en-GB" sz="2000" dirty="0">
              <a:solidFill>
                <a:srgbClr val="000000"/>
              </a:solidFill>
            </a:endParaRPr>
          </a:p>
          <a:p>
            <a:pPr marL="0">
              <a:lnSpc>
                <a:spcPct val="100000"/>
              </a:lnSpc>
              <a:spcAft>
                <a:spcPts val="600"/>
              </a:spcAft>
              <a:buFont typeface="Times New Roman" charset="0"/>
              <a:buNone/>
              <a:defRPr/>
            </a:pPr>
            <a:r>
              <a:rPr lang="en-GB" sz="2000" dirty="0">
                <a:solidFill>
                  <a:srgbClr val="000000"/>
                </a:solidFill>
              </a:rPr>
              <a:t>Before you leave school or college you will need to plan out a career path for yourself.</a:t>
            </a:r>
          </a:p>
          <a:p>
            <a:pPr marL="0">
              <a:lnSpc>
                <a:spcPct val="100000"/>
              </a:lnSpc>
              <a:spcAft>
                <a:spcPts val="600"/>
              </a:spcAft>
              <a:buFont typeface="Times New Roman" charset="0"/>
              <a:buNone/>
              <a:defRPr/>
            </a:pPr>
            <a:endParaRPr lang="en-GB" sz="2000" dirty="0">
              <a:solidFill>
                <a:srgbClr val="000000"/>
              </a:solidFill>
            </a:endParaRPr>
          </a:p>
          <a:p>
            <a:pPr marL="0">
              <a:lnSpc>
                <a:spcPct val="100000"/>
              </a:lnSpc>
              <a:spcAft>
                <a:spcPts val="600"/>
              </a:spcAft>
              <a:buFont typeface="Times New Roman" charset="0"/>
              <a:buNone/>
              <a:defRPr/>
            </a:pPr>
            <a:r>
              <a:rPr lang="en-GB" sz="2000" dirty="0">
                <a:solidFill>
                  <a:srgbClr val="000000"/>
                </a:solidFill>
              </a:rPr>
              <a:t>You will also need to plan a career path if you change careers partway through your working life.</a:t>
            </a:r>
          </a:p>
        </p:txBody>
      </p:sp>
    </p:spTree>
    <p:extLst>
      <p:ext uri="{BB962C8B-B14F-4D97-AF65-F5344CB8AC3E}">
        <p14:creationId xmlns:p14="http://schemas.microsoft.com/office/powerpoint/2010/main" val="181088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 calcmode="lin" valueType="num">
                                      <p:cBhvr>
                                        <p:cTn id="55"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 calcmode="lin" valueType="num">
                                      <p:cBhvr>
                                        <p:cTn id="67"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Resources</a:t>
            </a: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lnSpc>
                <a:spcPct val="100000"/>
              </a:lnSpc>
              <a:spcAft>
                <a:spcPts val="600"/>
              </a:spcAft>
              <a:buFont typeface="Times New Roman" charset="0"/>
              <a:buNone/>
              <a:defRPr/>
            </a:pPr>
            <a:r>
              <a:rPr lang="en-GB" sz="2000" dirty="0">
                <a:solidFill>
                  <a:srgbClr val="000000"/>
                </a:solidFill>
                <a:latin typeface="Arial" charset="0"/>
                <a:ea typeface="ＭＳ Ｐゴシック" charset="0"/>
                <a:cs typeface="ＭＳ Ｐゴシック" charset="0"/>
              </a:rPr>
              <a:t>Resources available include:</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Internet</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publications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professional bodies/organisations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educational support and guidance</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independent research</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mentors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networking</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job descriptions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role models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job centres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recruitment agencies</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awarding organisations.</a:t>
            </a:r>
            <a:endParaRPr lang="en-US" sz="20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24483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3">
                                            <p:txEl>
                                              <p:pRg st="1" end="1"/>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3">
                                            <p:txEl>
                                              <p:pRg st="2" end="2"/>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 calcmode="lin" valueType="num">
                                      <p:cBhvr>
                                        <p:cTn id="52"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5"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3">
                                            <p:txEl>
                                              <p:pRg st="3" end="3"/>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 calcmode="lin" valueType="num">
                                      <p:cBhvr>
                                        <p:cTn id="6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6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3">
                                            <p:txEl>
                                              <p:pRg st="4" end="4"/>
                                            </p:txEl>
                                          </p:spTgt>
                                        </p:tgtEl>
                                      </p:cBhvr>
                                    </p:animEffect>
                                  </p:childTnLst>
                                </p:cTn>
                              </p:par>
                            </p:childTnLst>
                          </p:cTn>
                        </p:par>
                        <p:par>
                          <p:cTn id="71" fill="hold">
                            <p:stCondLst>
                              <p:cond delay="5000"/>
                            </p:stCondLst>
                            <p:childTnLst>
                              <p:par>
                                <p:cTn id="72" presetID="25" presetClass="entr" presetSubtype="0" fill="hold" nodeType="afterEffect">
                                  <p:stCondLst>
                                    <p:cond delay="0"/>
                                  </p:stCondLst>
                                  <p:childTnLst>
                                    <p:set>
                                      <p:cBhvr>
                                        <p:cTn id="73" dur="1" fill="hold">
                                          <p:stCondLst>
                                            <p:cond delay="0"/>
                                          </p:stCondLst>
                                        </p:cTn>
                                        <p:tgtEl>
                                          <p:spTgt spid="3">
                                            <p:txEl>
                                              <p:pRg st="5" end="5"/>
                                            </p:txEl>
                                          </p:spTgt>
                                        </p:tgtEl>
                                        <p:attrNameLst>
                                          <p:attrName>style.visibility</p:attrName>
                                        </p:attrNameLst>
                                      </p:cBhvr>
                                      <p:to>
                                        <p:strVal val="visible"/>
                                      </p:to>
                                    </p:set>
                                    <p:anim calcmode="lin" valueType="num">
                                      <p:cBhvr>
                                        <p:cTn id="74"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77"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3">
                                            <p:txEl>
                                              <p:pRg st="5" end="5"/>
                                            </p:txEl>
                                          </p:spTgt>
                                        </p:tgtEl>
                                      </p:cBhvr>
                                    </p:animEffect>
                                  </p:childTnLst>
                                </p:cTn>
                              </p:par>
                            </p:childTnLst>
                          </p:cTn>
                        </p:par>
                        <p:par>
                          <p:cTn id="82" fill="hold">
                            <p:stCondLst>
                              <p:cond delay="6000"/>
                            </p:stCondLst>
                            <p:childTnLst>
                              <p:par>
                                <p:cTn id="83" presetID="25" presetClass="entr" presetSubtype="0" fill="hold" nodeType="after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 calcmode="lin" valueType="num">
                                      <p:cBhvr>
                                        <p:cTn id="85"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88"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3">
                                            <p:txEl>
                                              <p:pRg st="6" end="6"/>
                                            </p:txEl>
                                          </p:spTgt>
                                        </p:tgtEl>
                                      </p:cBhvr>
                                    </p:animEffect>
                                  </p:childTnLst>
                                </p:cTn>
                              </p:par>
                            </p:childTnLst>
                          </p:cTn>
                        </p:par>
                        <p:par>
                          <p:cTn id="93" fill="hold">
                            <p:stCondLst>
                              <p:cond delay="7000"/>
                            </p:stCondLst>
                            <p:childTnLst>
                              <p:par>
                                <p:cTn id="94" presetID="25" presetClass="entr" presetSubtype="0" fill="hold" nodeType="afterEffect">
                                  <p:stCondLst>
                                    <p:cond delay="0"/>
                                  </p:stCondLst>
                                  <p:childTnLst>
                                    <p:set>
                                      <p:cBhvr>
                                        <p:cTn id="95" dur="1" fill="hold">
                                          <p:stCondLst>
                                            <p:cond delay="0"/>
                                          </p:stCondLst>
                                        </p:cTn>
                                        <p:tgtEl>
                                          <p:spTgt spid="3">
                                            <p:txEl>
                                              <p:pRg st="7" end="7"/>
                                            </p:txEl>
                                          </p:spTgt>
                                        </p:tgtEl>
                                        <p:attrNameLst>
                                          <p:attrName>style.visibility</p:attrName>
                                        </p:attrNameLst>
                                      </p:cBhvr>
                                      <p:to>
                                        <p:strVal val="visible"/>
                                      </p:to>
                                    </p:set>
                                    <p:anim calcmode="lin" valueType="num">
                                      <p:cBhvr>
                                        <p:cTn id="96"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97"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98"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99"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100"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101"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102"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103" dur="1000" decel="50000">
                                          <p:stCondLst>
                                            <p:cond delay="0"/>
                                          </p:stCondLst>
                                        </p:cTn>
                                        <p:tgtEl>
                                          <p:spTgt spid="3">
                                            <p:txEl>
                                              <p:pRg st="7" end="7"/>
                                            </p:txEl>
                                          </p:spTgt>
                                        </p:tgtEl>
                                      </p:cBhvr>
                                    </p:animEffect>
                                  </p:childTnLst>
                                </p:cTn>
                              </p:par>
                            </p:childTnLst>
                          </p:cTn>
                        </p:par>
                        <p:par>
                          <p:cTn id="104" fill="hold">
                            <p:stCondLst>
                              <p:cond delay="8000"/>
                            </p:stCondLst>
                            <p:childTnLst>
                              <p:par>
                                <p:cTn id="105" presetID="25" presetClass="entr" presetSubtype="0" fill="hold" nodeType="after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 calcmode="lin" valueType="num">
                                      <p:cBhvr>
                                        <p:cTn id="107"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108"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109"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110"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111"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112"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113"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114" dur="1000" decel="50000">
                                          <p:stCondLst>
                                            <p:cond delay="0"/>
                                          </p:stCondLst>
                                        </p:cTn>
                                        <p:tgtEl>
                                          <p:spTgt spid="3">
                                            <p:txEl>
                                              <p:pRg st="8" end="8"/>
                                            </p:txEl>
                                          </p:spTgt>
                                        </p:tgtEl>
                                      </p:cBhvr>
                                    </p:animEffect>
                                  </p:childTnLst>
                                </p:cTn>
                              </p:par>
                            </p:childTnLst>
                          </p:cTn>
                        </p:par>
                        <p:par>
                          <p:cTn id="115" fill="hold">
                            <p:stCondLst>
                              <p:cond delay="9000"/>
                            </p:stCondLst>
                            <p:childTnLst>
                              <p:par>
                                <p:cTn id="116" presetID="25" presetClass="entr" presetSubtype="0" fill="hold" nodeType="afterEffect">
                                  <p:stCondLst>
                                    <p:cond delay="0"/>
                                  </p:stCondLst>
                                  <p:childTnLst>
                                    <p:set>
                                      <p:cBhvr>
                                        <p:cTn id="117" dur="1" fill="hold">
                                          <p:stCondLst>
                                            <p:cond delay="0"/>
                                          </p:stCondLst>
                                        </p:cTn>
                                        <p:tgtEl>
                                          <p:spTgt spid="3">
                                            <p:txEl>
                                              <p:pRg st="9" end="9"/>
                                            </p:txEl>
                                          </p:spTgt>
                                        </p:tgtEl>
                                        <p:attrNameLst>
                                          <p:attrName>style.visibility</p:attrName>
                                        </p:attrNameLst>
                                      </p:cBhvr>
                                      <p:to>
                                        <p:strVal val="visible"/>
                                      </p:to>
                                    </p:set>
                                    <p:anim calcmode="lin" valueType="num">
                                      <p:cBhvr>
                                        <p:cTn id="118"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19"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20"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21"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22"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23"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24"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25" dur="1000" decel="50000">
                                          <p:stCondLst>
                                            <p:cond delay="0"/>
                                          </p:stCondLst>
                                        </p:cTn>
                                        <p:tgtEl>
                                          <p:spTgt spid="3">
                                            <p:txEl>
                                              <p:pRg st="9" end="9"/>
                                            </p:txEl>
                                          </p:spTgt>
                                        </p:tgtEl>
                                      </p:cBhvr>
                                    </p:animEffect>
                                  </p:childTnLst>
                                </p:cTn>
                              </p:par>
                            </p:childTnLst>
                          </p:cTn>
                        </p:par>
                        <p:par>
                          <p:cTn id="126" fill="hold">
                            <p:stCondLst>
                              <p:cond delay="10000"/>
                            </p:stCondLst>
                            <p:childTnLst>
                              <p:par>
                                <p:cTn id="127" presetID="25" presetClass="entr" presetSubtype="0" fill="hold" nodeType="afterEffect">
                                  <p:stCondLst>
                                    <p:cond delay="0"/>
                                  </p:stCondLst>
                                  <p:childTnLst>
                                    <p:set>
                                      <p:cBhvr>
                                        <p:cTn id="128" dur="1" fill="hold">
                                          <p:stCondLst>
                                            <p:cond delay="0"/>
                                          </p:stCondLst>
                                        </p:cTn>
                                        <p:tgtEl>
                                          <p:spTgt spid="3">
                                            <p:txEl>
                                              <p:pRg st="10" end="10"/>
                                            </p:txEl>
                                          </p:spTgt>
                                        </p:tgtEl>
                                        <p:attrNameLst>
                                          <p:attrName>style.visibility</p:attrName>
                                        </p:attrNameLst>
                                      </p:cBhvr>
                                      <p:to>
                                        <p:strVal val="visible"/>
                                      </p:to>
                                    </p:set>
                                    <p:anim calcmode="lin" valueType="num">
                                      <p:cBhvr>
                                        <p:cTn id="129" dur="5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130" dur="5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131" dur="500" accel="50000" fill="hold">
                                          <p:stCondLst>
                                            <p:cond delay="5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132" dur="1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33" dur="5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134" dur="5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135" dur="500" accel="50000" fill="hold">
                                          <p:stCondLst>
                                            <p:cond delay="5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136" dur="1000" decel="50000">
                                          <p:stCondLst>
                                            <p:cond delay="0"/>
                                          </p:stCondLst>
                                        </p:cTn>
                                        <p:tgtEl>
                                          <p:spTgt spid="3">
                                            <p:txEl>
                                              <p:pRg st="10" end="10"/>
                                            </p:txEl>
                                          </p:spTgt>
                                        </p:tgtEl>
                                      </p:cBhvr>
                                    </p:animEffect>
                                  </p:childTnLst>
                                </p:cTn>
                              </p:par>
                            </p:childTnLst>
                          </p:cTn>
                        </p:par>
                        <p:par>
                          <p:cTn id="137" fill="hold">
                            <p:stCondLst>
                              <p:cond delay="11000"/>
                            </p:stCondLst>
                            <p:childTnLst>
                              <p:par>
                                <p:cTn id="138" presetID="25" presetClass="entr" presetSubtype="0" fill="hold" nodeType="afterEffect">
                                  <p:stCondLst>
                                    <p:cond delay="0"/>
                                  </p:stCondLst>
                                  <p:childTnLst>
                                    <p:set>
                                      <p:cBhvr>
                                        <p:cTn id="139" dur="1" fill="hold">
                                          <p:stCondLst>
                                            <p:cond delay="0"/>
                                          </p:stCondLst>
                                        </p:cTn>
                                        <p:tgtEl>
                                          <p:spTgt spid="3">
                                            <p:txEl>
                                              <p:pRg st="11" end="11"/>
                                            </p:txEl>
                                          </p:spTgt>
                                        </p:tgtEl>
                                        <p:attrNameLst>
                                          <p:attrName>style.visibility</p:attrName>
                                        </p:attrNameLst>
                                      </p:cBhvr>
                                      <p:to>
                                        <p:strVal val="visible"/>
                                      </p:to>
                                    </p:set>
                                    <p:anim calcmode="lin" valueType="num">
                                      <p:cBhvr>
                                        <p:cTn id="140" dur="500" decel="50000" fill="hold">
                                          <p:stCondLst>
                                            <p:cond delay="0"/>
                                          </p:stCondLst>
                                        </p:cTn>
                                        <p:tgtEl>
                                          <p:spTgt spid="3">
                                            <p:txEl>
                                              <p:pRg st="11" end="11"/>
                                            </p:txEl>
                                          </p:spTgt>
                                        </p:tgtEl>
                                        <p:attrNameLst>
                                          <p:attrName>style.rotation</p:attrName>
                                        </p:attrNameLst>
                                      </p:cBhvr>
                                      <p:tavLst>
                                        <p:tav tm="0">
                                          <p:val>
                                            <p:fltVal val="-90"/>
                                          </p:val>
                                        </p:tav>
                                        <p:tav tm="100000">
                                          <p:val>
                                            <p:fltVal val="0"/>
                                          </p:val>
                                        </p:tav>
                                      </p:tavLst>
                                    </p:anim>
                                    <p:anim calcmode="lin" valueType="num">
                                      <p:cBhvr>
                                        <p:cTn id="141" dur="500" decel="50000" fill="hold">
                                          <p:stCondLst>
                                            <p:cond delay="0"/>
                                          </p:stCondLst>
                                        </p:cTn>
                                        <p:tgtEl>
                                          <p:spTgt spid="3">
                                            <p:txEl>
                                              <p:pRg st="11" end="11"/>
                                            </p:txEl>
                                          </p:spTgt>
                                        </p:tgtEl>
                                        <p:attrNameLst>
                                          <p:attrName>ppt_w</p:attrName>
                                        </p:attrNameLst>
                                      </p:cBhvr>
                                      <p:tavLst>
                                        <p:tav tm="0">
                                          <p:val>
                                            <p:strVal val="#ppt_w"/>
                                          </p:val>
                                        </p:tav>
                                        <p:tav tm="100000">
                                          <p:val>
                                            <p:strVal val="#ppt_w*.05"/>
                                          </p:val>
                                        </p:tav>
                                      </p:tavLst>
                                    </p:anim>
                                    <p:anim calcmode="lin" valueType="num">
                                      <p:cBhvr>
                                        <p:cTn id="142" dur="500" accel="50000" fill="hold">
                                          <p:stCondLst>
                                            <p:cond delay="500"/>
                                          </p:stCondLst>
                                        </p:cTn>
                                        <p:tgtEl>
                                          <p:spTgt spid="3">
                                            <p:txEl>
                                              <p:pRg st="11" end="11"/>
                                            </p:txEl>
                                          </p:spTgt>
                                        </p:tgtEl>
                                        <p:attrNameLst>
                                          <p:attrName>ppt_w</p:attrName>
                                        </p:attrNameLst>
                                      </p:cBhvr>
                                      <p:tavLst>
                                        <p:tav tm="0">
                                          <p:val>
                                            <p:strVal val="#ppt_w*.05"/>
                                          </p:val>
                                        </p:tav>
                                        <p:tav tm="100000">
                                          <p:val>
                                            <p:strVal val="#ppt_w"/>
                                          </p:val>
                                        </p:tav>
                                      </p:tavLst>
                                    </p:anim>
                                    <p:anim calcmode="lin" valueType="num">
                                      <p:cBhvr>
                                        <p:cTn id="143" dur="1000" fill="hold"/>
                                        <p:tgtEl>
                                          <p:spTgt spid="3">
                                            <p:txEl>
                                              <p:pRg st="11" end="11"/>
                                            </p:txEl>
                                          </p:spTgt>
                                        </p:tgtEl>
                                        <p:attrNameLst>
                                          <p:attrName>ppt_h</p:attrName>
                                        </p:attrNameLst>
                                      </p:cBhvr>
                                      <p:tavLst>
                                        <p:tav tm="0">
                                          <p:val>
                                            <p:strVal val="#ppt_h"/>
                                          </p:val>
                                        </p:tav>
                                        <p:tav tm="100000">
                                          <p:val>
                                            <p:strVal val="#ppt_h"/>
                                          </p:val>
                                        </p:tav>
                                      </p:tavLst>
                                    </p:anim>
                                    <p:anim calcmode="lin" valueType="num">
                                      <p:cBhvr>
                                        <p:cTn id="144" dur="500" decel="50000" fill="hold">
                                          <p:stCondLst>
                                            <p:cond delay="0"/>
                                          </p:stCondLst>
                                        </p:cTn>
                                        <p:tgtEl>
                                          <p:spTgt spid="3">
                                            <p:txEl>
                                              <p:pRg st="11" end="11"/>
                                            </p:txEl>
                                          </p:spTgt>
                                        </p:tgtEl>
                                        <p:attrNameLst>
                                          <p:attrName>ppt_x</p:attrName>
                                        </p:attrNameLst>
                                      </p:cBhvr>
                                      <p:tavLst>
                                        <p:tav tm="0">
                                          <p:val>
                                            <p:strVal val="#ppt_x+.4"/>
                                          </p:val>
                                        </p:tav>
                                        <p:tav tm="100000">
                                          <p:val>
                                            <p:strVal val="#ppt_x"/>
                                          </p:val>
                                        </p:tav>
                                      </p:tavLst>
                                    </p:anim>
                                    <p:anim calcmode="lin" valueType="num">
                                      <p:cBhvr>
                                        <p:cTn id="145" dur="500" decel="50000" fill="hold">
                                          <p:stCondLst>
                                            <p:cond delay="0"/>
                                          </p:stCondLst>
                                        </p:cTn>
                                        <p:tgtEl>
                                          <p:spTgt spid="3">
                                            <p:txEl>
                                              <p:pRg st="11" end="11"/>
                                            </p:txEl>
                                          </p:spTgt>
                                        </p:tgtEl>
                                        <p:attrNameLst>
                                          <p:attrName>ppt_y</p:attrName>
                                        </p:attrNameLst>
                                      </p:cBhvr>
                                      <p:tavLst>
                                        <p:tav tm="0">
                                          <p:val>
                                            <p:strVal val="#ppt_y-.2"/>
                                          </p:val>
                                        </p:tav>
                                        <p:tav tm="100000">
                                          <p:val>
                                            <p:strVal val="#ppt_y+.1"/>
                                          </p:val>
                                        </p:tav>
                                      </p:tavLst>
                                    </p:anim>
                                    <p:anim calcmode="lin" valueType="num">
                                      <p:cBhvr>
                                        <p:cTn id="146" dur="500" accel="50000" fill="hold">
                                          <p:stCondLst>
                                            <p:cond delay="500"/>
                                          </p:stCondLst>
                                        </p:cTn>
                                        <p:tgtEl>
                                          <p:spTgt spid="3">
                                            <p:txEl>
                                              <p:pRg st="11" end="11"/>
                                            </p:txEl>
                                          </p:spTgt>
                                        </p:tgtEl>
                                        <p:attrNameLst>
                                          <p:attrName>ppt_y</p:attrName>
                                        </p:attrNameLst>
                                      </p:cBhvr>
                                      <p:tavLst>
                                        <p:tav tm="0">
                                          <p:val>
                                            <p:strVal val="#ppt_y+.1"/>
                                          </p:val>
                                        </p:tav>
                                        <p:tav tm="100000">
                                          <p:val>
                                            <p:strVal val="#ppt_y"/>
                                          </p:val>
                                        </p:tav>
                                      </p:tavLst>
                                    </p:anim>
                                    <p:animEffect transition="in" filter="fade">
                                      <p:cBhvr>
                                        <p:cTn id="147" dur="1000" decel="50000">
                                          <p:stCondLst>
                                            <p:cond delay="0"/>
                                          </p:stCondLst>
                                        </p:cTn>
                                        <p:tgtEl>
                                          <p:spTgt spid="3">
                                            <p:txEl>
                                              <p:pRg st="11" end="11"/>
                                            </p:txEl>
                                          </p:spTgt>
                                        </p:tgtEl>
                                      </p:cBhvr>
                                    </p:animEffect>
                                  </p:childTnLst>
                                </p:cTn>
                              </p:par>
                            </p:childTnLst>
                          </p:cTn>
                        </p:par>
                        <p:par>
                          <p:cTn id="148" fill="hold">
                            <p:stCondLst>
                              <p:cond delay="12000"/>
                            </p:stCondLst>
                            <p:childTnLst>
                              <p:par>
                                <p:cTn id="149" presetID="25" presetClass="entr" presetSubtype="0" fill="hold" nodeType="afterEffect">
                                  <p:stCondLst>
                                    <p:cond delay="0"/>
                                  </p:stCondLst>
                                  <p:childTnLst>
                                    <p:set>
                                      <p:cBhvr>
                                        <p:cTn id="150" dur="1" fill="hold">
                                          <p:stCondLst>
                                            <p:cond delay="0"/>
                                          </p:stCondLst>
                                        </p:cTn>
                                        <p:tgtEl>
                                          <p:spTgt spid="3">
                                            <p:txEl>
                                              <p:pRg st="12" end="12"/>
                                            </p:txEl>
                                          </p:spTgt>
                                        </p:tgtEl>
                                        <p:attrNameLst>
                                          <p:attrName>style.visibility</p:attrName>
                                        </p:attrNameLst>
                                      </p:cBhvr>
                                      <p:to>
                                        <p:strVal val="visible"/>
                                      </p:to>
                                    </p:set>
                                    <p:anim calcmode="lin" valueType="num">
                                      <p:cBhvr>
                                        <p:cTn id="151" dur="500" decel="50000" fill="hold">
                                          <p:stCondLst>
                                            <p:cond delay="0"/>
                                          </p:stCondLst>
                                        </p:cTn>
                                        <p:tgtEl>
                                          <p:spTgt spid="3">
                                            <p:txEl>
                                              <p:pRg st="12" end="12"/>
                                            </p:txEl>
                                          </p:spTgt>
                                        </p:tgtEl>
                                        <p:attrNameLst>
                                          <p:attrName>style.rotation</p:attrName>
                                        </p:attrNameLst>
                                      </p:cBhvr>
                                      <p:tavLst>
                                        <p:tav tm="0">
                                          <p:val>
                                            <p:fltVal val="-90"/>
                                          </p:val>
                                        </p:tav>
                                        <p:tav tm="100000">
                                          <p:val>
                                            <p:fltVal val="0"/>
                                          </p:val>
                                        </p:tav>
                                      </p:tavLst>
                                    </p:anim>
                                    <p:anim calcmode="lin" valueType="num">
                                      <p:cBhvr>
                                        <p:cTn id="152" dur="500" decel="50000" fill="hold">
                                          <p:stCondLst>
                                            <p:cond delay="0"/>
                                          </p:stCondLst>
                                        </p:cTn>
                                        <p:tgtEl>
                                          <p:spTgt spid="3">
                                            <p:txEl>
                                              <p:pRg st="12" end="12"/>
                                            </p:txEl>
                                          </p:spTgt>
                                        </p:tgtEl>
                                        <p:attrNameLst>
                                          <p:attrName>ppt_w</p:attrName>
                                        </p:attrNameLst>
                                      </p:cBhvr>
                                      <p:tavLst>
                                        <p:tav tm="0">
                                          <p:val>
                                            <p:strVal val="#ppt_w"/>
                                          </p:val>
                                        </p:tav>
                                        <p:tav tm="100000">
                                          <p:val>
                                            <p:strVal val="#ppt_w*.05"/>
                                          </p:val>
                                        </p:tav>
                                      </p:tavLst>
                                    </p:anim>
                                    <p:anim calcmode="lin" valueType="num">
                                      <p:cBhvr>
                                        <p:cTn id="153" dur="500" accel="50000" fill="hold">
                                          <p:stCondLst>
                                            <p:cond delay="500"/>
                                          </p:stCondLst>
                                        </p:cTn>
                                        <p:tgtEl>
                                          <p:spTgt spid="3">
                                            <p:txEl>
                                              <p:pRg st="12" end="12"/>
                                            </p:txEl>
                                          </p:spTgt>
                                        </p:tgtEl>
                                        <p:attrNameLst>
                                          <p:attrName>ppt_w</p:attrName>
                                        </p:attrNameLst>
                                      </p:cBhvr>
                                      <p:tavLst>
                                        <p:tav tm="0">
                                          <p:val>
                                            <p:strVal val="#ppt_w*.05"/>
                                          </p:val>
                                        </p:tav>
                                        <p:tav tm="100000">
                                          <p:val>
                                            <p:strVal val="#ppt_w"/>
                                          </p:val>
                                        </p:tav>
                                      </p:tavLst>
                                    </p:anim>
                                    <p:anim calcmode="lin" valueType="num">
                                      <p:cBhvr>
                                        <p:cTn id="154" dur="1000" fill="hold"/>
                                        <p:tgtEl>
                                          <p:spTgt spid="3">
                                            <p:txEl>
                                              <p:pRg st="12" end="12"/>
                                            </p:txEl>
                                          </p:spTgt>
                                        </p:tgtEl>
                                        <p:attrNameLst>
                                          <p:attrName>ppt_h</p:attrName>
                                        </p:attrNameLst>
                                      </p:cBhvr>
                                      <p:tavLst>
                                        <p:tav tm="0">
                                          <p:val>
                                            <p:strVal val="#ppt_h"/>
                                          </p:val>
                                        </p:tav>
                                        <p:tav tm="100000">
                                          <p:val>
                                            <p:strVal val="#ppt_h"/>
                                          </p:val>
                                        </p:tav>
                                      </p:tavLst>
                                    </p:anim>
                                    <p:anim calcmode="lin" valueType="num">
                                      <p:cBhvr>
                                        <p:cTn id="155" dur="500" decel="50000" fill="hold">
                                          <p:stCondLst>
                                            <p:cond delay="0"/>
                                          </p:stCondLst>
                                        </p:cTn>
                                        <p:tgtEl>
                                          <p:spTgt spid="3">
                                            <p:txEl>
                                              <p:pRg st="12" end="12"/>
                                            </p:txEl>
                                          </p:spTgt>
                                        </p:tgtEl>
                                        <p:attrNameLst>
                                          <p:attrName>ppt_x</p:attrName>
                                        </p:attrNameLst>
                                      </p:cBhvr>
                                      <p:tavLst>
                                        <p:tav tm="0">
                                          <p:val>
                                            <p:strVal val="#ppt_x+.4"/>
                                          </p:val>
                                        </p:tav>
                                        <p:tav tm="100000">
                                          <p:val>
                                            <p:strVal val="#ppt_x"/>
                                          </p:val>
                                        </p:tav>
                                      </p:tavLst>
                                    </p:anim>
                                    <p:anim calcmode="lin" valueType="num">
                                      <p:cBhvr>
                                        <p:cTn id="156" dur="500" decel="50000" fill="hold">
                                          <p:stCondLst>
                                            <p:cond delay="0"/>
                                          </p:stCondLst>
                                        </p:cTn>
                                        <p:tgtEl>
                                          <p:spTgt spid="3">
                                            <p:txEl>
                                              <p:pRg st="12" end="12"/>
                                            </p:txEl>
                                          </p:spTgt>
                                        </p:tgtEl>
                                        <p:attrNameLst>
                                          <p:attrName>ppt_y</p:attrName>
                                        </p:attrNameLst>
                                      </p:cBhvr>
                                      <p:tavLst>
                                        <p:tav tm="0">
                                          <p:val>
                                            <p:strVal val="#ppt_y-.2"/>
                                          </p:val>
                                        </p:tav>
                                        <p:tav tm="100000">
                                          <p:val>
                                            <p:strVal val="#ppt_y+.1"/>
                                          </p:val>
                                        </p:tav>
                                      </p:tavLst>
                                    </p:anim>
                                    <p:anim calcmode="lin" valueType="num">
                                      <p:cBhvr>
                                        <p:cTn id="157" dur="500" accel="50000" fill="hold">
                                          <p:stCondLst>
                                            <p:cond delay="500"/>
                                          </p:stCondLst>
                                        </p:cTn>
                                        <p:tgtEl>
                                          <p:spTgt spid="3">
                                            <p:txEl>
                                              <p:pRg st="12" end="12"/>
                                            </p:txEl>
                                          </p:spTgt>
                                        </p:tgtEl>
                                        <p:attrNameLst>
                                          <p:attrName>ppt_y</p:attrName>
                                        </p:attrNameLst>
                                      </p:cBhvr>
                                      <p:tavLst>
                                        <p:tav tm="0">
                                          <p:val>
                                            <p:strVal val="#ppt_y+.1"/>
                                          </p:val>
                                        </p:tav>
                                        <p:tav tm="100000">
                                          <p:val>
                                            <p:strVal val="#ppt_y"/>
                                          </p:val>
                                        </p:tav>
                                      </p:tavLst>
                                    </p:anim>
                                    <p:animEffect transition="in" filter="fade">
                                      <p:cBhvr>
                                        <p:cTn id="158" dur="1000" decel="50000">
                                          <p:stCondLst>
                                            <p:cond delay="0"/>
                                          </p:stCondLst>
                                        </p:cTn>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The Internet</a:t>
            </a: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Use the internet to your advantage: research different areas of employment, companies and qualifications required.</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The internet will also allow you to research the colleges offering the courses required to attain your career path.</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It will also identify the various awarding bodies that offer the qualifications you need.</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Go to your college website and list all the opportunities available connected to electrical installation work.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11550" y="4149080"/>
            <a:ext cx="212090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469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p:cTn id="6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Publications</a:t>
            </a: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Read different publications associated with electrical installation.</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They will list opportunities, careers, courses and companies, as well as give you a better understanding of the electrical installation sector. Examples include:</a:t>
            </a:r>
          </a:p>
          <a:p>
            <a:pPr marL="800100" lvl="1" indent="-342900">
              <a:lnSpc>
                <a:spcPct val="100000"/>
              </a:lnSpc>
              <a:spcAft>
                <a:spcPts val="600"/>
              </a:spcAft>
              <a:buClr>
                <a:srgbClr val="FF0000"/>
              </a:buClr>
              <a:buFont typeface="Courier New"/>
              <a:buChar char="o"/>
              <a:defRPr/>
            </a:pPr>
            <a:r>
              <a:rPr lang="en-GB" sz="2000" dirty="0">
                <a:solidFill>
                  <a:srgbClr val="000000"/>
                </a:solidFill>
                <a:latin typeface="Arial" charset="0"/>
                <a:ea typeface="ＭＳ Ｐゴシック" charset="0"/>
                <a:cs typeface="ＭＳ Ｐゴシック" charset="0"/>
              </a:rPr>
              <a:t>Wiring Matters</a:t>
            </a:r>
          </a:p>
          <a:p>
            <a:pPr marL="800100" lvl="1" indent="-342900">
              <a:lnSpc>
                <a:spcPct val="100000"/>
              </a:lnSpc>
              <a:spcAft>
                <a:spcPts val="600"/>
              </a:spcAft>
              <a:buClr>
                <a:srgbClr val="FF0000"/>
              </a:buClr>
              <a:buFont typeface="Courier New"/>
              <a:buChar char="o"/>
              <a:defRPr/>
            </a:pPr>
            <a:r>
              <a:rPr lang="en-GB" sz="2000" dirty="0">
                <a:solidFill>
                  <a:srgbClr val="000000"/>
                </a:solidFill>
                <a:latin typeface="Arial" charset="0"/>
                <a:ea typeface="ＭＳ Ｐゴシック" charset="0"/>
                <a:cs typeface="ＭＳ Ｐゴシック" charset="0"/>
              </a:rPr>
              <a:t>Professional Electrician</a:t>
            </a:r>
          </a:p>
        </p:txBody>
      </p:sp>
    </p:spTree>
    <p:extLst>
      <p:ext uri="{BB962C8B-B14F-4D97-AF65-F5344CB8AC3E}">
        <p14:creationId xmlns:p14="http://schemas.microsoft.com/office/powerpoint/2010/main" val="37994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a:solidFill>
                  <a:srgbClr val="E30613"/>
                </a:solidFill>
              </a:rPr>
              <a:t>Professional bodies/organisations</a:t>
            </a: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These can offer guidance and support to people seeking a career in the electrical installation trade.</a:t>
            </a:r>
          </a:p>
          <a:p>
            <a:pPr>
              <a:lnSpc>
                <a:spcPct val="100000"/>
              </a:lnSpc>
              <a:spcAft>
                <a:spcPts val="600"/>
              </a:spcAft>
              <a:buClr>
                <a:srgbClr val="FF0000"/>
              </a:buClr>
              <a:buFont typeface="Arial"/>
              <a:buChar char="•"/>
              <a:defRPr/>
            </a:pPr>
            <a:r>
              <a:rPr lang="en-GB" sz="2000" dirty="0">
                <a:solidFill>
                  <a:srgbClr val="000000"/>
                </a:solidFill>
                <a:latin typeface="Arial" charset="0"/>
                <a:ea typeface="ＭＳ Ｐゴシック" charset="0"/>
                <a:cs typeface="ＭＳ Ｐゴシック" charset="0"/>
              </a:rPr>
              <a:t>Many organisations can be joined at an early stage and you can use their helplines for career guidance. These include:</a:t>
            </a:r>
          </a:p>
          <a:p>
            <a:pPr marL="800100" lvl="1" indent="-342900">
              <a:lnSpc>
                <a:spcPct val="100000"/>
              </a:lnSpc>
              <a:spcAft>
                <a:spcPts val="600"/>
              </a:spcAft>
              <a:buClr>
                <a:srgbClr val="FF0000"/>
              </a:buClr>
              <a:buFont typeface="Courier New"/>
              <a:buChar char="o"/>
              <a:defRPr/>
            </a:pPr>
            <a:r>
              <a:rPr lang="en-GB" sz="2000" dirty="0">
                <a:solidFill>
                  <a:srgbClr val="000000"/>
                </a:solidFill>
                <a:latin typeface="Arial" charset="0"/>
                <a:ea typeface="ＭＳ Ｐゴシック" charset="0"/>
                <a:cs typeface="ＭＳ Ｐゴシック" charset="0"/>
              </a:rPr>
              <a:t>www.jib.org.uk</a:t>
            </a:r>
          </a:p>
          <a:p>
            <a:pPr marL="800100" lvl="1" indent="-342900">
              <a:lnSpc>
                <a:spcPct val="100000"/>
              </a:lnSpc>
              <a:spcAft>
                <a:spcPts val="600"/>
              </a:spcAft>
              <a:buClr>
                <a:srgbClr val="FF0000"/>
              </a:buClr>
              <a:buFont typeface="Courier New"/>
              <a:buChar char="o"/>
              <a:defRPr/>
            </a:pPr>
            <a:r>
              <a:rPr lang="en-GB" sz="2000" dirty="0">
                <a:solidFill>
                  <a:srgbClr val="000000"/>
                </a:solidFill>
                <a:latin typeface="Arial" charset="0"/>
                <a:ea typeface="ＭＳ Ｐゴシック" charset="0"/>
                <a:cs typeface="ＭＳ Ｐゴシック" charset="0"/>
              </a:rPr>
              <a:t>www.summitskills.org.uk</a:t>
            </a:r>
          </a:p>
        </p:txBody>
      </p:sp>
    </p:spTree>
    <p:extLst>
      <p:ext uri="{BB962C8B-B14F-4D97-AF65-F5344CB8AC3E}">
        <p14:creationId xmlns:p14="http://schemas.microsoft.com/office/powerpoint/2010/main" val="11078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a:solidFill>
                  <a:srgbClr val="E30613"/>
                </a:solidFill>
              </a:rPr>
              <a:t>Educational support and guidance</a:t>
            </a: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Use all stems of career advice available – whether the advice is at school, college or the employment office.</a:t>
            </a:r>
          </a:p>
        </p:txBody>
      </p:sp>
    </p:spTree>
    <p:extLst>
      <p:ext uri="{BB962C8B-B14F-4D97-AF65-F5344CB8AC3E}">
        <p14:creationId xmlns:p14="http://schemas.microsoft.com/office/powerpoint/2010/main" val="290611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0" y="692696"/>
            <a:ext cx="9144000" cy="382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sz="2000" b="1" dirty="0" smtClean="0">
                <a:solidFill>
                  <a:srgbClr val="E30613"/>
                </a:solidFill>
              </a:rPr>
              <a:t>Independent research</a:t>
            </a:r>
            <a:endParaRPr lang="en-GB" sz="2000" b="1" dirty="0">
              <a:solidFill>
                <a:srgbClr val="E30613"/>
              </a:solidFill>
            </a:endParaRPr>
          </a:p>
        </p:txBody>
      </p:sp>
      <p:sp>
        <p:nvSpPr>
          <p:cNvPr id="3" name="Text Box 2"/>
          <p:cNvSpPr txBox="1">
            <a:spLocks noChangeArrowheads="1"/>
          </p:cNvSpPr>
          <p:nvPr/>
        </p:nvSpPr>
        <p:spPr bwMode="auto">
          <a:xfrm>
            <a:off x="0" y="1091441"/>
            <a:ext cx="9144000" cy="48589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marL="342900" indent="-342900"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Back up any advice with your own research.</a:t>
            </a:r>
          </a:p>
          <a:p>
            <a:pPr eaLnBrk="1">
              <a:lnSpc>
                <a:spcPct val="100000"/>
              </a:lnSpc>
              <a:spcAft>
                <a:spcPts val="600"/>
              </a:spcAft>
              <a:buClr>
                <a:srgbClr val="FF0000"/>
              </a:buClr>
              <a:buFont typeface="Arial" panose="020B0604020202020204" pitchFamily="34" charset="0"/>
              <a:buChar char="•"/>
            </a:pPr>
            <a:r>
              <a:rPr lang="en-GB" altLang="en-US" sz="2000" dirty="0">
                <a:solidFill>
                  <a:srgbClr val="000000"/>
                </a:solidFill>
              </a:rPr>
              <a:t>This can be carried out on the internet, using publications or in conversation.</a:t>
            </a:r>
          </a:p>
        </p:txBody>
      </p:sp>
    </p:spTree>
    <p:extLst>
      <p:ext uri="{BB962C8B-B14F-4D97-AF65-F5344CB8AC3E}">
        <p14:creationId xmlns:p14="http://schemas.microsoft.com/office/powerpoint/2010/main" val="96264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820</TotalTime>
  <Words>1387</Words>
  <Application>Microsoft Office PowerPoint</Application>
  <PresentationFormat>On-screen Show (4:3)</PresentationFormat>
  <Paragraphs>175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ＭＳ Ｐゴシック</vt:lpstr>
      <vt:lpstr>ＭＳ Ｐゴシック</vt:lpstr>
      <vt:lpstr>Arial</vt:lpstr>
      <vt:lpstr>Courier New</vt:lpstr>
      <vt:lpstr>Lucida Grande</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Lauren Cubbage</cp:lastModifiedBy>
  <cp:revision>105</cp:revision>
  <dcterms:created xsi:type="dcterms:W3CDTF">2013-05-28T00:38:54Z</dcterms:created>
  <dcterms:modified xsi:type="dcterms:W3CDTF">2015-05-13T12:33:23Z</dcterms:modified>
</cp:coreProperties>
</file>