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8"/>
  </p:notesMasterIdLst>
  <p:handoutMasterIdLst>
    <p:handoutMasterId r:id="rId9"/>
  </p:handoutMasterIdLst>
  <p:sldIdLst>
    <p:sldId id="256" r:id="rId2"/>
    <p:sldId id="267" r:id="rId3"/>
    <p:sldId id="279" r:id="rId4"/>
    <p:sldId id="280" r:id="rId5"/>
    <p:sldId id="281" r:id="rId6"/>
    <p:sldId id="268" r:id="rId7"/>
  </p:sldIdLst>
  <p:sldSz cx="9144000" cy="6858000" type="screen4x3"/>
  <p:notesSz cx="6858000" cy="9144000"/>
  <p:custDataLst>
    <p:tags r:id="rId10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8" y="7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5/13/2015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233363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457200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307975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smtClean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</a:t>
            </a:r>
            <a:r>
              <a:rPr lang="en-US" altLang="en-US" sz="1100" dirty="0" smtClean="0"/>
              <a:t>2015 </a:t>
            </a:r>
            <a:r>
              <a:rPr lang="en-US" altLang="en-US" sz="1100" dirty="0"/>
              <a:t>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r>
              <a:rPr lang="en-US" altLang="en-US" sz="1100" dirty="0">
                <a:cs typeface="Arial" panose="020B0604020202020204" pitchFamily="34" charset="0"/>
              </a:rPr>
              <a:t> of </a:t>
            </a:r>
            <a:r>
              <a:rPr lang="en-US" altLang="en-US" sz="1100" dirty="0" smtClean="0">
                <a:cs typeface="Arial" panose="020B0604020202020204" pitchFamily="34" charset="0"/>
              </a:rPr>
              <a:t>6</a:t>
            </a: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  <a:endParaRPr lang="en-US" altLang="en-US" smtClean="0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 smtClean="0"/>
              <a:t>Click to edit Master text styles</a:t>
            </a:r>
          </a:p>
          <a:p>
            <a:pPr lvl="1"/>
            <a:r>
              <a:rPr lang="en-GB" altLang="en-US" dirty="0" smtClean="0"/>
              <a:t>Second level</a:t>
            </a:r>
          </a:p>
          <a:p>
            <a:pPr lvl="2"/>
            <a:r>
              <a:rPr lang="en-GB" altLang="en-US" dirty="0" smtClean="0"/>
              <a:t>Third level</a:t>
            </a:r>
          </a:p>
          <a:p>
            <a:pPr lvl="3"/>
            <a:r>
              <a:rPr lang="en-GB" altLang="en-US" dirty="0" smtClean="0"/>
              <a:t>Fourth level</a:t>
            </a:r>
          </a:p>
          <a:p>
            <a:pPr lvl="4"/>
            <a:r>
              <a:rPr lang="en-GB" altLang="en-US" dirty="0" smtClean="0"/>
              <a:t>Fifth level</a:t>
            </a:r>
          </a:p>
          <a:p>
            <a:pPr lvl="4"/>
            <a:endParaRPr lang="en-GB" altLang="en-US" dirty="0" smtClean="0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47638"/>
            <a:ext cx="2436813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 txBox="1">
            <a:spLocks noChangeArrowheads="1"/>
          </p:cNvSpPr>
          <p:nvPr/>
        </p:nvSpPr>
        <p:spPr bwMode="auto">
          <a:xfrm>
            <a:off x="457200" y="1371600"/>
            <a:ext cx="8229600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 marL="342900" indent="-342900" eaLnBrk="1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kern="0" smtClean="0">
              <a:ea typeface="+mj-ea"/>
              <a:cs typeface="+mj-cs"/>
            </a:endParaRPr>
          </a:p>
          <a:p>
            <a:pPr marL="342900" indent="-342900" eaLnBrk="1" hangingPunct="1">
              <a:lnSpc>
                <a:spcPts val="2400"/>
              </a:lnSpc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endParaRPr lang="en-GB" kern="0" smtClean="0">
              <a:ea typeface="+mj-ea"/>
              <a:cs typeface="+mj-cs"/>
            </a:endParaRPr>
          </a:p>
          <a:p>
            <a:pPr marL="342900" indent="-342900" algn="ctr" eaLnBrk="1" hangingPunct="1">
              <a:spcBef>
                <a:spcPts val="1000"/>
              </a:spcBef>
              <a:spcAft>
                <a:spcPts val="1000"/>
              </a:spcAft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sz="6600" kern="0" smtClean="0">
                <a:solidFill>
                  <a:srgbClr val="FFFFFF"/>
                </a:solidFill>
                <a:ea typeface="+mj-ea"/>
                <a:cs typeface="+mj-cs"/>
              </a:rPr>
              <a:t>PowerPoint presentation</a:t>
            </a:r>
            <a:endParaRPr lang="en-GB" sz="6600" kern="0" dirty="0" smtClean="0">
              <a:solidFill>
                <a:srgbClr val="FFFFFF"/>
              </a:solidFill>
              <a:ea typeface="+mj-ea"/>
              <a:cs typeface="+mj-cs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solidFill>
                  <a:srgbClr val="D81E05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/>
            </a:pPr>
            <a:r>
              <a:rPr lang="en-GB" dirty="0">
                <a:solidFill>
                  <a:srgbClr val="D81E05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0" y="3581400"/>
            <a:ext cx="9144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0000" tIns="45720" rIns="54000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 eaLnBrk="1" hangingPunct="1"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2400" kern="0" dirty="0">
                <a:ea typeface="ＭＳ Ｐゴシック" charset="0"/>
              </a:rPr>
              <a:t>Building services engineering careers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62000" y="2276475"/>
            <a:ext cx="7696200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5000" rIns="90000" bIns="45000">
            <a:spAutoFit/>
          </a:bodyPr>
          <a:lstStyle/>
          <a:p>
            <a:pPr hangingPunct="1">
              <a:lnSpc>
                <a:spcPct val="100000"/>
              </a:lnSpc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/>
            </a:pPr>
            <a:r>
              <a:rPr lang="en-GB" sz="2400" b="1" dirty="0" smtClean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Unit </a:t>
            </a:r>
            <a:r>
              <a:rPr lang="en-GB" sz="2400" b="1" dirty="0"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rPr>
              <a:t>308: Career awareness in building services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12700" y="1074738"/>
            <a:ext cx="9131300" cy="475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360000" tIns="45000" rIns="360000" bIns="45000"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GB" sz="2000" dirty="0">
                <a:solidFill>
                  <a:srgbClr val="000000"/>
                </a:solidFill>
              </a:rPr>
              <a:t>While the role increasingly demands a multidisciplinary approach, some building services engineers choose to specialise in a certain area, such as: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installation </a:t>
            </a:r>
            <a:r>
              <a:rPr lang="en-GB" sz="2000" dirty="0">
                <a:solidFill>
                  <a:srgbClr val="000000"/>
                </a:solidFill>
              </a:rPr>
              <a:t>electrician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heating </a:t>
            </a:r>
            <a:r>
              <a:rPr lang="en-GB" sz="2000" dirty="0">
                <a:solidFill>
                  <a:srgbClr val="000000"/>
                </a:solidFill>
              </a:rPr>
              <a:t>and ventilation service and maintenance engineer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p</a:t>
            </a:r>
            <a:r>
              <a:rPr lang="en-GB" sz="2000" dirty="0" smtClean="0">
                <a:solidFill>
                  <a:srgbClr val="000000"/>
                </a:solidFill>
              </a:rPr>
              <a:t>lumber</a:t>
            </a:r>
            <a:endParaRPr lang="en-GB" sz="2000" dirty="0">
              <a:solidFill>
                <a:srgbClr val="000000"/>
              </a:solidFill>
            </a:endParaRP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heating </a:t>
            </a:r>
            <a:r>
              <a:rPr lang="en-GB" sz="2000" dirty="0">
                <a:solidFill>
                  <a:srgbClr val="000000"/>
                </a:solidFill>
              </a:rPr>
              <a:t>and ventilation engineer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refrigeration </a:t>
            </a:r>
            <a:r>
              <a:rPr lang="en-GB" sz="2000" dirty="0">
                <a:solidFill>
                  <a:srgbClr val="000000"/>
                </a:solidFill>
              </a:rPr>
              <a:t>engineer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maintenance </a:t>
            </a:r>
            <a:r>
              <a:rPr lang="en-GB" sz="2000" dirty="0">
                <a:solidFill>
                  <a:srgbClr val="000000"/>
                </a:solidFill>
              </a:rPr>
              <a:t>electrician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 smtClean="0">
                <a:solidFill>
                  <a:srgbClr val="000000"/>
                </a:solidFill>
              </a:rPr>
              <a:t>ductwork </a:t>
            </a:r>
            <a:r>
              <a:rPr lang="en-GB" sz="2000" dirty="0">
                <a:solidFill>
                  <a:srgbClr val="000000"/>
                </a:solidFill>
              </a:rPr>
              <a:t>installer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Clr>
                <a:srgbClr val="FF0000"/>
              </a:buClr>
              <a:buSzPct val="100000"/>
              <a:buFont typeface="Arial"/>
              <a:buChar char="•"/>
              <a:defRPr/>
            </a:pPr>
            <a:r>
              <a:rPr lang="en-GB" sz="2000" dirty="0">
                <a:solidFill>
                  <a:srgbClr val="000000"/>
                </a:solidFill>
              </a:rPr>
              <a:t>a</a:t>
            </a:r>
            <a:r>
              <a:rPr lang="en-GB" sz="2000" dirty="0" smtClean="0">
                <a:solidFill>
                  <a:srgbClr val="000000"/>
                </a:solidFill>
              </a:rPr>
              <a:t>ir conditioning engineer.</a:t>
            </a:r>
            <a:endParaRPr lang="en-GB" sz="2000" dirty="0">
              <a:solidFill>
                <a:srgbClr val="000000"/>
              </a:solidFill>
            </a:endParaRPr>
          </a:p>
          <a:p>
            <a:pPr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5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>
                <a:solidFill>
                  <a:srgbClr val="E30613"/>
                </a:solidFill>
              </a:rPr>
              <a:t>Careers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-14288" y="1074738"/>
            <a:ext cx="9158288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 indent="-323850"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3000"/>
              </a:lnSpc>
              <a:spcAft>
                <a:spcPct val="0"/>
              </a:spcAft>
            </a:pPr>
            <a:r>
              <a:rPr lang="en-GB" altLang="en-US"/>
              <a:t>There are opportunities for progression in all these areas: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275" y="2060575"/>
            <a:ext cx="1936750" cy="345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>
                <a:solidFill>
                  <a:srgbClr val="E30613"/>
                </a:solidFill>
              </a:rPr>
              <a:t>Careers</a:t>
            </a:r>
          </a:p>
        </p:txBody>
      </p:sp>
    </p:spTree>
    <p:extLst>
      <p:ext uri="{BB962C8B-B14F-4D97-AF65-F5344CB8AC3E}">
        <p14:creationId xmlns:p14="http://schemas.microsoft.com/office/powerpoint/2010/main" val="3243909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093788"/>
            <a:ext cx="9144000" cy="29797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360000" rIns="360000">
            <a:spAutoFit/>
          </a:bodyPr>
          <a:lstStyle/>
          <a:p>
            <a:pPr>
              <a:lnSpc>
                <a:spcPct val="93000"/>
              </a:lnSpc>
              <a:spcAft>
                <a:spcPts val="60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When you have worked for a company for some time, and have gained experience and qualifications, there are always opportunities for sideways moves – either within the company or with another company. Here are some examples:</a:t>
            </a:r>
          </a:p>
          <a:p>
            <a:pPr marL="360363" indent="-360363">
              <a:lnSpc>
                <a:spcPct val="93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Different craft area (</a:t>
            </a:r>
            <a:r>
              <a:rPr lang="en-GB" altLang="en-US" sz="2000" dirty="0" err="1">
                <a:solidFill>
                  <a:srgbClr val="000000"/>
                </a:solidFill>
              </a:rPr>
              <a:t>eg</a:t>
            </a:r>
            <a:r>
              <a:rPr lang="en-GB" altLang="en-US" sz="2000" dirty="0">
                <a:solidFill>
                  <a:srgbClr val="000000"/>
                </a:solidFill>
              </a:rPr>
              <a:t> general electrical installation to installing renewable microgeneration technologies – PV, wind </a:t>
            </a:r>
            <a:r>
              <a:rPr lang="en-GB" altLang="en-US" sz="2000" dirty="0" err="1">
                <a:solidFill>
                  <a:srgbClr val="000000"/>
                </a:solidFill>
              </a:rPr>
              <a:t>etc</a:t>
            </a:r>
            <a:r>
              <a:rPr lang="en-GB" altLang="en-US" sz="2000" dirty="0">
                <a:solidFill>
                  <a:srgbClr val="000000"/>
                </a:solidFill>
              </a:rPr>
              <a:t>).</a:t>
            </a:r>
          </a:p>
          <a:p>
            <a:pPr marL="360363" indent="-360363">
              <a:lnSpc>
                <a:spcPct val="93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Installation to maintenance.</a:t>
            </a:r>
          </a:p>
          <a:p>
            <a:pPr marL="360363" indent="-360363">
              <a:lnSpc>
                <a:spcPct val="93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Maintenance to sales.</a:t>
            </a:r>
          </a:p>
          <a:p>
            <a:pPr marL="360363" indent="-360363">
              <a:lnSpc>
                <a:spcPct val="93000"/>
              </a:lnSpc>
              <a:spcAft>
                <a:spcPts val="600"/>
              </a:spcAft>
              <a:buClr>
                <a:srgbClr val="FF0000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GB" altLang="en-US" sz="2000" dirty="0">
                <a:solidFill>
                  <a:srgbClr val="000000"/>
                </a:solidFill>
              </a:rPr>
              <a:t>Domestic to commercial.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>
                <a:solidFill>
                  <a:srgbClr val="E30613"/>
                </a:solidFill>
              </a:rPr>
              <a:t>Opportunities</a:t>
            </a:r>
          </a:p>
        </p:txBody>
      </p:sp>
    </p:spTree>
    <p:extLst>
      <p:ext uri="{BB962C8B-B14F-4D97-AF65-F5344CB8AC3E}">
        <p14:creationId xmlns:p14="http://schemas.microsoft.com/office/powerpoint/2010/main" val="381905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5875" y="1074738"/>
            <a:ext cx="912812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rIns="360000">
            <a:spAutoFit/>
          </a:bodyPr>
          <a:lstStyle>
            <a:lvl1pPr marL="342900" indent="-342900"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800100" indent="-342900"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/>
              <a:t>Contract work</a:t>
            </a:r>
          </a:p>
          <a:p>
            <a:pPr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/>
              <a:t>Private work</a:t>
            </a:r>
          </a:p>
          <a:p>
            <a:pPr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/>
              <a:t>Consultancy:</a:t>
            </a:r>
          </a:p>
          <a:p>
            <a:pPr lvl="1"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altLang="en-US" sz="2000"/>
              <a:t>lighting design</a:t>
            </a:r>
          </a:p>
          <a:p>
            <a:pPr lvl="1"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altLang="en-US" sz="2000"/>
              <a:t>security alarm systems</a:t>
            </a:r>
          </a:p>
          <a:p>
            <a:pPr lvl="1"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altLang="en-US" sz="2000"/>
              <a:t>electric space heating</a:t>
            </a:r>
          </a:p>
          <a:p>
            <a:pPr lvl="1"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altLang="en-US" sz="2000"/>
              <a:t>lightning protection</a:t>
            </a:r>
          </a:p>
          <a:p>
            <a:pPr lvl="1"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Courier New" panose="02070309020205020404" pitchFamily="49" charset="0"/>
              <a:buChar char="o"/>
            </a:pPr>
            <a:r>
              <a:rPr lang="en-GB" altLang="en-US" sz="2000"/>
              <a:t>renewables</a:t>
            </a:r>
          </a:p>
          <a:p>
            <a:pPr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/>
              <a:t>Subcontractor</a:t>
            </a:r>
          </a:p>
          <a:p>
            <a:pPr eaLnBrk="1">
              <a:lnSpc>
                <a:spcPct val="100000"/>
              </a:lnSpc>
              <a:spcAft>
                <a:spcPts val="6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GB" altLang="en-US"/>
              <a:t>Casual labour</a:t>
            </a:r>
          </a:p>
        </p:txBody>
      </p:sp>
      <p:sp>
        <p:nvSpPr>
          <p:cNvPr id="3" name="Text Box 1"/>
          <p:cNvSpPr txBox="1">
            <a:spLocks noChangeArrowheads="1"/>
          </p:cNvSpPr>
          <p:nvPr/>
        </p:nvSpPr>
        <p:spPr bwMode="auto">
          <a:xfrm>
            <a:off x="-14288" y="692150"/>
            <a:ext cx="91582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0" tIns="45000" rIns="360000" bIns="45000"/>
          <a:lstStyle>
            <a:lvl1pPr>
              <a:lnSpc>
                <a:spcPts val="24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lnSpc>
                <a:spcPts val="2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lnSpc>
                <a:spcPts val="2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lnSpc>
                <a:spcPts val="2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lnSpc>
                <a:spcPts val="2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49263" eaLnBrk="0" fontAlgn="base" hangingPunct="0">
              <a:lnSpc>
                <a:spcPts val="2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>
              <a:lnSpc>
                <a:spcPct val="100000"/>
              </a:lnSpc>
              <a:spcAft>
                <a:spcPct val="0"/>
              </a:spcAft>
            </a:pPr>
            <a:r>
              <a:rPr lang="en-GB" altLang="en-US" sz="1800" b="1">
                <a:solidFill>
                  <a:srgbClr val="E30613"/>
                </a:solidFill>
              </a:rPr>
              <a:t>Types of work</a:t>
            </a:r>
          </a:p>
        </p:txBody>
      </p:sp>
    </p:spTree>
    <p:extLst>
      <p:ext uri="{BB962C8B-B14F-4D97-AF65-F5344CB8AC3E}">
        <p14:creationId xmlns:p14="http://schemas.microsoft.com/office/powerpoint/2010/main" val="402284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0"/>
                            </p:stCondLst>
                            <p:childTnLst>
                              <p:par>
                                <p:cTn id="9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4754563"/>
          </a:xfrm>
        </p:spPr>
        <p:txBody>
          <a:bodyPr/>
          <a:lstStyle/>
          <a:p>
            <a:pPr marL="0" indent="0" algn="ctr" eaLnBrk="1" hangingPunct="1">
              <a:lnSpc>
                <a:spcPct val="100000"/>
              </a:lnSpc>
            </a:pPr>
            <a:endParaRPr altLang="en-US" sz="6000" dirty="0" smtClean="0">
              <a:solidFill>
                <a:srgbClr val="E30613"/>
              </a:solidFill>
            </a:endParaRPr>
          </a:p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 smtClean="0">
                <a:solidFill>
                  <a:srgbClr val="E30613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37286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</TotalTime>
  <Words>147</Words>
  <Application>Microsoft Office PowerPoint</Application>
  <PresentationFormat>On-screen Show (4:3)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ＭＳ Ｐゴシック</vt:lpstr>
      <vt:lpstr>Arial</vt:lpstr>
      <vt:lpstr>Courier New</vt:lpstr>
      <vt:lpstr>Lucida Grande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Lauren Cubbage</cp:lastModifiedBy>
  <cp:revision>109</cp:revision>
  <dcterms:created xsi:type="dcterms:W3CDTF">2013-05-28T00:38:54Z</dcterms:created>
  <dcterms:modified xsi:type="dcterms:W3CDTF">2015-05-13T12:58:58Z</dcterms:modified>
</cp:coreProperties>
</file>