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79" r:id="rId4"/>
    <p:sldId id="268" r:id="rId5"/>
  </p:sldIdLst>
  <p:sldSz cx="9144000" cy="6858000" type="screen4x3"/>
  <p:notesSz cx="6858000" cy="9144000"/>
  <p:custDataLst>
    <p:tags r:id="rId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5/13/2015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</a:t>
            </a:r>
            <a:r>
              <a:rPr lang="en-US" altLang="en-US" sz="1100" dirty="0" smtClean="0"/>
              <a:t>2015 </a:t>
            </a:r>
            <a:r>
              <a:rPr lang="en-US" altLang="en-US" sz="1100" dirty="0"/>
              <a:t>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altLang="en-US" sz="1100" dirty="0">
                <a:cs typeface="Arial" panose="020B0604020202020204" pitchFamily="34" charset="0"/>
              </a:rPr>
              <a:t> of </a:t>
            </a:r>
            <a:r>
              <a:rPr lang="en-US" altLang="en-US" sz="1100" dirty="0" smtClean="0">
                <a:cs typeface="Arial" panose="020B0604020202020204" pitchFamily="34" charset="0"/>
              </a:rPr>
              <a:t>4</a:t>
            </a: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  <a:p>
            <a:pPr lvl="4"/>
            <a:endParaRPr lang="en-GB" altLang="en-US" dirty="0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algn="ctr" eaLnBrk="1" hangingPunct="1"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6600" kern="0" smtClean="0">
                <a:solidFill>
                  <a:srgbClr val="FFFFFF"/>
                </a:solidFill>
                <a:ea typeface="+mj-ea"/>
                <a:cs typeface="+mj-cs"/>
              </a:rPr>
              <a:t>PowerPoint presentation</a:t>
            </a:r>
            <a:endParaRPr lang="en-GB" sz="6600" kern="0" dirty="0" smtClean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3581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0" tIns="45720" rIns="54000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eaLnBrk="1" hangingPunct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kern="0" dirty="0">
                <a:ea typeface="ＭＳ Ｐゴシック" charset="0"/>
              </a:rPr>
              <a:t>Competent person scheme (CPS)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2276475"/>
            <a:ext cx="769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Unit </a:t>
            </a:r>
            <a:r>
              <a:rPr lang="en-GB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308: Career awareness in building services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700" y="1074738"/>
            <a:ext cx="91313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You can join a competent person scheme to self-certify certain types of building work if you work in the building trade as an installer. This is instead of getting Building Regulations approval. This means:</a:t>
            </a:r>
          </a:p>
          <a:p>
            <a:pPr marL="257175" indent="-257175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You don’t have to use a local council or approved building inspector to check your work.</a:t>
            </a:r>
          </a:p>
          <a:p>
            <a:pPr marL="257175" indent="-257175"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000000"/>
                </a:solidFill>
              </a:rPr>
              <a:t>Your customers benefit from lower prices as there are no building control fees.</a:t>
            </a:r>
          </a:p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Membership is voluntary – you can still use local councils and building inspectors if you prefer.</a:t>
            </a:r>
          </a:p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Competent person scheme operators and installers must follow certain rules to make sure their work complies with Building Regulations.</a:t>
            </a:r>
          </a:p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You will be assessed to make sure you meet the level of competence required before you are approved. </a:t>
            </a:r>
          </a:p>
          <a:p>
            <a:pPr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If you become a member, there will be ongoing inspections of your work to make sure standards are met.</a:t>
            </a:r>
          </a:p>
          <a:p>
            <a:pPr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 smtClean="0">
                <a:solidFill>
                  <a:srgbClr val="E30613"/>
                </a:solidFill>
              </a:rPr>
              <a:t>CPS</a:t>
            </a:r>
            <a:endParaRPr lang="en-GB" altLang="en-US" sz="1800" b="1" dirty="0">
              <a:solidFill>
                <a:srgbClr val="E3061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14288" y="1074738"/>
            <a:ext cx="9158288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 indent="-323850"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>
              <a:spcAft>
                <a:spcPts val="600"/>
              </a:spcAft>
              <a:buFont typeface="Times New Roman" charset="0"/>
              <a:buNone/>
              <a:defRPr/>
            </a:pPr>
            <a:r>
              <a:rPr lang="en-GB" dirty="0"/>
              <a:t>The following is a list of areas in Building Services that operate competent person schemes: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gas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hot water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cold water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electrical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air conditioning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solid fuel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environmental technologies</a:t>
            </a:r>
          </a:p>
          <a:p>
            <a:pPr>
              <a:spcAft>
                <a:spcPts val="600"/>
              </a:spcAft>
              <a:buClr>
                <a:srgbClr val="FF0000"/>
              </a:buClr>
              <a:buFont typeface="Arial"/>
              <a:buChar char="•"/>
              <a:defRPr/>
            </a:pPr>
            <a:r>
              <a:rPr lang="en-GB" dirty="0"/>
              <a:t>oil.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 dirty="0" smtClean="0">
                <a:solidFill>
                  <a:srgbClr val="E30613"/>
                </a:solidFill>
              </a:rPr>
              <a:t>CPS</a:t>
            </a:r>
            <a:endParaRPr lang="en-GB" altLang="en-US" sz="1800" b="1" dirty="0">
              <a:solidFill>
                <a:srgbClr val="E306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altLang="en-US" sz="6000" dirty="0" smtClean="0">
              <a:solidFill>
                <a:srgbClr val="E30613"/>
              </a:solidFill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 smtClean="0">
                <a:solidFill>
                  <a:srgbClr val="E30613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28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851</TotalTime>
  <Words>199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ＭＳ Ｐゴシック</vt:lpstr>
      <vt:lpstr>ＭＳ Ｐゴシック</vt:lpstr>
      <vt:lpstr>Arial</vt:lpstr>
      <vt:lpstr>Lucida Grande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110</cp:revision>
  <dcterms:created xsi:type="dcterms:W3CDTF">2013-05-28T00:38:54Z</dcterms:created>
  <dcterms:modified xsi:type="dcterms:W3CDTF">2015-05-13T13:03:25Z</dcterms:modified>
</cp:coreProperties>
</file>