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9" r:id="rId4"/>
    <p:sldId id="270" r:id="rId5"/>
    <p:sldId id="271" r:id="rId6"/>
    <p:sldId id="272" r:id="rId7"/>
    <p:sldId id="268" r:id="rId8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5/13/2015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</a:t>
            </a:r>
            <a:r>
              <a:rPr lang="en-US" altLang="en-US" sz="1100" dirty="0" smtClean="0"/>
              <a:t>2015 </a:t>
            </a:r>
            <a:r>
              <a:rPr lang="en-US" altLang="en-US" sz="1100" dirty="0"/>
              <a:t>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altLang="en-US" sz="1100" dirty="0">
                <a:cs typeface="Arial" panose="020B0604020202020204" pitchFamily="34" charset="0"/>
              </a:rPr>
              <a:t> of </a:t>
            </a:r>
            <a:r>
              <a:rPr lang="en-US" altLang="en-US" sz="1100" dirty="0" smtClean="0">
                <a:cs typeface="Arial" panose="020B0604020202020204" pitchFamily="34" charset="0"/>
              </a:rPr>
              <a:t>7</a:t>
            </a: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  <a:p>
            <a:pPr lvl="4"/>
            <a:endParaRPr lang="en-GB" altLang="en-US" dirty="0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algn="ctr" eaLnBrk="1" hangingPunct="1"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6600" kern="0" smtClean="0">
                <a:solidFill>
                  <a:srgbClr val="FFFFFF"/>
                </a:solidFill>
                <a:ea typeface="+mj-ea"/>
                <a:cs typeface="+mj-cs"/>
              </a:rPr>
              <a:t>PowerPoint presentation</a:t>
            </a:r>
            <a:endParaRPr lang="en-GB" sz="6600" kern="0" dirty="0" smtClean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3581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0" tIns="45720" rIns="54000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eaLnBrk="1" hangingPunct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kern="0" dirty="0">
                <a:ea typeface="ＭＳ Ｐゴシック" charset="0"/>
              </a:rPr>
              <a:t>CPS registration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2276475"/>
            <a:ext cx="769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Unit </a:t>
            </a:r>
            <a:r>
              <a:rPr lang="en-GB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308: Career awareness in building services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 smtClean="0">
                <a:solidFill>
                  <a:srgbClr val="E30613"/>
                </a:solidFill>
              </a:rPr>
              <a:t>Competent Person Scheme</a:t>
            </a:r>
            <a:endParaRPr lang="en-GB" altLang="en-US" sz="1800" b="1" dirty="0">
              <a:solidFill>
                <a:srgbClr val="E30613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074738"/>
            <a:ext cx="9144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</a:rPr>
              <a:t>You can join a </a:t>
            </a:r>
            <a:r>
              <a:rPr lang="en-GB" sz="2000" b="1" dirty="0" smtClean="0">
                <a:solidFill>
                  <a:srgbClr val="000000"/>
                </a:solidFill>
              </a:rPr>
              <a:t>competent </a:t>
            </a:r>
            <a:r>
              <a:rPr lang="en-GB" sz="2000" b="1" dirty="0">
                <a:solidFill>
                  <a:srgbClr val="000000"/>
                </a:solidFill>
              </a:rPr>
              <a:t>person </a:t>
            </a:r>
            <a:r>
              <a:rPr lang="en-GB" sz="2000" b="1" dirty="0" smtClean="0">
                <a:solidFill>
                  <a:srgbClr val="000000"/>
                </a:solidFill>
              </a:rPr>
              <a:t>scheme </a:t>
            </a:r>
            <a:r>
              <a:rPr lang="en-GB" sz="2000" dirty="0">
                <a:solidFill>
                  <a:srgbClr val="000000"/>
                </a:solidFill>
              </a:rPr>
              <a:t>to self-certify certain types of building work if you work in the building trade as an installer. This is instead of </a:t>
            </a:r>
            <a:r>
              <a:rPr lang="en-GB" sz="2000" dirty="0" smtClean="0">
                <a:solidFill>
                  <a:srgbClr val="000000"/>
                </a:solidFill>
              </a:rPr>
              <a:t>obtaining Building Regulations </a:t>
            </a:r>
            <a:r>
              <a:rPr lang="en-GB" sz="2000" dirty="0">
                <a:solidFill>
                  <a:srgbClr val="000000"/>
                </a:solidFill>
              </a:rPr>
              <a:t>approval.</a:t>
            </a:r>
          </a:p>
          <a:p>
            <a:pPr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</a:rPr>
              <a:t>Current competent person schemes are listed alphabetically in the table below. Contact the relevant scheme for details about joining.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APHC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Benchmark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BESCA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BSI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Certsure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NAPIT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NICEIC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OFTEC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Stroma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>
                <a:solidFill>
                  <a:srgbClr val="E30613"/>
                </a:solidFill>
              </a:rPr>
              <a:t>CPS route to registration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074738"/>
            <a:ext cx="9144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The following has been extracted from the NICEIC website detailing the process of becoming registered with on the competent person scheme.</a:t>
            </a:r>
          </a:p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endParaRPr lang="en-GB" b="1" dirty="0">
              <a:solidFill>
                <a:srgbClr val="000000"/>
              </a:solidFill>
            </a:endParaRPr>
          </a:p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b="1" dirty="0">
                <a:solidFill>
                  <a:srgbClr val="000000"/>
                </a:solidFill>
              </a:rPr>
              <a:t>Application</a:t>
            </a:r>
          </a:p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Complete and return a signed application including: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Details of your business.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Checklist describing how your business currently matches the scheme requirements.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Details of two representative examples of your installation work.*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Payment by cheque, BACS, debit or credit card.</a:t>
            </a:r>
          </a:p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* This information can be provided at a later stage of the application process, however, an appointment will not be booked for an assessment visit until the details have been received.</a:t>
            </a:r>
          </a:p>
        </p:txBody>
      </p:sp>
    </p:spTree>
    <p:extLst>
      <p:ext uri="{BB962C8B-B14F-4D97-AF65-F5344CB8AC3E}">
        <p14:creationId xmlns:p14="http://schemas.microsoft.com/office/powerpoint/2010/main" val="3325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 smtClean="0">
                <a:solidFill>
                  <a:srgbClr val="E30613"/>
                </a:solidFill>
              </a:rPr>
              <a:t>Assessment visit</a:t>
            </a:r>
            <a:endParaRPr lang="en-GB" altLang="en-US" sz="1800" b="1" dirty="0">
              <a:solidFill>
                <a:srgbClr val="E30613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074738"/>
            <a:ext cx="9144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An appointment is sent for an NICEIC engineer to visit the two representative examples of your work. </a:t>
            </a:r>
          </a:p>
          <a:p>
            <a:pPr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Assessment visit</a:t>
            </a:r>
          </a:p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An onsite assessment visit is carried out to assess the technical competence of your business. The main considerations of the assessment are:</a:t>
            </a:r>
          </a:p>
          <a:p>
            <a:pPr marL="354013" indent="-354013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The installation selected is appropriate and competently installed in accordance with the relevant standards.</a:t>
            </a:r>
          </a:p>
          <a:p>
            <a:pPr marL="354013" indent="-354013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The business can demonstrate the ability to inspect, test and commission the installation in accordance with the required standards. Where appropriate, test instruments must be available.</a:t>
            </a:r>
          </a:p>
          <a:p>
            <a:pPr marL="354013" indent="-354013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Any other appropriate parts of applicable Regulations, Standards or Directives are being adhered to, </a:t>
            </a:r>
            <a:r>
              <a:rPr lang="en-GB" altLang="en-US" dirty="0" err="1">
                <a:solidFill>
                  <a:srgbClr val="000000"/>
                </a:solidFill>
              </a:rPr>
              <a:t>eg</a:t>
            </a:r>
            <a:r>
              <a:rPr lang="en-GB" altLang="en-US" dirty="0">
                <a:solidFill>
                  <a:srgbClr val="000000"/>
                </a:solidFill>
              </a:rPr>
              <a:t> Water Regulations. </a:t>
            </a:r>
          </a:p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n-GB" altLang="en-US" b="1" dirty="0">
                <a:solidFill>
                  <a:srgbClr val="000000"/>
                </a:solidFill>
              </a:rPr>
              <a:t>Note</a:t>
            </a:r>
            <a:r>
              <a:rPr lang="en-GB" altLang="en-US" dirty="0">
                <a:solidFill>
                  <a:srgbClr val="000000"/>
                </a:solidFill>
              </a:rPr>
              <a:t>: Reassessments, if required, will incur a charge.</a:t>
            </a:r>
          </a:p>
        </p:txBody>
      </p:sp>
    </p:spTree>
    <p:extLst>
      <p:ext uri="{BB962C8B-B14F-4D97-AF65-F5344CB8AC3E}">
        <p14:creationId xmlns:p14="http://schemas.microsoft.com/office/powerpoint/2010/main" val="24721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 smtClean="0">
                <a:solidFill>
                  <a:srgbClr val="E30613"/>
                </a:solidFill>
              </a:rPr>
              <a:t>Required evidence</a:t>
            </a:r>
            <a:endParaRPr lang="en-GB" altLang="en-US" sz="1800" b="1" dirty="0">
              <a:solidFill>
                <a:srgbClr val="E30613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074738"/>
            <a:ext cx="9144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54013" indent="-354013" eaLnBrk="1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Insurance details: for those carrying out work in domestic dwellings this must be at least £2 million of public liability insurance.</a:t>
            </a:r>
          </a:p>
          <a:p>
            <a:pPr marL="354013" indent="-354013" eaLnBrk="1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Warranty: Registered Installers must offer clients a warranty for completed work in accordance with being a member of the Competent Persons Scheme.</a:t>
            </a:r>
          </a:p>
          <a:p>
            <a:pPr marL="354013" indent="-354013" eaLnBrk="1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Copy of proposed Qualified Supervisor’s relevant qualifications. Where formal qualifications do not exist, equivalent qualifications together with relevant experience may be considered.</a:t>
            </a:r>
          </a:p>
          <a:p>
            <a:pPr marL="354013" indent="-354013" eaLnBrk="1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All scheme applicants will be expected to have knowledge of the relevant Building Regulations and their application.</a:t>
            </a:r>
          </a:p>
          <a:p>
            <a:pPr eaLnBrk="1"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Registration</a:t>
            </a:r>
          </a:p>
          <a:p>
            <a:pPr eaLnBrk="1"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Once you have met all the requirements, your business will be registered, and can self-certify the work carried out via the NICEIC notification system either online or by fax.</a:t>
            </a:r>
          </a:p>
        </p:txBody>
      </p:sp>
    </p:spTree>
    <p:extLst>
      <p:ext uri="{BB962C8B-B14F-4D97-AF65-F5344CB8AC3E}">
        <p14:creationId xmlns:p14="http://schemas.microsoft.com/office/powerpoint/2010/main" val="242645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>
                <a:solidFill>
                  <a:srgbClr val="E30613"/>
                </a:solidFill>
              </a:rPr>
              <a:t>Consequences of non-compliance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074738"/>
            <a:ext cx="91440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Regrettably, there are a few rogue traders.</a:t>
            </a:r>
          </a:p>
          <a:p>
            <a:pPr>
              <a:spcAft>
                <a:spcPts val="600"/>
              </a:spcAft>
              <a:buFont typeface="Times New Roman" charset="0"/>
              <a:buNone/>
              <a:defRPr/>
            </a:pPr>
            <a:endParaRPr lang="en-GB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>
                <a:solidFill>
                  <a:srgbClr val="000000"/>
                </a:solidFill>
              </a:rPr>
              <a:t>The consequences of carrying out work incorrectly, dangerously or when you are not competent can result in: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cautions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fines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Imprisonment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loss of license to practice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injury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damage.</a:t>
            </a:r>
          </a:p>
        </p:txBody>
      </p:sp>
    </p:spTree>
    <p:extLst>
      <p:ext uri="{BB962C8B-B14F-4D97-AF65-F5344CB8AC3E}">
        <p14:creationId xmlns:p14="http://schemas.microsoft.com/office/powerpoint/2010/main" val="21191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altLang="en-US" sz="6000" dirty="0" smtClean="0">
              <a:solidFill>
                <a:srgbClr val="E30613"/>
              </a:solidFill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 smtClean="0">
                <a:solidFill>
                  <a:srgbClr val="E30613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28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379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ＭＳ Ｐゴシック</vt:lpstr>
      <vt:lpstr>Arial</vt:lpstr>
      <vt:lpstr>Lucida Grande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112</cp:revision>
  <dcterms:created xsi:type="dcterms:W3CDTF">2013-05-28T00:38:54Z</dcterms:created>
  <dcterms:modified xsi:type="dcterms:W3CDTF">2015-05-13T13:03:49Z</dcterms:modified>
</cp:coreProperties>
</file>