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2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29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6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/>
          </p:nvPr>
        </p:nvGraphicFramePr>
        <p:xfrm>
          <a:off x="157113" y="550375"/>
          <a:ext cx="8804550" cy="464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HR Director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Sponsor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decision-maker who approves the budget and scope of the project.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HR Team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Participants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 beneficiaries of the training; their engagement is crucial for project success.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Finance Department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Budget Controller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Responsible for approving the budget; concerned with financial impact and cost-effectiveness.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IT Department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Technical Support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technical support for online training platforms; minimal involvement unless technical issues arise.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Senior Management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Strategic Oversight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Interested in the project’s alignment with organizational goals but not involved in day-to-day activities.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 dirty="0"/>
                        <a:t>External Vendors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Material Suppliers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Involved in providing training materials; limited power and interest in the project's outcomes.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04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 dirty="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1150" y="1152525"/>
          <a:ext cx="8804550" cy="2712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1279639116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1265321233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730574791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1935867931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3338573332"/>
                    </a:ext>
                  </a:extLst>
                </a:gridCol>
              </a:tblGrid>
              <a:tr h="325675">
                <a:tc>
                  <a:txBody>
                    <a:bodyPr/>
                    <a:lstStyle/>
                    <a:p>
                      <a:r>
                        <a:rPr lang="en-US" b="1" dirty="0"/>
                        <a:t>Legal Department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Compliance Advisor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Ensures that training materials comply with legal and regulatory standards.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25935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Employees (General Staff)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Indirect Beneficiaries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training could indirectly impact their payroll and benefits, but they have low power and interest.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53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Training and Development Team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Delivery and Content Development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Responsible for developing and delivering the training content; critical to project execution.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41468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r>
                        <a:rPr lang="en-US" b="1"/>
                        <a:t>Union Representatives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Advocates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have concerns about changes in salary structures or benefits that could arise from the training.</a:t>
                      </a:r>
                    </a:p>
                  </a:txBody>
                  <a:tcPr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7127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1150" y="686765"/>
          <a:ext cx="8804550" cy="465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913339904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650049316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1330028387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821955217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410091121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59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Keep satisfied (high priority</a:t>
            </a:r>
            <a:r>
              <a:rPr lang="en" b="1" dirty="0" smtClean="0">
                <a:solidFill>
                  <a:schemeClr val="lt1"/>
                </a:solidFill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 smtClean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dirty="0" smtClean="0"/>
          </a:p>
          <a:p>
            <a:pPr lvl="0" algn="ctr">
              <a:buClr>
                <a:schemeClr val="dk1"/>
              </a:buClr>
              <a:buSzPts val="1100"/>
            </a:pPr>
            <a:r>
              <a:rPr lang="en-US" dirty="0" smtClean="0"/>
              <a:t>Legal </a:t>
            </a:r>
            <a:r>
              <a:rPr lang="en-US" dirty="0"/>
              <a:t>Department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Manage closely (high effort</a:t>
            </a:r>
            <a:r>
              <a:rPr lang="en" b="1" dirty="0" smtClean="0">
                <a:solidFill>
                  <a:schemeClr val="lt1"/>
                </a:solidFill>
              </a:rPr>
              <a:t>)</a:t>
            </a:r>
          </a:p>
          <a:p>
            <a:pPr lvl="0" algn="ctr"/>
            <a:endParaRPr lang="en-US" dirty="0" smtClean="0"/>
          </a:p>
          <a:p>
            <a:pPr lvl="0" algn="ctr"/>
            <a:endParaRPr lang="en-US" dirty="0"/>
          </a:p>
          <a:p>
            <a:pPr lvl="0" algn="ctr"/>
            <a:r>
              <a:rPr lang="en-US" dirty="0" smtClean="0"/>
              <a:t>HR </a:t>
            </a:r>
            <a:r>
              <a:rPr lang="en-US" dirty="0"/>
              <a:t>Director, Senior </a:t>
            </a:r>
            <a:r>
              <a:rPr lang="en-US" dirty="0" smtClean="0"/>
              <a:t>Management</a:t>
            </a:r>
          </a:p>
          <a:p>
            <a:pPr lvl="0" algn="ctr"/>
            <a:r>
              <a:rPr lang="en-US" dirty="0"/>
              <a:t>Finance </a:t>
            </a:r>
            <a:r>
              <a:rPr lang="en-US" dirty="0" smtClean="0"/>
              <a:t>Department</a:t>
            </a:r>
          </a:p>
          <a:p>
            <a:pPr lvl="0" algn="ctr"/>
            <a:r>
              <a:rPr lang="en-US" dirty="0"/>
              <a:t>HR Team, Training and Development Team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Monitor (minimum effort</a:t>
            </a:r>
            <a:r>
              <a:rPr lang="en" b="1" dirty="0" smtClean="0">
                <a:solidFill>
                  <a:srgbClr val="FFFFFF"/>
                </a:solidFill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-</a:t>
            </a:r>
            <a:endParaRPr lang="en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</a:rPr>
              <a:t>Show </a:t>
            </a:r>
            <a:r>
              <a:rPr lang="en" b="1" dirty="0" smtClean="0">
                <a:solidFill>
                  <a:srgbClr val="666666"/>
                </a:solidFill>
              </a:rPr>
              <a:t>consideration</a:t>
            </a:r>
          </a:p>
          <a:p>
            <a:pPr lvl="0" algn="ctr"/>
            <a:endParaRPr lang="en-US" dirty="0" smtClean="0"/>
          </a:p>
          <a:p>
            <a:pPr lvl="0" algn="ctr"/>
            <a:r>
              <a:rPr lang="en-US" dirty="0" smtClean="0"/>
              <a:t>Union Representatives</a:t>
            </a:r>
          </a:p>
          <a:p>
            <a:pPr lvl="0" algn="ctr"/>
            <a:r>
              <a:rPr lang="en-US" dirty="0"/>
              <a:t>IT Department, Employees (General Staff), External Vendors</a:t>
            </a:r>
            <a:endParaRPr b="1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4"/>
          <p:cNvSpPr/>
          <p:nvPr/>
        </p:nvSpPr>
        <p:spPr>
          <a:xfrm>
            <a:off x="285330" y="1856275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000000"/>
                </a:solidFill>
              </a:rPr>
              <a:t>stakeholder’s vs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Department</a:t>
            </a:r>
            <a:endParaRPr sz="1300" dirty="0"/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5805388" y="154114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Omar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Owner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 dirty="0"/>
          </a:p>
        </p:txBody>
      </p:sp>
      <p:sp>
        <p:nvSpPr>
          <p:cNvPr id="76" name="Google Shape;76;p14"/>
          <p:cNvSpPr/>
          <p:nvPr/>
        </p:nvSpPr>
        <p:spPr>
          <a:xfrm>
            <a:off x="7004888" y="10880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Deanna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Director of Operations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805388" y="10880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717600" y="275353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827133" y="278760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717600" y="330962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840229" y="334275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160105" y="178724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083356" y="113003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86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372</Words>
  <Application>Microsoft Office PowerPoint</Application>
  <PresentationFormat>On-screen Show (16:9)</PresentationFormat>
  <Paragraphs>123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5</cp:revision>
  <dcterms:modified xsi:type="dcterms:W3CDTF">2024-09-25T17:24:14Z</dcterms:modified>
</cp:coreProperties>
</file>