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66" r:id="rId9"/>
    <p:sldId id="269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Sheet1!$B$2</c:f>
              <c:strCache>
                <c:ptCount val="1"/>
                <c:pt idx="0">
                  <c:v>72%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E3A-4FAC-B75E-F193B2F841D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explosion val="9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E3A-4FAC-B75E-F193B2F841D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solidFill>
                <a:srgbClr val="FFFFFF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Sheet1!$A$3:$A$6</c:f>
              <c:strCache>
                <c:ptCount val="3"/>
                <c:pt idx="0">
                  <c:v>No Technical Issues</c:v>
                </c:pt>
                <c:pt idx="1">
                  <c:v>Waited &gt; 15 Minutes</c:v>
                </c:pt>
                <c:pt idx="2">
                  <c:v>Inaccurate Orders</c:v>
                </c:pt>
              </c:strCache>
            </c:strRef>
          </c:cat>
          <c:val>
            <c:numRef>
              <c:f>Sheet1!$B$3:$B$6</c:f>
              <c:numCache>
                <c:formatCode>0%</c:formatCode>
                <c:ptCount val="4"/>
                <c:pt idx="0">
                  <c:v>0.88</c:v>
                </c:pt>
                <c:pt idx="1">
                  <c:v>0.54</c:v>
                </c:pt>
                <c:pt idx="2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3A-4FAC-B75E-F193B2F841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e8aa0f6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e8aa0f6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e8aa0f6e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e8aa0f6e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e8aa0f6e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e8aa0f6e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e8aa0f6e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e8aa0f6e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e8aa0f6e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e8aa0f6e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663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e8aa0f6e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e8aa0f6e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8953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8b776261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8b776261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780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8b776261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8b776261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712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5" name="Google Shape;55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0" y="2839025"/>
            <a:ext cx="8520600" cy="14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Test Launch Summary</a:t>
            </a:r>
            <a:endParaRPr sz="4200" b="1" dirty="0">
              <a:solidFill>
                <a:srgbClr val="0C7182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881" y="332600"/>
            <a:ext cx="2720225" cy="27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311700" y="203249"/>
            <a:ext cx="8520600" cy="4456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sz="3200" b="1" dirty="0" smtClean="0"/>
              <a:t>Summary:</a:t>
            </a:r>
          </a:p>
          <a:p>
            <a:pPr marL="0" lvl="0" indent="0" algn="l"/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tablet test launch was overall successful, with most customers enjoying the new system. However, there are key areas, such as table turn times and order accuracy, that need improvement.</a:t>
            </a:r>
            <a:endParaRPr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311700" y="203249"/>
            <a:ext cx="8520600" cy="4442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" sz="3200" b="1" i="1" dirty="0"/>
              <a:t>Overview</a:t>
            </a:r>
            <a:r>
              <a:rPr lang="en" sz="3200" i="1" dirty="0"/>
              <a:t> </a:t>
            </a:r>
            <a:endParaRPr lang="en" sz="3200" i="1" dirty="0" smtClean="0"/>
          </a:p>
          <a:p>
            <a:pPr marL="342900" lvl="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Customers </a:t>
            </a:r>
            <a:r>
              <a:rPr lang="en-US" sz="2400" dirty="0">
                <a:solidFill>
                  <a:schemeClr val="tx1"/>
                </a:solidFill>
              </a:rPr>
              <a:t>generally found the tablet experience positive.</a:t>
            </a:r>
          </a:p>
          <a:p>
            <a:pPr marL="342900" lvl="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Some technical issues were encountered, but most were resolved quickly.</a:t>
            </a:r>
          </a:p>
          <a:p>
            <a:pPr marL="342900" lvl="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Table turn time remained unchanged.</a:t>
            </a:r>
          </a:p>
          <a:p>
            <a:pPr marL="342900" lvl="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Kitchen staff needs additional training for order accuracy.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lvl="0" indent="0" algn="l"/>
            <a:endParaRPr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45445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3200" b="1" dirty="0" smtClean="0"/>
              <a:t>- Staff</a:t>
            </a:r>
            <a:r>
              <a:rPr lang="en-US" sz="3200" b="1" dirty="0"/>
              <a:t>:</a:t>
            </a:r>
            <a:r>
              <a:rPr lang="en-US" sz="3200" dirty="0"/>
              <a:t> Successfully adapted to the tablets with minimal training required.</a:t>
            </a:r>
          </a:p>
          <a:p>
            <a:pPr algn="l"/>
            <a:r>
              <a:rPr lang="en-US" sz="3200" b="1" dirty="0" smtClean="0"/>
              <a:t>- Customers</a:t>
            </a:r>
            <a:r>
              <a:rPr lang="en-US" sz="3200" b="1" dirty="0"/>
              <a:t>:</a:t>
            </a:r>
            <a:r>
              <a:rPr lang="en-US" sz="3200" dirty="0"/>
              <a:t> Reported faster service and appreciated the digital menu.</a:t>
            </a:r>
          </a:p>
          <a:p>
            <a:pPr algn="l"/>
            <a:r>
              <a:rPr lang="en-US" sz="3200" b="1" dirty="0" smtClean="0"/>
              <a:t>- Technical</a:t>
            </a:r>
            <a:r>
              <a:rPr lang="en-US" sz="3200" b="1" dirty="0"/>
              <a:t>:</a:t>
            </a:r>
            <a:r>
              <a:rPr lang="en-US" sz="3200" dirty="0"/>
              <a:t> Minor connectivity issues were noted but did not majorly impact service.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1"/>
          </p:nvPr>
        </p:nvSpPr>
        <p:spPr>
          <a:xfrm>
            <a:off x="311700" y="203249"/>
            <a:ext cx="8520600" cy="3419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Address connectivity issues by upgrading Wi-Fi infrastructure.</a:t>
            </a:r>
          </a:p>
          <a:p>
            <a:pPr marL="5715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Gather additional customer feedback to enhance user experience.</a:t>
            </a:r>
          </a:p>
          <a:p>
            <a:pPr marL="5715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Plan a full rollout based on successful test launch results.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6165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/>
            <a:r>
              <a:rPr lang="en" sz="3200" i="1" dirty="0" smtClean="0"/>
              <a:t>Findings</a:t>
            </a:r>
            <a:endParaRPr lang="ar-SA" sz="3200" i="1" dirty="0" smtClean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311944152"/>
              </p:ext>
            </p:extLst>
          </p:nvPr>
        </p:nvGraphicFramePr>
        <p:xfrm>
          <a:off x="1524000" y="911929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539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1"/>
          </p:nvPr>
        </p:nvSpPr>
        <p:spPr>
          <a:xfrm>
            <a:off x="311700" y="203249"/>
            <a:ext cx="8520600" cy="43582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/>
            <a:r>
              <a:rPr lang="en" sz="3200" i="1" dirty="0" smtClean="0"/>
              <a:t>Findings</a:t>
            </a:r>
            <a:endParaRPr lang="ar-SA" sz="3200" i="1" dirty="0" smtClean="0"/>
          </a:p>
          <a:p>
            <a:pPr marL="571500" indent="-4572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Positive Experience (72%) </a:t>
            </a:r>
            <a:r>
              <a:rPr lang="en-US" sz="2400" dirty="0">
                <a:solidFill>
                  <a:schemeClr val="tx1"/>
                </a:solidFill>
              </a:rPr>
              <a:t>– Customers who rated their experience as 4 or 5.</a:t>
            </a:r>
          </a:p>
          <a:p>
            <a:pPr marL="571500" indent="-4572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No Technical Issues (88%) </a:t>
            </a:r>
            <a:r>
              <a:rPr lang="en-US" sz="2400" dirty="0">
                <a:solidFill>
                  <a:schemeClr val="tx1"/>
                </a:solidFill>
              </a:rPr>
              <a:t>– Customers who did not experience any technical issues with the tablets.</a:t>
            </a:r>
          </a:p>
          <a:p>
            <a:pPr marL="571500" indent="-4572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Waited &gt; </a:t>
            </a:r>
            <a:r>
              <a:rPr lang="en-US" sz="2400" b="1" dirty="0">
                <a:solidFill>
                  <a:schemeClr val="tx1"/>
                </a:solidFill>
              </a:rPr>
              <a:t>15 Minutes (54%) </a:t>
            </a:r>
            <a:r>
              <a:rPr lang="en-US" sz="2400" dirty="0">
                <a:solidFill>
                  <a:schemeClr val="tx1"/>
                </a:solidFill>
              </a:rPr>
              <a:t>– Customers who waited over 15 minutes to be seated.</a:t>
            </a:r>
          </a:p>
          <a:p>
            <a:pPr marL="571500" indent="-4572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Inaccurate Orders (28%) </a:t>
            </a:r>
            <a:r>
              <a:rPr lang="en-US" sz="2400" dirty="0">
                <a:solidFill>
                  <a:schemeClr val="tx1"/>
                </a:solidFill>
              </a:rPr>
              <a:t>– Customers who reported inaccuracies in their order.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193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Other Findings</a:t>
            </a:r>
            <a:endParaRPr i="1"/>
          </a:p>
        </p:txBody>
      </p:sp>
      <p:sp>
        <p:nvSpPr>
          <p:cNvPr id="87" name="Google Shape;87;p17"/>
          <p:cNvSpPr txBox="1"/>
          <p:nvPr/>
        </p:nvSpPr>
        <p:spPr>
          <a:xfrm>
            <a:off x="469550" y="858800"/>
            <a:ext cx="8287500" cy="3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dk1"/>
                </a:solidFill>
                <a:highlight>
                  <a:srgbClr val="FFFFFF"/>
                </a:highlight>
              </a:rPr>
              <a:t>ORDERING PROCESS</a:t>
            </a:r>
            <a:endParaRPr sz="17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dirty="0">
                <a:solidFill>
                  <a:schemeClr val="dk1"/>
                </a:solidFill>
                <a:highlight>
                  <a:srgbClr val="FFFFFF"/>
                </a:highlight>
              </a:rPr>
              <a:t>82% of the customers ordered appetizers using the tablets.</a:t>
            </a: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dirty="0">
                <a:solidFill>
                  <a:schemeClr val="dk1"/>
                </a:solidFill>
                <a:highlight>
                  <a:srgbClr val="FFFFFF"/>
                </a:highlight>
              </a:rPr>
              <a:t>Only 36% used the tablets in putting in multiple orders.</a:t>
            </a: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dirty="0">
                <a:solidFill>
                  <a:schemeClr val="dk1"/>
                </a:solidFill>
                <a:highlight>
                  <a:srgbClr val="FFFFFF"/>
                </a:highlight>
              </a:rPr>
              <a:t>When asked about the order accuracy, </a:t>
            </a:r>
            <a:r>
              <a:rPr lang="en" sz="1700" i="1" dirty="0">
                <a:solidFill>
                  <a:schemeClr val="dk1"/>
                </a:solidFill>
                <a:highlight>
                  <a:srgbClr val="FFFFFF"/>
                </a:highlight>
              </a:rPr>
              <a:t>72% of the customers said that the kitchen prepared your order correctly</a:t>
            </a:r>
            <a:r>
              <a:rPr lang="en" sz="1700" dirty="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5715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dk1"/>
                </a:solidFill>
                <a:highlight>
                  <a:srgbClr val="FFFFFF"/>
                </a:highlight>
              </a:rPr>
              <a:t>SERVING TIME</a:t>
            </a:r>
            <a:endParaRPr sz="17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dirty="0">
                <a:solidFill>
                  <a:schemeClr val="dk1"/>
                </a:solidFill>
                <a:highlight>
                  <a:srgbClr val="FFFFFF"/>
                </a:highlight>
              </a:rPr>
              <a:t>54% of the customers waited more than 15 mins in order to get a table.</a:t>
            </a: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dirty="0">
                <a:solidFill>
                  <a:schemeClr val="dk1"/>
                </a:solidFill>
                <a:highlight>
                  <a:srgbClr val="FFFFFF"/>
                </a:highlight>
              </a:rPr>
              <a:t>On average, 56% of the customers received their food order within 20 mins.</a:t>
            </a: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5715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dk1"/>
                </a:solidFill>
                <a:highlight>
                  <a:srgbClr val="FFFFFF"/>
                </a:highlight>
              </a:rPr>
              <a:t>CHECKOUT PROCESS</a:t>
            </a:r>
            <a:endParaRPr sz="1700" b="1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dirty="0">
                <a:solidFill>
                  <a:schemeClr val="dk1"/>
                </a:solidFill>
                <a:highlight>
                  <a:srgbClr val="FFFFFF"/>
                </a:highlight>
              </a:rPr>
              <a:t>82% of the customers found that the checkout process is quick, easy, and secure. </a:t>
            </a: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dirty="0">
                <a:solidFill>
                  <a:schemeClr val="dk1"/>
                </a:solidFill>
                <a:highlight>
                  <a:srgbClr val="FFFFFF"/>
                </a:highlight>
              </a:rPr>
              <a:t>40% of the customers are confident in submitting their payment through a tablet </a:t>
            </a: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0595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Next Steps</a:t>
            </a:r>
            <a:endParaRPr i="1"/>
          </a:p>
        </p:txBody>
      </p:sp>
      <p:sp>
        <p:nvSpPr>
          <p:cNvPr id="108" name="Google Shape;108;p20"/>
          <p:cNvSpPr txBox="1"/>
          <p:nvPr/>
        </p:nvSpPr>
        <p:spPr>
          <a:xfrm>
            <a:off x="460400" y="942225"/>
            <a:ext cx="8287500" cy="3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Since only </a:t>
            </a:r>
            <a:r>
              <a:rPr lang="en" sz="1800" dirty="0">
                <a:solidFill>
                  <a:schemeClr val="dk1"/>
                </a:solidFill>
                <a:highlight>
                  <a:srgbClr val="FFFFFF"/>
                </a:highlight>
              </a:rPr>
              <a:t>88% of the guests didn’t experience technical issues with the tablet. There is still 12% error experienced on the tablets. Our next plan is to: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37160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 dirty="0" smtClean="0">
                <a:solidFill>
                  <a:schemeClr val="dk1"/>
                </a:solidFill>
                <a:highlight>
                  <a:srgbClr val="FFFFFF"/>
                </a:highlight>
              </a:rPr>
              <a:t>Retrain </a:t>
            </a:r>
            <a:r>
              <a:rPr lang="en" sz="1800" dirty="0">
                <a:solidFill>
                  <a:schemeClr val="dk1"/>
                </a:solidFill>
                <a:highlight>
                  <a:srgbClr val="FFFFFF"/>
                </a:highlight>
              </a:rPr>
              <a:t>the staff members on how to troubleshoot the tablets when they encountered error</a:t>
            </a:r>
            <a:r>
              <a:rPr lang="en" sz="1800" dirty="0" smtClean="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lang="ar-SA" sz="1800" dirty="0" smtClean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1371600" lvl="2" indent="-342900">
              <a:lnSpc>
                <a:spcPct val="115000"/>
              </a:lnSpc>
              <a:buClr>
                <a:schemeClr val="dk1"/>
              </a:buClr>
              <a:buSzPts val="1800"/>
              <a:buAutoNum type="arabicPeriod"/>
            </a:pPr>
            <a:r>
              <a:rPr lang="en-US" sz="1800" dirty="0">
                <a:solidFill>
                  <a:schemeClr val="tx1"/>
                </a:solidFill>
                <a:highlight>
                  <a:srgbClr val="FFFFFF"/>
                </a:highlight>
              </a:rPr>
              <a:t>Work with kitchen and </a:t>
            </a:r>
            <a:r>
              <a:rPr lang="en-US" sz="1800" dirty="0" smtClean="0">
                <a:solidFill>
                  <a:schemeClr val="tx1"/>
                </a:solidFill>
                <a:highlight>
                  <a:srgbClr val="FFFFFF"/>
                </a:highlight>
              </a:rPr>
              <a:t>wait</a:t>
            </a:r>
            <a:r>
              <a:rPr lang="ar-SA" sz="1800" dirty="0" smtClean="0">
                <a:solidFill>
                  <a:schemeClr val="tx1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highlight>
                  <a:srgbClr val="FFFFFF"/>
                </a:highlight>
              </a:rPr>
              <a:t>staff </a:t>
            </a:r>
            <a:r>
              <a:rPr lang="en-US" sz="1800" dirty="0">
                <a:solidFill>
                  <a:schemeClr val="tx1"/>
                </a:solidFill>
                <a:highlight>
                  <a:srgbClr val="FFFFFF"/>
                </a:highlight>
              </a:rPr>
              <a:t>to address order accuracy issues.</a:t>
            </a:r>
          </a:p>
          <a:p>
            <a:pPr marL="1371600" lvl="2" indent="-342900">
              <a:lnSpc>
                <a:spcPct val="115000"/>
              </a:lnSpc>
              <a:buClr>
                <a:schemeClr val="dk1"/>
              </a:buClr>
              <a:buSzPts val="1800"/>
              <a:buAutoNum type="arabicPeriod"/>
            </a:pPr>
            <a:r>
              <a:rPr lang="en-US" sz="1800" dirty="0">
                <a:solidFill>
                  <a:schemeClr val="tx1"/>
                </a:solidFill>
                <a:highlight>
                  <a:srgbClr val="FFFFFF"/>
                </a:highlight>
              </a:rPr>
              <a:t>Investigate methods to decrease table turn time.</a:t>
            </a:r>
          </a:p>
          <a:p>
            <a:pPr marL="1371600" lvl="2" indent="-342900">
              <a:lnSpc>
                <a:spcPct val="115000"/>
              </a:lnSpc>
              <a:buClr>
                <a:schemeClr val="dk1"/>
              </a:buClr>
              <a:buSzPts val="1800"/>
              <a:buAutoNum type="arabicPeriod"/>
            </a:pPr>
            <a:r>
              <a:rPr lang="en-US" sz="1800" dirty="0">
                <a:solidFill>
                  <a:schemeClr val="tx1"/>
                </a:solidFill>
                <a:highlight>
                  <a:srgbClr val="FFFFFF"/>
                </a:highlight>
              </a:rPr>
              <a:t>Enhance customer communication about the Birthday Club and other promotions.</a:t>
            </a:r>
          </a:p>
          <a:p>
            <a:pPr marL="1371600" lvl="2" indent="-342900">
              <a:lnSpc>
                <a:spcPct val="115000"/>
              </a:lnSpc>
              <a:buClr>
                <a:schemeClr val="dk1"/>
              </a:buClr>
              <a:buSzPts val="1800"/>
              <a:buAutoNum type="arabicPeriod"/>
            </a:pPr>
            <a:r>
              <a:rPr lang="en-US" sz="1800" dirty="0">
                <a:solidFill>
                  <a:schemeClr val="tx1"/>
                </a:solidFill>
                <a:highlight>
                  <a:srgbClr val="FFFFFF"/>
                </a:highlight>
              </a:rPr>
              <a:t>Continue monitoring tablet performance and address any emerging technical issues.</a:t>
            </a:r>
            <a:endParaRPr sz="1800" dirty="0">
              <a:solidFill>
                <a:schemeClr val="tx1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0326140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385</Words>
  <Application>Microsoft Office PowerPoint</Application>
  <PresentationFormat>On-screen Show (16:9)</PresentationFormat>
  <Paragraphs>38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Test Launch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[Title]</dc:title>
  <cp:lastModifiedBy>Admin</cp:lastModifiedBy>
  <cp:revision>31</cp:revision>
  <dcterms:modified xsi:type="dcterms:W3CDTF">2024-09-19T14:52:30Z</dcterms:modified>
</cp:coreProperties>
</file>