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59" r:id="rId7"/>
    <p:sldId id="264" r:id="rId8"/>
    <p:sldId id="271" r:id="rId9"/>
    <p:sldId id="265" r:id="rId10"/>
    <p:sldId id="261" r:id="rId11"/>
    <p:sldId id="266" r:id="rId12"/>
    <p:sldId id="267" r:id="rId13"/>
    <p:sldId id="268" r:id="rId14"/>
    <p:sldId id="269" r:id="rId15"/>
    <p:sldId id="272" r:id="rId16"/>
    <p:sldId id="27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s-AR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BFS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s-A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Solución con menor profundidad posible (óptima)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B6B39D33-D046-47BE-829F-7DE9C1355A9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s-A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Expande todos los nodos hasta la solución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15A7BCB-F8C9-469E-AAD5-364C09881B8A}" type="parTrans" cxnId="{877B3C1A-839E-4419-A916-B4E946768D4D}">
      <dgm:prSet/>
      <dgm:spPr/>
      <dgm:t>
        <a:bodyPr/>
        <a:lstStyle/>
        <a:p>
          <a:endParaRPr lang="en-US"/>
        </a:p>
      </dgm:t>
    </dgm:pt>
    <dgm:pt modelId="{AC756B1C-E9B8-4AF1-AAAF-F8402FE8B80B}" type="sibTrans" cxnId="{877B3C1A-839E-4419-A916-B4E946768D4D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s-AR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DFS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s-A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 solución encontrada no es necesariamente la óptima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s-AR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IDDFS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s-A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 solución encontrada no es necesariamente la óptima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s-A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Expande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el </a:t>
          </a:r>
          <a:r>
            <a:rPr lang="es-A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nodo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de mayor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profundidad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 hasta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cierto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límite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F82601E6-6FF6-41B5-BDEF-C0E73D0B30B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s-A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Utiliza mucha memoria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36C8FEA-0125-468F-AC7E-0D933F696D03}" type="parTrans" cxnId="{1FCB23E5-E983-4435-8A6F-78F13DE6D873}">
      <dgm:prSet/>
      <dgm:spPr/>
      <dgm:t>
        <a:bodyPr/>
        <a:lstStyle/>
        <a:p>
          <a:endParaRPr lang="en-US"/>
        </a:p>
      </dgm:t>
    </dgm:pt>
    <dgm:pt modelId="{EAEC7697-68BC-4B26-A3B6-9BD23217CF44}" type="sibTrans" cxnId="{1FCB23E5-E983-4435-8A6F-78F13DE6D873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Utiliza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menos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memoria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que el BFS</a:t>
          </a:r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0775AFC9-9E75-4FDD-8B9F-A398765CD19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s-A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Expande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el </a:t>
          </a:r>
          <a:r>
            <a:rPr lang="es-A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nodo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de mayor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profundidad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</dgm:t>
    </dgm:pt>
    <dgm:pt modelId="{1804B5F9-1A7C-4E1F-A3E6-51D14AC3E07C}" type="parTrans" cxnId="{B2ACD24B-E84B-4C4F-9FB9-4C89C6D6100E}">
      <dgm:prSet/>
      <dgm:spPr/>
      <dgm:t>
        <a:bodyPr/>
        <a:lstStyle/>
        <a:p>
          <a:endParaRPr lang="en-US"/>
        </a:p>
      </dgm:t>
    </dgm:pt>
    <dgm:pt modelId="{F8771F46-D775-428E-8923-23697D2B93DC}" type="sibTrans" cxnId="{B2ACD24B-E84B-4C4F-9FB9-4C89C6D6100E}">
      <dgm:prSet/>
      <dgm:spPr/>
      <dgm:t>
        <a:bodyPr/>
        <a:lstStyle/>
        <a:p>
          <a:endParaRPr lang="en-US"/>
        </a:p>
      </dgm:t>
    </dgm:pt>
    <dgm:pt modelId="{26ECA639-0A60-4D96-A34B-F5ACC75DAA0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s-A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Utiliza poco memoria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A3F4B23-A392-40BF-A1BD-D150AE345EB0}" type="sibTrans" cxnId="{F270B5BD-559B-4711-AB5A-FD85478BE916}">
      <dgm:prSet/>
      <dgm:spPr/>
      <dgm:t>
        <a:bodyPr/>
        <a:lstStyle/>
        <a:p>
          <a:endParaRPr lang="en-US"/>
        </a:p>
      </dgm:t>
    </dgm:pt>
    <dgm:pt modelId="{C4856BF6-9736-45B2-AF8E-AA325F8A725C}" type="parTrans" cxnId="{F270B5BD-559B-4711-AB5A-FD85478BE916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877B3C1A-839E-4419-A916-B4E946768D4D}" srcId="{6857B86A-DEC1-407C-A1BB-5BF9ACCBCA6A}" destId="{B6B39D33-D046-47BE-829F-7DE9C1355A93}" srcOrd="1" destOrd="0" parTransId="{E15A7BCB-F8C9-469E-AAD5-364C09881B8A}" sibTransId="{AC756B1C-E9B8-4AF1-AAAF-F8402FE8B80B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052CD662-FA04-4C38-BDDB-2453E96D014D}" type="presOf" srcId="{B6B39D33-D046-47BE-829F-7DE9C1355A93}" destId="{17CA1487-CDD9-4364-92F6-A11DBDAFE16C}" srcOrd="0" destOrd="1" presId="urn:microsoft.com/office/officeart/2005/8/layout/hList1"/>
    <dgm:cxn modelId="{B2ACD24B-E84B-4C4F-9FB9-4C89C6D6100E}" srcId="{ABA77F75-8642-4931-8D7E-BE6C6DB9940D}" destId="{0775AFC9-9E75-4FDD-8B9F-A398765CD19C}" srcOrd="1" destOrd="0" parTransId="{1804B5F9-1A7C-4E1F-A3E6-51D14AC3E07C}" sibTransId="{F8771F46-D775-428E-8923-23697D2B93DC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A947979B-B5A0-4CC5-92E8-1CDF7E74CEC4}" type="presOf" srcId="{0775AFC9-9E75-4FDD-8B9F-A398765CD19C}" destId="{E4FD5043-5612-43C5-B6AE-CCD431549399}" srcOrd="0" destOrd="1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F791BDAD-3CBB-4228-AE46-C0CD336D9884}" type="presOf" srcId="{26ECA639-0A60-4D96-A34B-F5ACC75DAA0C}" destId="{E4FD5043-5612-43C5-B6AE-CCD431549399}" srcOrd="0" destOrd="2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F270B5BD-559B-4711-AB5A-FD85478BE916}" srcId="{ABA77F75-8642-4931-8D7E-BE6C6DB9940D}" destId="{26ECA639-0A60-4D96-A34B-F5ACC75DAA0C}" srcOrd="2" destOrd="0" parTransId="{C4856BF6-9736-45B2-AF8E-AA325F8A725C}" sibTransId="{DA3F4B23-A392-40BF-A1BD-D150AE345EB0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AE6FB6CA-9639-462E-96F4-59A30B62D0EB}" type="presOf" srcId="{F82601E6-6FF6-41B5-BDEF-C0E73D0B30BE}" destId="{17CA1487-CDD9-4364-92F6-A11DBDAFE16C}" srcOrd="0" destOrd="2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F6983BDE-0D2B-4BD0-8BD5-4647B42A264E}" type="presOf" srcId="{388D911F-5131-4B95-8FCA-44355C31A787}" destId="{EA81ED6A-A7EA-4137-A3DC-D16E79F1B938}" srcOrd="0" destOrd="2" presId="urn:microsoft.com/office/officeart/2005/8/layout/hList1"/>
    <dgm:cxn modelId="{1FCB23E5-E983-4435-8A6F-78F13DE6D873}" srcId="{6857B86A-DEC1-407C-A1BB-5BF9ACCBCA6A}" destId="{F82601E6-6FF6-41B5-BDEF-C0E73D0B30BE}" srcOrd="2" destOrd="0" parTransId="{936C8FEA-0125-468F-AC7E-0D933F696D03}" sibTransId="{EAEC7697-68BC-4B26-A3B6-9BD23217CF44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s-AR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A*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s-A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f(n) = g(n) + h(n)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B6B39D33-D046-47BE-829F-7DE9C1355A9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s-A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Expande todos los nodos hasta la solución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15A7BCB-F8C9-469E-AAD5-364C09881B8A}" type="parTrans" cxnId="{877B3C1A-839E-4419-A916-B4E946768D4D}">
      <dgm:prSet/>
      <dgm:spPr/>
      <dgm:t>
        <a:bodyPr/>
        <a:lstStyle/>
        <a:p>
          <a:endParaRPr lang="en-US"/>
        </a:p>
      </dgm:t>
    </dgm:pt>
    <dgm:pt modelId="{AC756B1C-E9B8-4AF1-AAAF-F8402FE8B80B}" type="sibTrans" cxnId="{877B3C1A-839E-4419-A916-B4E946768D4D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s-AR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GLOBAL GREEDY SEARCH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s-A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h(n) para ordenar la frontera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s-AR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IDA*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s-A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Completa y óptima baja las mismas circunstancias que A*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s-A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Límite definido por f(n) = g(n) + h(n)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F82601E6-6FF6-41B5-BDEF-C0E73D0B30B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s-A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 óptima (bajo ciertas circunstancias)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36C8FEA-0125-468F-AC7E-0D933F696D03}" type="parTrans" cxnId="{1FCB23E5-E983-4435-8A6F-78F13DE6D873}">
      <dgm:prSet/>
      <dgm:spPr/>
      <dgm:t>
        <a:bodyPr/>
        <a:lstStyle/>
        <a:p>
          <a:endParaRPr lang="en-US"/>
        </a:p>
      </dgm:t>
    </dgm:pt>
    <dgm:pt modelId="{EAEC7697-68BC-4B26-A3B6-9BD23217CF44}" type="sibTrans" cxnId="{1FCB23E5-E983-4435-8A6F-78F13DE6D873}">
      <dgm:prSet/>
      <dgm:spPr/>
      <dgm:t>
        <a:bodyPr/>
        <a:lstStyle/>
        <a:p>
          <a:endParaRPr lang="en-US"/>
        </a:p>
      </dgm:t>
    </dgm:pt>
    <dgm:pt modelId="{26ECA639-0A60-4D96-A34B-F5ACC75DAA0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s-A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 es óptima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A3F4B23-A392-40BF-A1BD-D150AE345EB0}" type="sibTrans" cxnId="{F270B5BD-559B-4711-AB5A-FD85478BE916}">
      <dgm:prSet/>
      <dgm:spPr/>
      <dgm:t>
        <a:bodyPr/>
        <a:lstStyle/>
        <a:p>
          <a:endParaRPr lang="en-US"/>
        </a:p>
      </dgm:t>
    </dgm:pt>
    <dgm:pt modelId="{C4856BF6-9736-45B2-AF8E-AA325F8A725C}" type="parTrans" cxnId="{F270B5BD-559B-4711-AB5A-FD85478BE916}">
      <dgm:prSet/>
      <dgm:spPr/>
      <dgm:t>
        <a:bodyPr/>
        <a:lstStyle/>
        <a:p>
          <a:endParaRPr lang="en-US"/>
        </a:p>
      </dgm:t>
    </dgm:pt>
    <dgm:pt modelId="{F3DD1F35-886C-4005-A7FB-21BB864EC8BE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EC510ED-4C4F-4B24-83D2-DC6FA0A13C66}" type="parTrans" cxnId="{A6BC2F49-77D6-4CC8-950B-31704B7CBFAA}">
      <dgm:prSet/>
      <dgm:spPr/>
      <dgm:t>
        <a:bodyPr/>
        <a:lstStyle/>
        <a:p>
          <a:endParaRPr lang="en-US"/>
        </a:p>
      </dgm:t>
    </dgm:pt>
    <dgm:pt modelId="{184B7263-3984-4B42-8767-DCAE2E60454C}" type="sibTrans" cxnId="{A6BC2F49-77D6-4CC8-950B-31704B7CBFAA}">
      <dgm:prSet/>
      <dgm:spPr/>
      <dgm:t>
        <a:bodyPr/>
        <a:lstStyle/>
        <a:p>
          <a:endParaRPr lang="en-US"/>
        </a:p>
      </dgm:t>
    </dgm:pt>
    <dgm:pt modelId="{F683B0E6-71B0-4C7B-B582-845755C44FFE}">
      <dgm:prSet phldrT="[Text]"/>
      <dgm:spPr/>
      <dgm:t>
        <a:bodyPr/>
        <a:lstStyle/>
        <a:p>
          <a:r>
            <a:rPr lang="es-A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DFS por cada iteración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AF50D12-18DD-4E77-A487-E3FBA34A8B79}" type="parTrans" cxnId="{12F1BB54-12CE-4BBC-9318-F026A4EA094C}">
      <dgm:prSet/>
      <dgm:spPr/>
      <dgm:t>
        <a:bodyPr/>
        <a:lstStyle/>
        <a:p>
          <a:endParaRPr lang="en-US"/>
        </a:p>
      </dgm:t>
    </dgm:pt>
    <dgm:pt modelId="{EC9D34E6-5EFC-483B-87BA-C871F919C66E}" type="sibTrans" cxnId="{12F1BB54-12CE-4BBC-9318-F026A4EA094C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877B3C1A-839E-4419-A916-B4E946768D4D}" srcId="{6857B86A-DEC1-407C-A1BB-5BF9ACCBCA6A}" destId="{B6B39D33-D046-47BE-829F-7DE9C1355A93}" srcOrd="1" destOrd="0" parTransId="{E15A7BCB-F8C9-469E-AAD5-364C09881B8A}" sibTransId="{AC756B1C-E9B8-4AF1-AAAF-F8402FE8B80B}"/>
    <dgm:cxn modelId="{7771CF35-3B70-4F9C-85EA-6AC51D663EDB}" type="presOf" srcId="{F683B0E6-71B0-4C7B-B582-845755C44FFE}" destId="{EA81ED6A-A7EA-4137-A3DC-D16E79F1B938}" srcOrd="0" destOrd="2" presId="urn:microsoft.com/office/officeart/2005/8/layout/hList1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052CD662-FA04-4C38-BDDB-2453E96D014D}" type="presOf" srcId="{B6B39D33-D046-47BE-829F-7DE9C1355A93}" destId="{17CA1487-CDD9-4364-92F6-A11DBDAFE16C}" srcOrd="0" destOrd="1" presId="urn:microsoft.com/office/officeart/2005/8/layout/hList1"/>
    <dgm:cxn modelId="{4EB1B148-62D5-460A-8C38-1C3FABA722A2}" type="presOf" srcId="{F3DD1F35-886C-4005-A7FB-21BB864EC8BE}" destId="{E4FD5043-5612-43C5-B6AE-CCD431549399}" srcOrd="0" destOrd="2" presId="urn:microsoft.com/office/officeart/2005/8/layout/hList1"/>
    <dgm:cxn modelId="{A6BC2F49-77D6-4CC8-950B-31704B7CBFAA}" srcId="{ABA77F75-8642-4931-8D7E-BE6C6DB9940D}" destId="{F3DD1F35-886C-4005-A7FB-21BB864EC8BE}" srcOrd="2" destOrd="0" parTransId="{4EC510ED-4C4F-4B24-83D2-DC6FA0A13C66}" sibTransId="{184B7263-3984-4B42-8767-DCAE2E60454C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12F1BB54-12CE-4BBC-9318-F026A4EA094C}" srcId="{DA5DFAD8-E443-4F53-9341-A0903BBBD378}" destId="{F683B0E6-71B0-4C7B-B582-845755C44FFE}" srcOrd="2" destOrd="0" parTransId="{CAF50D12-18DD-4E77-A487-E3FBA34A8B79}" sibTransId="{EC9D34E6-5EFC-483B-87BA-C871F919C66E}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F791BDAD-3CBB-4228-AE46-C0CD336D9884}" type="presOf" srcId="{26ECA639-0A60-4D96-A34B-F5ACC75DAA0C}" destId="{E4FD5043-5612-43C5-B6AE-CCD431549399}" srcOrd="0" destOrd="1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F270B5BD-559B-4711-AB5A-FD85478BE916}" srcId="{ABA77F75-8642-4931-8D7E-BE6C6DB9940D}" destId="{26ECA639-0A60-4D96-A34B-F5ACC75DAA0C}" srcOrd="1" destOrd="0" parTransId="{C4856BF6-9736-45B2-AF8E-AA325F8A725C}" sibTransId="{DA3F4B23-A392-40BF-A1BD-D150AE345EB0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AE6FB6CA-9639-462E-96F4-59A30B62D0EB}" type="presOf" srcId="{F82601E6-6FF6-41B5-BDEF-C0E73D0B30BE}" destId="{17CA1487-CDD9-4364-92F6-A11DBDAFE16C}" srcOrd="0" destOrd="2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1FCB23E5-E983-4435-8A6F-78F13DE6D873}" srcId="{6857B86A-DEC1-407C-A1BB-5BF9ACCBCA6A}" destId="{F82601E6-6FF6-41B5-BDEF-C0E73D0B30BE}" srcOrd="2" destOrd="0" parTransId="{936C8FEA-0125-468F-AC7E-0D933F696D03}" sibTransId="{EAEC7697-68BC-4B26-A3B6-9BD23217CF44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71854"/>
          <a:ext cx="3447370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BFS</a:t>
          </a:r>
          <a:endParaRPr lang="en-US" sz="25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" y="71854"/>
        <a:ext cx="3447370" cy="720000"/>
      </dsp:txXfrm>
    </dsp:sp>
    <dsp:sp modelId="{17CA1487-CDD9-4364-92F6-A11DBDAFE16C}">
      <dsp:nvSpPr>
        <dsp:cNvPr id="0" name=""/>
        <dsp:cNvSpPr/>
      </dsp:nvSpPr>
      <dsp:spPr>
        <a:xfrm>
          <a:off x="3535" y="791854"/>
          <a:ext cx="3447370" cy="36285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AR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Solución con menor profundidad posible (óptima)</a:t>
          </a:r>
          <a:endParaRPr lang="en-US" sz="2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AR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Expande todos los nodos hasta la solución</a:t>
          </a:r>
          <a:endParaRPr lang="en-US" sz="2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AR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Utiliza mucha memoria</a:t>
          </a:r>
          <a:endParaRPr lang="en-US" sz="2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" y="791854"/>
        <a:ext cx="3447370" cy="3628546"/>
      </dsp:txXfrm>
    </dsp:sp>
    <dsp:sp modelId="{055A5EAB-EAE0-4501-8649-31F112FF9AD5}">
      <dsp:nvSpPr>
        <dsp:cNvPr id="0" name=""/>
        <dsp:cNvSpPr/>
      </dsp:nvSpPr>
      <dsp:spPr>
        <a:xfrm>
          <a:off x="3933537" y="71854"/>
          <a:ext cx="3447370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DFS</a:t>
          </a:r>
          <a:endParaRPr lang="en-US" sz="25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3537" y="71854"/>
        <a:ext cx="3447370" cy="720000"/>
      </dsp:txXfrm>
    </dsp:sp>
    <dsp:sp modelId="{E4FD5043-5612-43C5-B6AE-CCD431549399}">
      <dsp:nvSpPr>
        <dsp:cNvPr id="0" name=""/>
        <dsp:cNvSpPr/>
      </dsp:nvSpPr>
      <dsp:spPr>
        <a:xfrm>
          <a:off x="3933537" y="791854"/>
          <a:ext cx="3447370" cy="36285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AR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 solución encontrada no es necesariamente la óptima</a:t>
          </a:r>
          <a:endParaRPr lang="en-US" sz="2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AR" sz="25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Expande</a:t>
          </a:r>
          <a:r>
            <a:rPr lang="en-US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el </a:t>
          </a:r>
          <a:r>
            <a:rPr lang="es-AR" sz="25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nodo</a:t>
          </a:r>
          <a:r>
            <a:rPr lang="en-US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de mayor </a:t>
          </a:r>
          <a:r>
            <a:rPr lang="en-US" sz="2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profundidad</a:t>
          </a:r>
          <a:r>
            <a:rPr lang="en-US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AR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Utiliza poco memoria</a:t>
          </a:r>
          <a:endParaRPr lang="en-US" sz="2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3537" y="791854"/>
        <a:ext cx="3447370" cy="3628546"/>
      </dsp:txXfrm>
    </dsp:sp>
    <dsp:sp modelId="{23D06E36-F688-4B37-8BB8-73015E665B0E}">
      <dsp:nvSpPr>
        <dsp:cNvPr id="0" name=""/>
        <dsp:cNvSpPr/>
      </dsp:nvSpPr>
      <dsp:spPr>
        <a:xfrm>
          <a:off x="7863539" y="71854"/>
          <a:ext cx="3447370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IDDFS</a:t>
          </a:r>
          <a:endParaRPr lang="en-US" sz="25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71854"/>
        <a:ext cx="3447370" cy="720000"/>
      </dsp:txXfrm>
    </dsp:sp>
    <dsp:sp modelId="{EA81ED6A-A7EA-4137-A3DC-D16E79F1B938}">
      <dsp:nvSpPr>
        <dsp:cNvPr id="0" name=""/>
        <dsp:cNvSpPr/>
      </dsp:nvSpPr>
      <dsp:spPr>
        <a:xfrm>
          <a:off x="7863539" y="791854"/>
          <a:ext cx="3447370" cy="36285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AR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 solución encontrada no es necesariamente la óptima</a:t>
          </a:r>
          <a:endParaRPr lang="en-US" sz="2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AR" sz="25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Expande</a:t>
          </a:r>
          <a:r>
            <a:rPr lang="en-US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el </a:t>
          </a:r>
          <a:r>
            <a:rPr lang="es-AR" sz="25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nodo</a:t>
          </a:r>
          <a:r>
            <a:rPr lang="en-US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de mayor </a:t>
          </a:r>
          <a:r>
            <a:rPr lang="en-US" sz="2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profundidad</a:t>
          </a:r>
          <a:r>
            <a:rPr lang="en-US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 hasta </a:t>
          </a:r>
          <a:r>
            <a:rPr lang="en-US" sz="2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cierto</a:t>
          </a:r>
          <a:r>
            <a:rPr lang="en-US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límite</a:t>
          </a:r>
          <a:endParaRPr lang="en-US" sz="2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Utiliza</a:t>
          </a:r>
          <a:r>
            <a:rPr lang="en-US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menos</a:t>
          </a:r>
          <a:r>
            <a:rPr lang="en-US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memoria</a:t>
          </a:r>
          <a:r>
            <a:rPr lang="en-US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que el BFS</a:t>
          </a:r>
        </a:p>
      </dsp:txBody>
      <dsp:txXfrm>
        <a:off x="7863539" y="791854"/>
        <a:ext cx="3447370" cy="3628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12400"/>
          <a:ext cx="3447370" cy="9655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A*</a:t>
          </a:r>
          <a:endParaRPr lang="en-US" sz="27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" y="12400"/>
        <a:ext cx="3447370" cy="965521"/>
      </dsp:txXfrm>
    </dsp:sp>
    <dsp:sp modelId="{17CA1487-CDD9-4364-92F6-A11DBDAFE16C}">
      <dsp:nvSpPr>
        <dsp:cNvPr id="0" name=""/>
        <dsp:cNvSpPr/>
      </dsp:nvSpPr>
      <dsp:spPr>
        <a:xfrm>
          <a:off x="3535" y="977921"/>
          <a:ext cx="3447370" cy="35019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AR" sz="2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f(n) = g(n) + h(n)</a:t>
          </a:r>
          <a:endParaRPr lang="en-US" sz="2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AR" sz="2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Expande todos los nodos hasta la solución</a:t>
          </a:r>
          <a:endParaRPr lang="en-US" sz="2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AR" sz="2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 óptima (bajo ciertas circunstancias)</a:t>
          </a:r>
          <a:endParaRPr lang="en-US" sz="2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" y="977921"/>
        <a:ext cx="3447370" cy="3501933"/>
      </dsp:txXfrm>
    </dsp:sp>
    <dsp:sp modelId="{055A5EAB-EAE0-4501-8649-31F112FF9AD5}">
      <dsp:nvSpPr>
        <dsp:cNvPr id="0" name=""/>
        <dsp:cNvSpPr/>
      </dsp:nvSpPr>
      <dsp:spPr>
        <a:xfrm>
          <a:off x="3933537" y="12400"/>
          <a:ext cx="3447370" cy="9655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GLOBAL GREEDY SEARCH</a:t>
          </a:r>
          <a:endParaRPr lang="en-US" sz="27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3537" y="12400"/>
        <a:ext cx="3447370" cy="965521"/>
      </dsp:txXfrm>
    </dsp:sp>
    <dsp:sp modelId="{E4FD5043-5612-43C5-B6AE-CCD431549399}">
      <dsp:nvSpPr>
        <dsp:cNvPr id="0" name=""/>
        <dsp:cNvSpPr/>
      </dsp:nvSpPr>
      <dsp:spPr>
        <a:xfrm>
          <a:off x="3933537" y="977921"/>
          <a:ext cx="3447370" cy="35019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AR" sz="2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h(n) para ordenar la frontera</a:t>
          </a:r>
          <a:endParaRPr lang="en-US" sz="2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AR" sz="2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 es óptima</a:t>
          </a:r>
          <a:endParaRPr lang="en-US" sz="2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2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3537" y="977921"/>
        <a:ext cx="3447370" cy="3501933"/>
      </dsp:txXfrm>
    </dsp:sp>
    <dsp:sp modelId="{23D06E36-F688-4B37-8BB8-73015E665B0E}">
      <dsp:nvSpPr>
        <dsp:cNvPr id="0" name=""/>
        <dsp:cNvSpPr/>
      </dsp:nvSpPr>
      <dsp:spPr>
        <a:xfrm>
          <a:off x="7863539" y="12400"/>
          <a:ext cx="3447370" cy="9655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IDA*</a:t>
          </a:r>
          <a:endParaRPr lang="en-US" sz="27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12400"/>
        <a:ext cx="3447370" cy="965521"/>
      </dsp:txXfrm>
    </dsp:sp>
    <dsp:sp modelId="{EA81ED6A-A7EA-4137-A3DC-D16E79F1B938}">
      <dsp:nvSpPr>
        <dsp:cNvPr id="0" name=""/>
        <dsp:cNvSpPr/>
      </dsp:nvSpPr>
      <dsp:spPr>
        <a:xfrm>
          <a:off x="7863539" y="977921"/>
          <a:ext cx="3447370" cy="35019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AR" sz="2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Completa y óptima baja las mismas circunstancias que A*</a:t>
          </a:r>
          <a:endParaRPr lang="en-US" sz="2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AR" sz="2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Límite definido por f(n) = g(n) + h(n)</a:t>
          </a:r>
          <a:endParaRPr lang="en-US" sz="2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DFS por cada iteración</a:t>
          </a:r>
          <a:endParaRPr lang="en-US" sz="2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977921"/>
        <a:ext cx="3447370" cy="3501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5400" dirty="0">
                <a:latin typeface="Rockwell" panose="02060603020205020403" pitchFamily="18" charset="0"/>
              </a:rPr>
              <a:t>Métodos de búsqueda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IGNACIO SAMPEDRO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MARTÍN CICCIOLI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GERÓNIMO MASPERO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2F66C57-EEFF-4F1A-B5CE-808ED84BF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82867"/>
              </p:ext>
            </p:extLst>
          </p:nvPr>
        </p:nvGraphicFramePr>
        <p:xfrm>
          <a:off x="2031999" y="1440180"/>
          <a:ext cx="8128002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7338059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310887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953819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431737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66607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41218783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s-AR" dirty="0"/>
                        <a:t>MINIMUM MATCHING LOWER BOUND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98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Nivel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Algoritmo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Tiempo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Profundidad / Costo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Nodos Fr</a:t>
                      </a:r>
                      <a:r>
                        <a:rPr lang="en-US" dirty="0" err="1"/>
                        <a:t>ontera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Nodos Expandidos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51211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A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1m 35seg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30347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968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GGS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184ms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988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75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IDA*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90886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6007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AR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6min 32seg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48226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1042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GGS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6seg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13370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405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IDA*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6seg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241164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76303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AR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11m 6seg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4258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58741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6205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GGS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13m 34seg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135633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439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IDA*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3831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201613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287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81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2F66C57-EEFF-4F1A-B5CE-808ED84BF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649197"/>
              </p:ext>
            </p:extLst>
          </p:nvPr>
        </p:nvGraphicFramePr>
        <p:xfrm>
          <a:off x="2031999" y="1440180"/>
          <a:ext cx="8128002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7338059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310887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953819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431737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66607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41218783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s-AR" dirty="0"/>
                        <a:t>CORNERED BOX + MANHATTAN BOX-OBJECTIVE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98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Nivel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Algoritmo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Tiempo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Profundidad / Costo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Nodos Fr</a:t>
                      </a:r>
                      <a:r>
                        <a:rPr lang="en-US" dirty="0" err="1"/>
                        <a:t>ontera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Nodos Expandidos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51211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A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35seg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15626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9968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GGS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256ms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85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1271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9775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IDA*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6007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AR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3m 14seg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1437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29762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1042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GGS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22seg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21378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72405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IDA*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76303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AR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33seg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1899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9121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6205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GGS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1m 15seg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97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1618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29177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439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IDA*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287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06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4400" dirty="0">
                <a:latin typeface="Rockwell" panose="02060603020205020403" pitchFamily="18" charset="0"/>
              </a:rPr>
              <a:t>Conclusiones</a:t>
            </a:r>
            <a:br>
              <a:rPr lang="es-AR" sz="4400" dirty="0">
                <a:latin typeface="Rockwell" panose="02060603020205020403" pitchFamily="18" charset="0"/>
              </a:rPr>
            </a:br>
            <a:r>
              <a:rPr lang="es-AR" sz="4400" dirty="0">
                <a:latin typeface="Rockwell" panose="02060603020205020403" pitchFamily="18" charset="0"/>
              </a:rPr>
              <a:t>(Informados)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68EBB-4CF0-4646-B285-BB420F5227CF}"/>
              </a:ext>
            </a:extLst>
          </p:cNvPr>
          <p:cNvSpPr txBox="1"/>
          <p:nvPr/>
        </p:nvSpPr>
        <p:spPr>
          <a:xfrm>
            <a:off x="1451976" y="2587419"/>
            <a:ext cx="92848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400" dirty="0"/>
              <a:t>Habrá un buen rendimiento o no acorde a la combinación tablero – heurística que se elija.</a:t>
            </a:r>
          </a:p>
          <a:p>
            <a:endParaRPr lang="es-E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400" dirty="0"/>
              <a:t>Global </a:t>
            </a:r>
            <a:r>
              <a:rPr lang="es-ES" sz="2400" dirty="0" err="1"/>
              <a:t>Greedy</a:t>
            </a:r>
            <a:r>
              <a:rPr lang="es-ES" sz="2400" dirty="0"/>
              <a:t> </a:t>
            </a:r>
            <a:r>
              <a:rPr lang="es-ES" sz="2400" dirty="0" err="1"/>
              <a:t>Search</a:t>
            </a:r>
            <a:r>
              <a:rPr lang="es-ES" sz="2400" dirty="0"/>
              <a:t> brinda una solución muy rápida si se elige la heurística correcta para ese tablero.</a:t>
            </a:r>
          </a:p>
          <a:p>
            <a:r>
              <a:rPr lang="es-ES" sz="24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400" dirty="0"/>
              <a:t> Semejanza entre informados y no-informados </a:t>
            </a:r>
          </a:p>
        </p:txBody>
      </p:sp>
    </p:spTree>
    <p:extLst>
      <p:ext uri="{BB962C8B-B14F-4D97-AF65-F5344CB8AC3E}">
        <p14:creationId xmlns:p14="http://schemas.microsoft.com/office/powerpoint/2010/main" val="1082568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4400" dirty="0">
                <a:latin typeface="Rockwell" panose="02060603020205020403" pitchFamily="18" charset="0"/>
              </a:rPr>
              <a:t>Conclusiones FINALES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68EBB-4CF0-4646-B285-BB420F5227CF}"/>
              </a:ext>
            </a:extLst>
          </p:cNvPr>
          <p:cNvSpPr txBox="1"/>
          <p:nvPr/>
        </p:nvSpPr>
        <p:spPr>
          <a:xfrm>
            <a:off x="1451976" y="2453830"/>
            <a:ext cx="9284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AR" sz="2400" dirty="0"/>
              <a:t>Podemos escoger algoritmos y heurísticas </a:t>
            </a:r>
            <a:r>
              <a:rPr lang="es-AR" sz="2400" dirty="0" err="1"/>
              <a:t>optimos</a:t>
            </a:r>
            <a:r>
              <a:rPr lang="es-AR" sz="2400" dirty="0"/>
              <a:t> para cada caso particular.</a:t>
            </a:r>
          </a:p>
          <a:p>
            <a:endParaRPr lang="es-E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400" dirty="0"/>
              <a:t>En el caso del </a:t>
            </a:r>
            <a:r>
              <a:rPr lang="es-ES" sz="2400" dirty="0" err="1"/>
              <a:t>Sokoban</a:t>
            </a:r>
            <a:r>
              <a:rPr lang="es-ES" sz="2400" dirty="0"/>
              <a:t>, el costo representa la profundidad.  </a:t>
            </a:r>
          </a:p>
          <a:p>
            <a:endParaRPr lang="es-E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400" dirty="0"/>
              <a:t>Podemos notar que si se elige la heurística correcta, los informados son mucho mejores que los no informados.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400" dirty="0"/>
              <a:t>La rapidez de la respuesta depende de muchos factores (heurística, tablero, posiciones, objetivos, orden de movimientos)</a:t>
            </a:r>
          </a:p>
        </p:txBody>
      </p:sp>
    </p:spTree>
    <p:extLst>
      <p:ext uri="{BB962C8B-B14F-4D97-AF65-F5344CB8AC3E}">
        <p14:creationId xmlns:p14="http://schemas.microsoft.com/office/powerpoint/2010/main" val="4257491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AR" sz="4400" dirty="0">
                <a:latin typeface="Rockwell" panose="02060603020205020403" pitchFamily="18" charset="0"/>
              </a:rPr>
              <a:t>Gracias !!</a:t>
            </a:r>
          </a:p>
        </p:txBody>
      </p:sp>
    </p:spTree>
    <p:extLst>
      <p:ext uri="{BB962C8B-B14F-4D97-AF65-F5344CB8AC3E}">
        <p14:creationId xmlns:p14="http://schemas.microsoft.com/office/powerpoint/2010/main" val="304526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397" y="37998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SOKOBAN </a:t>
            </a:r>
          </a:p>
        </p:txBody>
      </p:sp>
      <p:pic>
        <p:nvPicPr>
          <p:cNvPr id="7" name="Picture 6" descr="A picture containing text, electronics, keyboard&#10;&#10;Description automatically generated">
            <a:extLst>
              <a:ext uri="{FF2B5EF4-FFF2-40B4-BE49-F238E27FC236}">
                <a16:creationId xmlns:a16="http://schemas.microsoft.com/office/drawing/2014/main" id="{75A472D2-E2A0-48FF-815E-928EACFDB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73" y="2097088"/>
            <a:ext cx="2895600" cy="240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7068A9-8440-4D60-B11F-1F00EAAF7388}"/>
              </a:ext>
            </a:extLst>
          </p:cNvPr>
          <p:cNvSpPr txBox="1"/>
          <p:nvPr/>
        </p:nvSpPr>
        <p:spPr>
          <a:xfrm>
            <a:off x="876373" y="458028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Nivel 1</a:t>
            </a:r>
            <a:endParaRPr lang="en-US" dirty="0"/>
          </a:p>
        </p:txBody>
      </p:sp>
      <p:pic>
        <p:nvPicPr>
          <p:cNvPr id="10" name="Picture 9" descr="A picture containing text, black, electronics, keyboard&#10;&#10;Description automatically generated">
            <a:extLst>
              <a:ext uri="{FF2B5EF4-FFF2-40B4-BE49-F238E27FC236}">
                <a16:creationId xmlns:a16="http://schemas.microsoft.com/office/drawing/2014/main" id="{631F04E2-04CC-4BC3-8CC9-C987E3B62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938" y="2097088"/>
            <a:ext cx="2895600" cy="23829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EAE696-3D26-45C1-85EB-B5094EEAD789}"/>
              </a:ext>
            </a:extLst>
          </p:cNvPr>
          <p:cNvSpPr txBox="1"/>
          <p:nvPr/>
        </p:nvSpPr>
        <p:spPr>
          <a:xfrm>
            <a:off x="7422938" y="458028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Nivel 2</a:t>
            </a:r>
            <a:endParaRPr lang="en-US" dirty="0"/>
          </a:p>
        </p:txBody>
      </p:sp>
      <p:pic>
        <p:nvPicPr>
          <p:cNvPr id="13" name="Picture 12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A1C0D027-F56C-486F-911D-E0C5F0442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656" y="3569420"/>
            <a:ext cx="2895599" cy="23829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8EED1C-832E-4D37-9F0C-EF110987D796}"/>
              </a:ext>
            </a:extLst>
          </p:cNvPr>
          <p:cNvSpPr txBox="1"/>
          <p:nvPr/>
        </p:nvSpPr>
        <p:spPr>
          <a:xfrm>
            <a:off x="4149656" y="605481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Nivel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087360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D540D281-9F9A-4080-9DA5-F5E36E4EF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143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MÉTODOS DE BÚSQUEDA DESINFORMADOS </a:t>
            </a:r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2F66C57-EEFF-4F1A-B5CE-808ED84BF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770740"/>
              </p:ext>
            </p:extLst>
          </p:nvPr>
        </p:nvGraphicFramePr>
        <p:xfrm>
          <a:off x="2031999" y="1440180"/>
          <a:ext cx="8128002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7338059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310887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953819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431737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66607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41218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Nivel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Algoritmo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Tiempo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Profundidad / Costo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Nodos Fr</a:t>
                      </a:r>
                      <a:r>
                        <a:rPr lang="en-US" dirty="0" err="1"/>
                        <a:t>ontera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Nodos Expandidos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51211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A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BFS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37seg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30367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968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4min 34seg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1345883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75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IDDFS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8seg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32525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6007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AR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BFS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3m 57seg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60619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1042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8min 37seg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1539772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405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IDDFS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18seg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61897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76303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AR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BFS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5m 30seg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1772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80243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6205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41m 46seg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16460372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439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IDDFS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10seg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77137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287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7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4400" dirty="0">
                <a:latin typeface="Rockwell" panose="02060603020205020403" pitchFamily="18" charset="0"/>
              </a:rPr>
              <a:t>Conclusiones</a:t>
            </a:r>
            <a:br>
              <a:rPr lang="es-AR" sz="4400" dirty="0">
                <a:latin typeface="Rockwell" panose="02060603020205020403" pitchFamily="18" charset="0"/>
              </a:rPr>
            </a:br>
            <a:r>
              <a:rPr lang="es-AR" sz="4400" dirty="0">
                <a:latin typeface="Rockwell" panose="02060603020205020403" pitchFamily="18" charset="0"/>
              </a:rPr>
              <a:t>(No Informados)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68EBB-4CF0-4646-B285-BB420F5227CF}"/>
              </a:ext>
            </a:extLst>
          </p:cNvPr>
          <p:cNvSpPr txBox="1"/>
          <p:nvPr/>
        </p:nvSpPr>
        <p:spPr>
          <a:xfrm>
            <a:off x="1451976" y="2375384"/>
            <a:ext cx="9284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400" dirty="0"/>
              <a:t>BFS más rápido en </a:t>
            </a:r>
            <a:r>
              <a:rPr lang="es-ES" sz="2400" dirty="0" err="1"/>
              <a:t>board</a:t>
            </a:r>
            <a:r>
              <a:rPr lang="es-ES" sz="2400" dirty="0"/>
              <a:t> 1 que en </a:t>
            </a:r>
            <a:r>
              <a:rPr lang="es-ES" sz="2400" dirty="0" err="1"/>
              <a:t>board</a:t>
            </a:r>
            <a:r>
              <a:rPr lang="es-ES" sz="2400" dirty="0"/>
              <a:t> 2. </a:t>
            </a:r>
          </a:p>
          <a:p>
            <a:endParaRPr lang="es-E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400" dirty="0"/>
              <a:t>Son poco escalables.</a:t>
            </a:r>
          </a:p>
          <a:p>
            <a:r>
              <a:rPr lang="es-ES" sz="24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400" dirty="0"/>
              <a:t> Falta optimización de código en DFS.</a:t>
            </a:r>
          </a:p>
          <a:p>
            <a:endParaRPr lang="es-E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400" dirty="0"/>
              <a:t> En BFS no se necesita </a:t>
            </a:r>
            <a:r>
              <a:rPr lang="es-ES" sz="2400" dirty="0" err="1"/>
              <a:t>backtracking</a:t>
            </a:r>
            <a:r>
              <a:rPr lang="es-ES" sz="2400" dirty="0"/>
              <a:t>, pero hay alto uso de memoria.</a:t>
            </a:r>
          </a:p>
          <a:p>
            <a:r>
              <a:rPr lang="es-ES" sz="24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400" dirty="0"/>
              <a:t>Si no hay </a:t>
            </a:r>
            <a:r>
              <a:rPr lang="es-ES" sz="2400" dirty="0" err="1"/>
              <a:t>backtracking</a:t>
            </a:r>
            <a:r>
              <a:rPr lang="es-ES" sz="2400" dirty="0"/>
              <a:t>, DFS entra en un </a:t>
            </a:r>
            <a:r>
              <a:rPr lang="es-ES" sz="2400" dirty="0" err="1"/>
              <a:t>while</a:t>
            </a:r>
            <a:r>
              <a:rPr lang="es-ES" sz="2400" dirty="0"/>
              <a:t> infinito.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722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786065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D540D281-9F9A-4080-9DA5-F5E36E4EF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143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MÉTODOS DE BÚSQUEDA INFORMADOS </a:t>
            </a:r>
          </a:p>
        </p:txBody>
      </p:sp>
    </p:spTree>
    <p:extLst>
      <p:ext uri="{BB962C8B-B14F-4D97-AF65-F5344CB8AC3E}">
        <p14:creationId xmlns:p14="http://schemas.microsoft.com/office/powerpoint/2010/main" val="238334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194873-8F78-4316-AE93-422AB5CD54F1}"/>
              </a:ext>
            </a:extLst>
          </p:cNvPr>
          <p:cNvSpPr/>
          <p:nvPr/>
        </p:nvSpPr>
        <p:spPr>
          <a:xfrm>
            <a:off x="6838122" y="2049082"/>
            <a:ext cx="4651513" cy="279956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00" y="227578"/>
            <a:ext cx="3947421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HEURÍSTICAS</a:t>
            </a:r>
          </a:p>
        </p:txBody>
      </p:sp>
      <p:pic>
        <p:nvPicPr>
          <p:cNvPr id="1026" name="Picture 2" descr="Manhattan distance calculator | 101 Computing">
            <a:extLst>
              <a:ext uri="{FF2B5EF4-FFF2-40B4-BE49-F238E27FC236}">
                <a16:creationId xmlns:a16="http://schemas.microsoft.com/office/drawing/2014/main" id="{26484829-DD12-4FD4-AA0B-725502ABE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588" y="2049082"/>
            <a:ext cx="4818822" cy="275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583346-4EA4-4A84-BC51-5BA932AEF5A1}"/>
              </a:ext>
            </a:extLst>
          </p:cNvPr>
          <p:cNvSpPr txBox="1"/>
          <p:nvPr/>
        </p:nvSpPr>
        <p:spPr>
          <a:xfrm>
            <a:off x="1275588" y="4930674"/>
            <a:ext cx="481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Manhattan </a:t>
            </a:r>
            <a:r>
              <a:rPr lang="es-AR" dirty="0" err="1"/>
              <a:t>Distance</a:t>
            </a:r>
            <a:endParaRPr lang="en-US" dirty="0"/>
          </a:p>
        </p:txBody>
      </p:sp>
      <p:pic>
        <p:nvPicPr>
          <p:cNvPr id="6" name="Picture 5" descr="Diagram, venn diagram&#10;&#10;Description automatically generated">
            <a:extLst>
              <a:ext uri="{FF2B5EF4-FFF2-40B4-BE49-F238E27FC236}">
                <a16:creationId xmlns:a16="http://schemas.microsoft.com/office/drawing/2014/main" id="{46CAE9F4-3F98-407B-9479-0967D86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295" y="2079503"/>
            <a:ext cx="3293165" cy="28587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9D20F-B359-4F67-A5EF-5CCBE5B6EB08}"/>
              </a:ext>
            </a:extLst>
          </p:cNvPr>
          <p:cNvSpPr txBox="1"/>
          <p:nvPr/>
        </p:nvSpPr>
        <p:spPr>
          <a:xfrm>
            <a:off x="7381461" y="4938254"/>
            <a:ext cx="339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G</a:t>
            </a:r>
            <a:r>
              <a:rPr lang="en-US" dirty="0" err="1"/>
              <a:t>rafo</a:t>
            </a:r>
            <a:r>
              <a:rPr lang="en-US" dirty="0"/>
              <a:t> </a:t>
            </a:r>
            <a:r>
              <a:rPr lang="en-US" dirty="0" err="1"/>
              <a:t>Bipartito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2F66C57-EEFF-4F1A-B5CE-808ED84BF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01450"/>
              </p:ext>
            </p:extLst>
          </p:nvPr>
        </p:nvGraphicFramePr>
        <p:xfrm>
          <a:off x="2031999" y="1440180"/>
          <a:ext cx="8128002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7338059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310887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953819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431737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66607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41218783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s-AR" dirty="0"/>
                        <a:t>MANHATTAN DISTANCE BOX-OBJECTIVE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98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Nivel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Algoritmo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Tiempo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Profundidad / Costo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Nodos Fr</a:t>
                      </a:r>
                      <a:r>
                        <a:rPr lang="en-US" dirty="0" err="1"/>
                        <a:t>ontera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Nodos Expandidos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51211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A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1m 34seg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30371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968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GGS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237ms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1261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75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IDA*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30301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6007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AR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7min 26seg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1673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51600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1042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GGS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25seg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38662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405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IDA*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6seg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142654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76303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AR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12min 20seg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3515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66086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6205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GGS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28min 54seg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97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3813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225942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439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IDA*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5seg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3470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67160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287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2F66C57-EEFF-4F1A-B5CE-808ED84BF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02578"/>
              </p:ext>
            </p:extLst>
          </p:nvPr>
        </p:nvGraphicFramePr>
        <p:xfrm>
          <a:off x="2031999" y="1440180"/>
          <a:ext cx="8128002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7338059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310887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953819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431737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66607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41218783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s-AR" dirty="0"/>
                        <a:t>MANHATTAN DISTANCE PLAYER-BOX-OBJECTIVE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98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Nivel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Algoritmo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Tiempo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Profundidad / Costo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Nodos Fr</a:t>
                      </a:r>
                      <a:r>
                        <a:rPr lang="en-US" dirty="0" err="1"/>
                        <a:t>ontera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Nodos Expandidos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51211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A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2m 17seg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31570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968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GGS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4m 43seg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2282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40554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75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IDA*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60610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6007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AR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12m 11seg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2787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53992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1042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GGS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13m 32seg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62789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405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IDA*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1039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192719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76303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AR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22m 15seg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3669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88773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6205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GGS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3h 2m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15686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281154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439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IDA*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5seg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1807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141958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287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483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2414</TotalTime>
  <Words>697</Words>
  <Application>Microsoft Office PowerPoint</Application>
  <PresentationFormat>Widescreen</PresentationFormat>
  <Paragraphs>335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Métodos de búsqueda</vt:lpstr>
      <vt:lpstr>SOKOBAN </vt:lpstr>
      <vt:lpstr>MÉTODOS DE BÚSQUEDA DESINFORMADOS </vt:lpstr>
      <vt:lpstr>PowerPoint Presentation</vt:lpstr>
      <vt:lpstr>Conclusiones (No Informados)</vt:lpstr>
      <vt:lpstr>MÉTODOS DE BÚSQUEDA INFORMADOS </vt:lpstr>
      <vt:lpstr>HEURÍSTICAS</vt:lpstr>
      <vt:lpstr>PowerPoint Presentation</vt:lpstr>
      <vt:lpstr>PowerPoint Presentation</vt:lpstr>
      <vt:lpstr>PowerPoint Presentation</vt:lpstr>
      <vt:lpstr>PowerPoint Presentation</vt:lpstr>
      <vt:lpstr>Conclusiones (Informados)</vt:lpstr>
      <vt:lpstr>Conclusiones FINALES</vt:lpstr>
      <vt:lpstr>Gracias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búsqueda</dc:title>
  <dc:creator>CICCIOLI Martin A. TENARIS</dc:creator>
  <cp:lastModifiedBy>CICCIOLI Martin A. TENARIS</cp:lastModifiedBy>
  <cp:revision>24</cp:revision>
  <dcterms:created xsi:type="dcterms:W3CDTF">2021-03-16T14:07:33Z</dcterms:created>
  <dcterms:modified xsi:type="dcterms:W3CDTF">2021-03-18T06:22:15Z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