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6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462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7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5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5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4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4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4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5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B6DCA02-1186-4979-B2A7-0147C6E0FF57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88679A-F576-4684-AF19-AA9DCDF4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5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efJws2a64HZ-lySlKckfu1W5AEmJB0nupwbM0b7kyps/edit#gid=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psg.io/571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D408-B519-4BA3-A4C7-4C917C179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iSamples Metadata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7F8D5-15CA-4E3C-9843-1080CB7DE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M Richard 2021-05-28</a:t>
            </a:r>
          </a:p>
        </p:txBody>
      </p:sp>
    </p:spTree>
    <p:extLst>
      <p:ext uri="{BB962C8B-B14F-4D97-AF65-F5344CB8AC3E}">
        <p14:creationId xmlns:p14="http://schemas.microsoft.com/office/powerpoint/2010/main" val="404108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8535-D5B4-4293-A1FF-9DE92AC1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313"/>
            <a:ext cx="10515600" cy="1325563"/>
          </a:xfrm>
        </p:spPr>
        <p:txBody>
          <a:bodyPr/>
          <a:lstStyle/>
          <a:p>
            <a:r>
              <a:rPr lang="en-US" dirty="0"/>
              <a:t>Keywords, Tags, Categories….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FA37-9D96-4109-8BA5-1138BD39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2676240"/>
            <a:ext cx="10138080" cy="414165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err="1"/>
              <a:t>hasContextCategories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hasMaterialCategories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hasSpecimenCategories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additionalProperties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informalClassifications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keywords</a:t>
            </a:r>
          </a:p>
          <a:p>
            <a:pPr marL="0" indent="0">
              <a:buNone/>
            </a:pPr>
            <a:r>
              <a:rPr lang="en-US" dirty="0" err="1"/>
              <a:t>placeName</a:t>
            </a: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6421853-8F1E-43FD-BF23-F22A00D8D56F}"/>
              </a:ext>
            </a:extLst>
          </p:cNvPr>
          <p:cNvSpPr/>
          <p:nvPr/>
        </p:nvSpPr>
        <p:spPr>
          <a:xfrm>
            <a:off x="4732422" y="2676240"/>
            <a:ext cx="556500" cy="141170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21650-6EE4-4892-BE72-333B5DC64B3D}"/>
              </a:ext>
            </a:extLst>
          </p:cNvPr>
          <p:cNvSpPr txBox="1"/>
          <p:nvPr/>
        </p:nvSpPr>
        <p:spPr>
          <a:xfrm>
            <a:off x="5616657" y="3151259"/>
            <a:ext cx="4626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Cross Domain, apply to any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E31E7-8523-49C3-A131-0B0831390CBF}"/>
              </a:ext>
            </a:extLst>
          </p:cNvPr>
          <p:cNvSpPr txBox="1"/>
          <p:nvPr/>
        </p:nvSpPr>
        <p:spPr>
          <a:xfrm>
            <a:off x="5010672" y="4207599"/>
            <a:ext cx="6499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Standard extension point: </a:t>
            </a:r>
            <a:r>
              <a:rPr lang="en-US" sz="2400" dirty="0" err="1"/>
              <a:t>PropertyID</a:t>
            </a:r>
            <a:r>
              <a:rPr lang="en-US" sz="2400" dirty="0"/>
              <a:t>, label, value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489EE58-2ED2-46F1-98DB-EBFBE8AC6320}"/>
              </a:ext>
            </a:extLst>
          </p:cNvPr>
          <p:cNvSpPr/>
          <p:nvPr/>
        </p:nvSpPr>
        <p:spPr>
          <a:xfrm>
            <a:off x="4138865" y="4295352"/>
            <a:ext cx="556500" cy="290911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73324A1-1EF1-4E2E-928A-B233251ABAAB}"/>
              </a:ext>
            </a:extLst>
          </p:cNvPr>
          <p:cNvSpPr/>
          <p:nvPr/>
        </p:nvSpPr>
        <p:spPr>
          <a:xfrm>
            <a:off x="4695365" y="4820628"/>
            <a:ext cx="556500" cy="141170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6D503-B21F-48F1-808B-730F2E57A641}"/>
              </a:ext>
            </a:extLst>
          </p:cNvPr>
          <p:cNvSpPr txBox="1"/>
          <p:nvPr/>
        </p:nvSpPr>
        <p:spPr>
          <a:xfrm>
            <a:off x="5616657" y="5158803"/>
            <a:ext cx="114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‘Tags’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75DC02-FC76-4A8D-AED6-A5B1E4E04055}"/>
              </a:ext>
            </a:extLst>
          </p:cNvPr>
          <p:cNvSpPr txBox="1">
            <a:spLocks/>
          </p:cNvSpPr>
          <p:nvPr/>
        </p:nvSpPr>
        <p:spPr>
          <a:xfrm>
            <a:off x="36095" y="62331"/>
            <a:ext cx="1640304" cy="4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365371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AF18-2C05-4C1C-8857-7E2C747A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00" y="1536200"/>
            <a:ext cx="10515600" cy="851298"/>
          </a:xfrm>
        </p:spPr>
        <p:txBody>
          <a:bodyPr/>
          <a:lstStyle/>
          <a:p>
            <a:r>
              <a:rPr lang="en-US" dirty="0" err="1"/>
              <a:t>RelatedResource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FA62-9951-464E-9007-66266C6F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2980657"/>
            <a:ext cx="10233800" cy="2794501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RelationshipType</a:t>
            </a:r>
            <a:r>
              <a:rPr lang="en-US" dirty="0"/>
              <a:t> to indicate:</a:t>
            </a:r>
          </a:p>
          <a:p>
            <a:pPr lvl="1"/>
            <a:r>
              <a:rPr lang="en-US" dirty="0"/>
              <a:t>Parent-child relations; can be more specific: ‘split’, ‘mineral separate’, ‘</a:t>
            </a:r>
            <a:r>
              <a:rPr lang="en-US" dirty="0" err="1"/>
              <a:t>partOf</a:t>
            </a:r>
            <a:r>
              <a:rPr lang="en-US" dirty="0"/>
              <a:t>’…</a:t>
            </a:r>
          </a:p>
          <a:p>
            <a:pPr lvl="1"/>
            <a:r>
              <a:rPr lang="en-US" dirty="0"/>
              <a:t>Links to publications, datasets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C880F2-0144-4707-9DC1-3DF479DF2D4E}"/>
              </a:ext>
            </a:extLst>
          </p:cNvPr>
          <p:cNvSpPr txBox="1">
            <a:spLocks/>
          </p:cNvSpPr>
          <p:nvPr/>
        </p:nvSpPr>
        <p:spPr>
          <a:xfrm>
            <a:off x="36095" y="62331"/>
            <a:ext cx="1640304" cy="4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157769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E422-4F52-4A2C-9F0C-0F420E18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2427"/>
            <a:ext cx="8193505" cy="1325563"/>
          </a:xfrm>
        </p:spPr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F48F-7DB9-4BCA-9775-72910093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22927"/>
            <a:ext cx="10233800" cy="4351338"/>
          </a:xfrm>
        </p:spPr>
        <p:txBody>
          <a:bodyPr/>
          <a:lstStyle/>
          <a:p>
            <a:r>
              <a:rPr lang="en-US" dirty="0"/>
              <a:t>Metadata record id:</a:t>
            </a:r>
          </a:p>
          <a:p>
            <a:pPr lvl="1"/>
            <a:r>
              <a:rPr lang="en-US" dirty="0"/>
              <a:t>Suggest derivation from the physical sample URI</a:t>
            </a:r>
          </a:p>
          <a:p>
            <a:r>
              <a:rPr lang="en-US" dirty="0" err="1"/>
              <a:t>SampleIdentifier</a:t>
            </a:r>
            <a:endParaRPr lang="en-US" dirty="0"/>
          </a:p>
          <a:p>
            <a:r>
              <a:rPr lang="en-US" dirty="0"/>
              <a:t>Label (for people)</a:t>
            </a:r>
          </a:p>
          <a:p>
            <a:r>
              <a:rPr lang="en-US" dirty="0"/>
              <a:t>Description</a:t>
            </a:r>
          </a:p>
          <a:p>
            <a:r>
              <a:rPr lang="en-US" dirty="0" err="1"/>
              <a:t>SamplingPurpose</a:t>
            </a:r>
            <a:r>
              <a:rPr lang="en-US" dirty="0"/>
              <a:t> (why was it collected—expected analyses/usage)</a:t>
            </a:r>
          </a:p>
          <a:p>
            <a:r>
              <a:rPr lang="en-US" dirty="0"/>
              <a:t>Registrant– who registered the sample (do we need to track when, or updates to the sample metadata?)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0335FD-DF21-4B77-BD6F-F511026A64F2}"/>
              </a:ext>
            </a:extLst>
          </p:cNvPr>
          <p:cNvSpPr txBox="1">
            <a:spLocks/>
          </p:cNvSpPr>
          <p:nvPr/>
        </p:nvSpPr>
        <p:spPr>
          <a:xfrm>
            <a:off x="36095" y="62331"/>
            <a:ext cx="1640304" cy="4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379472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E56E-4CC0-4396-BEB7-5B4C2FE7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217"/>
            <a:ext cx="10515600" cy="1325563"/>
          </a:xfrm>
        </p:spPr>
        <p:txBody>
          <a:bodyPr/>
          <a:lstStyle/>
          <a:p>
            <a:r>
              <a:rPr lang="en-US" sz="5400" dirty="0"/>
              <a:t>Priority for supporting collections</a:t>
            </a:r>
            <a:r>
              <a:rPr lang="en-US" dirty="0"/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DDCC7-7BF8-4549-B33C-AF59C25E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242717"/>
            <a:ext cx="10233800" cy="4351338"/>
          </a:xfrm>
        </p:spPr>
        <p:txBody>
          <a:bodyPr/>
          <a:lstStyle/>
          <a:p>
            <a:r>
              <a:rPr lang="en-US" sz="3600" dirty="0"/>
              <a:t>Content to track—</a:t>
            </a:r>
          </a:p>
          <a:p>
            <a:pPr lvl="1"/>
            <a:r>
              <a:rPr lang="en-US" dirty="0"/>
              <a:t>Identifier for collection</a:t>
            </a:r>
          </a:p>
          <a:p>
            <a:pPr lvl="1"/>
            <a:r>
              <a:rPr lang="en-US" dirty="0"/>
              <a:t>Responsibility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Identifiers for samples in the collection.</a:t>
            </a:r>
          </a:p>
          <a:p>
            <a:pPr lvl="1"/>
            <a:r>
              <a:rPr lang="en-US" dirty="0"/>
              <a:t>Curation?  Is the collection curated as a unit somewhere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4EF354-61D0-4B8E-A452-CC64DDAA317A}"/>
              </a:ext>
            </a:extLst>
          </p:cNvPr>
          <p:cNvSpPr txBox="1">
            <a:spLocks/>
          </p:cNvSpPr>
          <p:nvPr/>
        </p:nvSpPr>
        <p:spPr>
          <a:xfrm>
            <a:off x="36095" y="62331"/>
            <a:ext cx="1640304" cy="4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191839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AE80-D1E7-4CCE-A1D6-2887152A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MIDS material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3E13-D4B0-410B-ABC4-9CB1FF11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https://docs.google.com/spreadsheets/d/1efJws2a64HZ-lySlKckfu1W5AEmJB0nupwbM0b7kyps/edit#gid=0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Their material type apparently overlaps with the material, specimen type, sampled feature vocabularies, as well as domain specific vocabularies for sample processing/curation/preparation and fossil taphonomy</a:t>
            </a:r>
          </a:p>
        </p:txBody>
      </p:sp>
    </p:spTree>
    <p:extLst>
      <p:ext uri="{BB962C8B-B14F-4D97-AF65-F5344CB8AC3E}">
        <p14:creationId xmlns:p14="http://schemas.microsoft.com/office/powerpoint/2010/main" val="172994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28AF-D78C-440D-9D83-66F86A5A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AC48-D2C0-49FE-A015-3D76C1C0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07958"/>
            <a:ext cx="10233800" cy="4669005"/>
          </a:xfrm>
        </p:spPr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Patterns:  Quick run thru of some patterns for common objects</a:t>
            </a:r>
          </a:p>
          <a:p>
            <a:r>
              <a:rPr lang="en-US" dirty="0"/>
              <a:t>Sample metadata</a:t>
            </a:r>
          </a:p>
          <a:p>
            <a:pPr lvl="1"/>
            <a:r>
              <a:rPr lang="en-US" dirty="0"/>
              <a:t>Collecting the sample</a:t>
            </a:r>
          </a:p>
          <a:p>
            <a:pPr lvl="1"/>
            <a:r>
              <a:rPr lang="en-US" dirty="0"/>
              <a:t>Where is came from</a:t>
            </a:r>
          </a:p>
          <a:p>
            <a:pPr lvl="1"/>
            <a:r>
              <a:rPr lang="en-US" dirty="0"/>
              <a:t>How its curated</a:t>
            </a:r>
          </a:p>
          <a:p>
            <a:pPr lvl="1"/>
            <a:r>
              <a:rPr lang="en-US" dirty="0"/>
              <a:t>Use of keywords and categories to assist discovery</a:t>
            </a:r>
          </a:p>
          <a:p>
            <a:pPr lvl="1"/>
            <a:r>
              <a:rPr lang="en-US" dirty="0"/>
              <a:t>Links to related resources</a:t>
            </a:r>
          </a:p>
          <a:p>
            <a:pPr lvl="1"/>
            <a:r>
              <a:rPr lang="en-US" dirty="0"/>
              <a:t>The rest of the stuff</a:t>
            </a:r>
          </a:p>
          <a:p>
            <a:pPr lvl="1"/>
            <a:r>
              <a:rPr lang="en-US" dirty="0"/>
              <a:t>Collections (bundles) of samples?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9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6EC4-B625-4913-BD30-90F4B104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AF90-D004-47F4-BAA8-1E2A35D4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690688"/>
            <a:ext cx="10233800" cy="47492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was sampled?</a:t>
            </a:r>
          </a:p>
          <a:p>
            <a:pPr lvl="1"/>
            <a:r>
              <a:rPr lang="en-US" dirty="0"/>
              <a:t>Sampled Feature</a:t>
            </a:r>
          </a:p>
          <a:p>
            <a:r>
              <a:rPr lang="en-US" dirty="0"/>
              <a:t>Where did it come from?</a:t>
            </a:r>
          </a:p>
          <a:p>
            <a:pPr lvl="1"/>
            <a:r>
              <a:rPr lang="en-US" dirty="0"/>
              <a:t>Where was it collected</a:t>
            </a:r>
          </a:p>
          <a:p>
            <a:pPr lvl="1"/>
            <a:r>
              <a:rPr lang="en-US" dirty="0"/>
              <a:t>How was it collected</a:t>
            </a:r>
          </a:p>
          <a:p>
            <a:r>
              <a:rPr lang="en-US" dirty="0"/>
              <a:t>What is the sample object?</a:t>
            </a:r>
          </a:p>
          <a:p>
            <a:pPr lvl="1"/>
            <a:r>
              <a:rPr lang="en-US" dirty="0"/>
              <a:t>Kind of thing</a:t>
            </a:r>
          </a:p>
          <a:p>
            <a:pPr lvl="1"/>
            <a:r>
              <a:rPr lang="en-US" dirty="0"/>
              <a:t>Material</a:t>
            </a:r>
          </a:p>
          <a:p>
            <a:r>
              <a:rPr lang="en-US" dirty="0"/>
              <a:t>Can I access the sample </a:t>
            </a:r>
          </a:p>
          <a:p>
            <a:pPr lvl="1"/>
            <a:r>
              <a:rPr lang="en-US" dirty="0"/>
              <a:t>Where is it</a:t>
            </a:r>
          </a:p>
          <a:p>
            <a:pPr lvl="1"/>
            <a:r>
              <a:rPr lang="en-US" dirty="0"/>
              <a:t>Who do I contact</a:t>
            </a:r>
          </a:p>
          <a:p>
            <a:pPr lvl="1"/>
            <a:r>
              <a:rPr lang="en-US" dirty="0"/>
              <a:t>What restrictions are there</a:t>
            </a:r>
          </a:p>
        </p:txBody>
      </p:sp>
    </p:spTree>
    <p:extLst>
      <p:ext uri="{BB962C8B-B14F-4D97-AF65-F5344CB8AC3E}">
        <p14:creationId xmlns:p14="http://schemas.microsoft.com/office/powerpoint/2010/main" val="83830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28AF-D78C-440D-9D83-66F86A5A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894" y="621797"/>
            <a:ext cx="8722895" cy="1325563"/>
          </a:xfrm>
        </p:spPr>
        <p:txBody>
          <a:bodyPr/>
          <a:lstStyle/>
          <a:p>
            <a:r>
              <a:rPr lang="en-US" dirty="0" err="1"/>
              <a:t>ScopedName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AC48-D2C0-49FE-A015-3D76C1C0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694" y="1783357"/>
            <a:ext cx="7366274" cy="162450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Identifier (ideally a URI)</a:t>
            </a:r>
          </a:p>
          <a:p>
            <a:pPr lvl="1"/>
            <a:r>
              <a:rPr lang="en-US" dirty="0"/>
              <a:t>Source (the name authority)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D46FFD-EB95-4857-88AC-124C4E423E94}"/>
              </a:ext>
            </a:extLst>
          </p:cNvPr>
          <p:cNvSpPr txBox="1">
            <a:spLocks/>
          </p:cNvSpPr>
          <p:nvPr/>
        </p:nvSpPr>
        <p:spPr>
          <a:xfrm>
            <a:off x="2069965" y="3167230"/>
            <a:ext cx="77638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PropertyValue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FC53D7-6D46-460D-A412-DF2EC800E298}"/>
              </a:ext>
            </a:extLst>
          </p:cNvPr>
          <p:cNvSpPr txBox="1">
            <a:spLocks/>
          </p:cNvSpPr>
          <p:nvPr/>
        </p:nvSpPr>
        <p:spPr>
          <a:xfrm>
            <a:off x="2069965" y="4465445"/>
            <a:ext cx="7974724" cy="1763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Property Identifier (ideally a URI)</a:t>
            </a:r>
          </a:p>
          <a:p>
            <a:pPr lvl="1"/>
            <a:r>
              <a:rPr lang="en-US" dirty="0"/>
              <a:t>Value  (Measure or Category)</a:t>
            </a:r>
          </a:p>
          <a:p>
            <a:pPr lvl="1"/>
            <a:r>
              <a:rPr lang="en-US" dirty="0"/>
              <a:t>Description (determination method, other details)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D42A21-A81F-47BF-A2A6-8EAA5419D298}"/>
              </a:ext>
            </a:extLst>
          </p:cNvPr>
          <p:cNvSpPr txBox="1">
            <a:spLocks/>
          </p:cNvSpPr>
          <p:nvPr/>
        </p:nvSpPr>
        <p:spPr>
          <a:xfrm>
            <a:off x="299848" y="66185"/>
            <a:ext cx="1640304" cy="4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44556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28AF-D78C-440D-9D83-66F86A5A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537" y="942638"/>
            <a:ext cx="10515600" cy="1325563"/>
          </a:xfrm>
        </p:spPr>
        <p:txBody>
          <a:bodyPr/>
          <a:lstStyle/>
          <a:p>
            <a:r>
              <a:rPr lang="en-US" dirty="0" err="1"/>
              <a:t>MeasureValue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AC48-D2C0-49FE-A015-3D76C1C0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337" y="1933348"/>
            <a:ext cx="10233800" cy="1795354"/>
          </a:xfrm>
        </p:spPr>
        <p:txBody>
          <a:bodyPr numCol="2">
            <a:normAutofit/>
          </a:bodyPr>
          <a:lstStyle/>
          <a:p>
            <a:pPr lvl="1"/>
            <a:r>
              <a:rPr lang="en-US" sz="2800" dirty="0" err="1"/>
              <a:t>numericValue</a:t>
            </a:r>
            <a:endParaRPr lang="en-US" sz="2800" dirty="0"/>
          </a:p>
          <a:p>
            <a:pPr lvl="1"/>
            <a:r>
              <a:rPr lang="en-US" sz="2800" dirty="0"/>
              <a:t>uncertainty</a:t>
            </a:r>
          </a:p>
          <a:p>
            <a:pPr lvl="1"/>
            <a:r>
              <a:rPr lang="en-US" sz="2800" dirty="0" err="1"/>
              <a:t>unitOfMeasure</a:t>
            </a:r>
            <a:endParaRPr lang="en-US" sz="2800" dirty="0"/>
          </a:p>
          <a:p>
            <a:pPr lvl="1"/>
            <a:r>
              <a:rPr lang="en-US" sz="2800" dirty="0" err="1"/>
              <a:t>lowerBound</a:t>
            </a:r>
            <a:endParaRPr lang="en-US" sz="2800" dirty="0"/>
          </a:p>
          <a:p>
            <a:pPr lvl="1"/>
            <a:r>
              <a:rPr lang="en-US" sz="2800" dirty="0" err="1"/>
              <a:t>upperBound</a:t>
            </a:r>
            <a:endParaRPr lang="en-US" sz="2800" dirty="0"/>
          </a:p>
          <a:p>
            <a:pPr lvl="1"/>
            <a:r>
              <a:rPr lang="en-US" sz="2800" dirty="0"/>
              <a:t>Determination method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D46FFD-EB95-4857-88AC-124C4E423E94}"/>
              </a:ext>
            </a:extLst>
          </p:cNvPr>
          <p:cNvSpPr txBox="1">
            <a:spLocks/>
          </p:cNvSpPr>
          <p:nvPr/>
        </p:nvSpPr>
        <p:spPr>
          <a:xfrm>
            <a:off x="838200" y="3229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Responsibility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5D40DF-1F3E-4A69-ACA0-D19962577399}"/>
              </a:ext>
            </a:extLst>
          </p:cNvPr>
          <p:cNvSpPr txBox="1">
            <a:spLocks/>
          </p:cNvSpPr>
          <p:nvPr/>
        </p:nvSpPr>
        <p:spPr>
          <a:xfrm>
            <a:off x="979100" y="4297909"/>
            <a:ext cx="9032003" cy="1795354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/>
              <a:t>Label</a:t>
            </a:r>
          </a:p>
          <a:p>
            <a:pPr lvl="1"/>
            <a:r>
              <a:rPr lang="en-US" sz="3000" dirty="0"/>
              <a:t>Role</a:t>
            </a:r>
          </a:p>
          <a:p>
            <a:pPr lvl="1"/>
            <a:r>
              <a:rPr lang="en-US" sz="3000" dirty="0"/>
              <a:t>Agent (Person or Organization)</a:t>
            </a:r>
          </a:p>
          <a:p>
            <a:pPr lvl="2"/>
            <a:r>
              <a:rPr lang="en-US" sz="2400" dirty="0"/>
              <a:t>Name</a:t>
            </a:r>
          </a:p>
          <a:p>
            <a:pPr lvl="2"/>
            <a:r>
              <a:rPr lang="en-US" sz="2400" dirty="0"/>
              <a:t>Affiliation</a:t>
            </a:r>
          </a:p>
          <a:p>
            <a:pPr lvl="2"/>
            <a:r>
              <a:rPr lang="en-US" sz="2400" dirty="0" err="1"/>
              <a:t>JobTitle</a:t>
            </a:r>
            <a:endParaRPr lang="en-US" sz="2400" dirty="0"/>
          </a:p>
          <a:p>
            <a:pPr lvl="2"/>
            <a:r>
              <a:rPr lang="en-US" sz="2400" dirty="0"/>
              <a:t>Identifier</a:t>
            </a:r>
          </a:p>
          <a:p>
            <a:pPr lvl="2"/>
            <a:r>
              <a:rPr lang="en-US" sz="2400" dirty="0"/>
              <a:t>Contact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7679BAF-B3ED-49D1-B84B-5ED792F4FEEC}"/>
              </a:ext>
            </a:extLst>
          </p:cNvPr>
          <p:cNvSpPr/>
          <p:nvPr/>
        </p:nvSpPr>
        <p:spPr>
          <a:xfrm rot="21144064">
            <a:off x="4780851" y="4400256"/>
            <a:ext cx="1658575" cy="1666253"/>
          </a:xfrm>
          <a:prstGeom prst="leftBrace">
            <a:avLst>
              <a:gd name="adj1" fmla="val 8333"/>
              <a:gd name="adj2" fmla="val 50996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E8C408-AAC0-4FEC-B15F-F5972EA97B70}"/>
              </a:ext>
            </a:extLst>
          </p:cNvPr>
          <p:cNvSpPr txBox="1">
            <a:spLocks/>
          </p:cNvSpPr>
          <p:nvPr/>
        </p:nvSpPr>
        <p:spPr>
          <a:xfrm>
            <a:off x="11093" y="66186"/>
            <a:ext cx="1640304" cy="4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89702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28AF-D78C-440D-9D83-66F86A5A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8" y="1712662"/>
            <a:ext cx="10515600" cy="1325563"/>
          </a:xfrm>
        </p:spPr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AC48-D2C0-49FE-A015-3D76C1C0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016" y="2700196"/>
            <a:ext cx="9595573" cy="3700604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Label  -- quick take for people looking at metadata</a:t>
            </a:r>
          </a:p>
          <a:p>
            <a:pPr lvl="1"/>
            <a:r>
              <a:rPr lang="en-US" sz="2800" dirty="0"/>
              <a:t>Description – text narrative about what happened/was done</a:t>
            </a:r>
          </a:p>
          <a:p>
            <a:pPr lvl="1"/>
            <a:r>
              <a:rPr lang="en-US" sz="2800" dirty="0"/>
              <a:t>Date -- when</a:t>
            </a:r>
          </a:p>
          <a:p>
            <a:pPr lvl="1"/>
            <a:r>
              <a:rPr lang="en-US" sz="2800" dirty="0"/>
              <a:t>Action – terms to classify the event, for search</a:t>
            </a:r>
          </a:p>
          <a:p>
            <a:pPr lvl="1"/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44AC03-E19A-4E20-84AC-C821F4EFA9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640304" cy="4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308698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ACA3-CA3C-443F-8CD1-E9C19E30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Collection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3589-A0E0-4717-A899-DA9E42FE4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74"/>
            <a:ext cx="10233800" cy="4042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Sample           </a:t>
            </a:r>
            <a:r>
              <a:rPr lang="en-US" dirty="0" err="1"/>
              <a:t>isProducedBy</a:t>
            </a:r>
            <a:r>
              <a:rPr lang="en-US" dirty="0"/>
              <a:t>            </a:t>
            </a:r>
            <a:r>
              <a:rPr lang="en-US" dirty="0" err="1"/>
              <a:t>SamplingEvent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CA6B9-BA44-40B8-99BB-173A58D64217}"/>
              </a:ext>
            </a:extLst>
          </p:cNvPr>
          <p:cNvSpPr txBox="1"/>
          <p:nvPr/>
        </p:nvSpPr>
        <p:spPr>
          <a:xfrm>
            <a:off x="991663" y="2037347"/>
            <a:ext cx="84381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</a:t>
            </a:r>
          </a:p>
          <a:p>
            <a:r>
              <a:rPr lang="en-US" dirty="0"/>
              <a:t>description</a:t>
            </a:r>
          </a:p>
          <a:p>
            <a:r>
              <a:rPr lang="en-US" sz="3200" dirty="0" err="1"/>
              <a:t>hasFeaturesOfInterest</a:t>
            </a:r>
            <a:r>
              <a:rPr lang="en-US" sz="3200" dirty="0"/>
              <a:t>  -- what was sampled</a:t>
            </a:r>
          </a:p>
          <a:p>
            <a:r>
              <a:rPr lang="en-US" sz="3200" dirty="0"/>
              <a:t>Responsibilities  -- who did the sampling</a:t>
            </a:r>
          </a:p>
          <a:p>
            <a:r>
              <a:rPr lang="en-US" sz="3200" dirty="0" err="1"/>
              <a:t>resultTime</a:t>
            </a:r>
            <a:r>
              <a:rPr lang="en-US" sz="3200" dirty="0"/>
              <a:t>  -- when was the sample collected</a:t>
            </a:r>
          </a:p>
          <a:p>
            <a:r>
              <a:rPr lang="en-US" sz="3200" dirty="0" err="1"/>
              <a:t>samplingSite</a:t>
            </a:r>
            <a:r>
              <a:rPr lang="en-US" sz="3200" dirty="0"/>
              <a:t>  -- where was the sample collected</a:t>
            </a:r>
          </a:p>
          <a:p>
            <a:pPr>
              <a:spcBef>
                <a:spcPts val="2400"/>
              </a:spcBef>
            </a:pPr>
            <a:r>
              <a:rPr lang="en-US" sz="3200" dirty="0" err="1">
                <a:solidFill>
                  <a:schemeClr val="tx1">
                    <a:lumMod val="65000"/>
                  </a:schemeClr>
                </a:solidFill>
              </a:rPr>
              <a:t>hasInitiative</a:t>
            </a:r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  --  project context</a:t>
            </a:r>
          </a:p>
          <a:p>
            <a:r>
              <a:rPr lang="en-US" sz="3200" dirty="0" err="1">
                <a:solidFill>
                  <a:schemeClr val="tx1">
                    <a:lumMod val="65000"/>
                  </a:schemeClr>
                </a:solidFill>
              </a:rPr>
              <a:t>usedProcedure</a:t>
            </a:r>
            <a:r>
              <a:rPr lang="en-US" sz="3200" dirty="0">
                <a:solidFill>
                  <a:schemeClr val="tx1">
                    <a:lumMod val="65000"/>
                  </a:schemeClr>
                </a:solidFill>
              </a:rPr>
              <a:t>  -- how was the sample collected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4B4358-A6A7-4B6B-AC1C-77AFE3C0B203}"/>
              </a:ext>
            </a:extLst>
          </p:cNvPr>
          <p:cNvSpPr txBox="1">
            <a:spLocks/>
          </p:cNvSpPr>
          <p:nvPr/>
        </p:nvSpPr>
        <p:spPr>
          <a:xfrm>
            <a:off x="36095" y="62331"/>
            <a:ext cx="1640304" cy="4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6716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F999-D1AF-4312-B847-9B4D7933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062"/>
            <a:ext cx="10515600" cy="1325563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0257-A1CD-4D0B-B709-273382DA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625"/>
            <a:ext cx="10515600" cy="4351338"/>
          </a:xfrm>
        </p:spPr>
        <p:txBody>
          <a:bodyPr/>
          <a:lstStyle/>
          <a:p>
            <a:r>
              <a:rPr lang="en-US" b="1" dirty="0"/>
              <a:t>Place Name</a:t>
            </a:r>
          </a:p>
          <a:p>
            <a:r>
              <a:rPr lang="en-US" b="1" dirty="0"/>
              <a:t>Single WGS 84 Decimal Degree point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lat</a:t>
            </a:r>
            <a:r>
              <a:rPr lang="en-US" sz="2000" dirty="0"/>
              <a:t>, long, elevation </a:t>
            </a:r>
            <a:r>
              <a:rPr lang="en-US" sz="2000" dirty="0">
                <a:hlinkClick r:id="rId2"/>
              </a:rPr>
              <a:t>https://epsg.io/5714</a:t>
            </a:r>
            <a:r>
              <a:rPr lang="en-US" sz="2000" dirty="0"/>
              <a:t>, uncertainty)</a:t>
            </a:r>
            <a:endParaRPr lang="en-US" dirty="0"/>
          </a:p>
          <a:p>
            <a:r>
              <a:rPr lang="en-US" dirty="0"/>
              <a:t>Any </a:t>
            </a:r>
            <a:r>
              <a:rPr lang="en-US" dirty="0" err="1"/>
              <a:t>GeoJSON</a:t>
            </a:r>
            <a:r>
              <a:rPr lang="en-US" dirty="0"/>
              <a:t>  (or WKT?) Geometry</a:t>
            </a:r>
          </a:p>
          <a:p>
            <a:r>
              <a:rPr lang="en-US" dirty="0"/>
              <a:t>Other reference systems</a:t>
            </a:r>
          </a:p>
          <a:p>
            <a:pPr lvl="1"/>
            <a:r>
              <a:rPr lang="en-US" dirty="0"/>
              <a:t>Linear reference– location in borehole or along a traverse</a:t>
            </a:r>
          </a:p>
          <a:p>
            <a:pPr lvl="1"/>
            <a:r>
              <a:rPr lang="en-US" dirty="0"/>
              <a:t>Local reference system, e.g. grid on an excavation or a mine.</a:t>
            </a:r>
          </a:p>
          <a:p>
            <a:pPr lvl="1"/>
            <a:r>
              <a:rPr lang="en-US" dirty="0"/>
              <a:t>Atmospheric pressure</a:t>
            </a:r>
          </a:p>
          <a:p>
            <a:pPr lvl="1"/>
            <a:r>
              <a:rPr lang="en-US" dirty="0"/>
              <a:t>Astronomical, other planets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AEF733-43D5-4979-A9E6-33CC0DFE0CBD}"/>
              </a:ext>
            </a:extLst>
          </p:cNvPr>
          <p:cNvSpPr txBox="1">
            <a:spLocks/>
          </p:cNvSpPr>
          <p:nvPr/>
        </p:nvSpPr>
        <p:spPr>
          <a:xfrm>
            <a:off x="36095" y="62331"/>
            <a:ext cx="1640304" cy="4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275417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948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948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142F-AB2F-40C7-A5DC-497E4273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7229"/>
            <a:ext cx="10515600" cy="1325563"/>
          </a:xfrm>
        </p:spPr>
        <p:txBody>
          <a:bodyPr/>
          <a:lstStyle/>
          <a:p>
            <a:r>
              <a:rPr lang="en-US" dirty="0"/>
              <a:t>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7C17-C507-4C81-AADE-7085E55B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627729"/>
            <a:ext cx="10233800" cy="369286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label</a:t>
            </a:r>
          </a:p>
          <a:p>
            <a:r>
              <a:rPr lang="en-US" dirty="0" err="1"/>
              <a:t>accessConstraints</a:t>
            </a:r>
            <a:r>
              <a:rPr lang="en-US" dirty="0"/>
              <a:t> – </a:t>
            </a:r>
            <a:r>
              <a:rPr lang="en-US" sz="2400" dirty="0"/>
              <a:t>restrictions on access or use, cultural sensitivities</a:t>
            </a:r>
            <a:endParaRPr lang="en-US" dirty="0"/>
          </a:p>
          <a:p>
            <a:r>
              <a:rPr lang="en-US" dirty="0"/>
              <a:t>Responsibilities – who to contact about access?</a:t>
            </a:r>
          </a:p>
          <a:p>
            <a:r>
              <a:rPr lang="en-US" dirty="0" err="1"/>
              <a:t>curationLocation</a:t>
            </a:r>
            <a:r>
              <a:rPr lang="en-US" dirty="0"/>
              <a:t> – where is the sample, geographically, perhaps within repository (shelf, drawer, plate, well….)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Events – history of post-collection processing, chain of custody…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DFB7BF-F2EC-4465-88BE-0A96B3D3E820}"/>
              </a:ext>
            </a:extLst>
          </p:cNvPr>
          <p:cNvSpPr txBox="1">
            <a:spLocks/>
          </p:cNvSpPr>
          <p:nvPr/>
        </p:nvSpPr>
        <p:spPr>
          <a:xfrm>
            <a:off x="36095" y="62331"/>
            <a:ext cx="1640304" cy="46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304985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253</TotalTime>
  <Words>576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Depth</vt:lpstr>
      <vt:lpstr>iSamples Metadata </vt:lpstr>
      <vt:lpstr>Topics</vt:lpstr>
      <vt:lpstr>Competency questions</vt:lpstr>
      <vt:lpstr>ScopedName</vt:lpstr>
      <vt:lpstr>MeasureValue</vt:lpstr>
      <vt:lpstr>Event</vt:lpstr>
      <vt:lpstr>Sample Collection </vt:lpstr>
      <vt:lpstr>LOCATION</vt:lpstr>
      <vt:lpstr>Curation</vt:lpstr>
      <vt:lpstr>Keywords, Tags, Categories….</vt:lpstr>
      <vt:lpstr>RelatedResource</vt:lpstr>
      <vt:lpstr>Other stuff</vt:lpstr>
      <vt:lpstr>Priority for supporting collections? </vt:lpstr>
      <vt:lpstr>MIDS material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iSamples Metadata</dc:title>
  <dc:creator>Stephen Richard</dc:creator>
  <cp:lastModifiedBy>Stephen Richard</cp:lastModifiedBy>
  <cp:revision>13</cp:revision>
  <dcterms:created xsi:type="dcterms:W3CDTF">2021-05-27T21:18:34Z</dcterms:created>
  <dcterms:modified xsi:type="dcterms:W3CDTF">2021-05-28T17:22:26Z</dcterms:modified>
</cp:coreProperties>
</file>