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81" autoAdjust="0"/>
    <p:restoredTop sz="94660"/>
  </p:normalViewPr>
  <p:slideViewPr>
    <p:cSldViewPr snapToGrid="0">
      <p:cViewPr>
        <p:scale>
          <a:sx n="60" d="100"/>
          <a:sy n="60" d="100"/>
        </p:scale>
        <p:origin x="7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0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5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4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2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A5A20-FE08-4F04-A6A9-90A748025DF5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0DEAC0-4FA8-479D-9A91-D25369722D3B}"/>
              </a:ext>
            </a:extLst>
          </p:cNvPr>
          <p:cNvSpPr/>
          <p:nvPr/>
        </p:nvSpPr>
        <p:spPr>
          <a:xfrm>
            <a:off x="535708" y="1264439"/>
            <a:ext cx="16128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Biological environment?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B3F3E7-37FC-4D15-A507-5CA3BAE39B7D}"/>
              </a:ext>
            </a:extLst>
          </p:cNvPr>
          <p:cNvSpPr/>
          <p:nvPr/>
        </p:nvSpPr>
        <p:spPr>
          <a:xfrm>
            <a:off x="840888" y="2745548"/>
            <a:ext cx="1002736" cy="3378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Marine?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B1F25-C618-469A-915A-5CE80DE28650}"/>
              </a:ext>
            </a:extLst>
          </p:cNvPr>
          <p:cNvSpPr/>
          <p:nvPr/>
        </p:nvSpPr>
        <p:spPr>
          <a:xfrm>
            <a:off x="7179391" y="1666675"/>
            <a:ext cx="1648953" cy="6296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Anthropogenic environment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81D725-CAB9-4679-B5AC-C418EA3E677B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>
            <a:off x="1342256" y="3083420"/>
            <a:ext cx="522166" cy="62562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60DC8B-721D-4284-A0AC-71A1E009FC8E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>
            <a:off x="2148525" y="1587605"/>
            <a:ext cx="1418396" cy="3653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1D0472-F825-4BB2-8AB2-528C176906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42117" y="1910770"/>
            <a:ext cx="139" cy="83477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C7679-9DBB-4BAE-BF42-73C22E6180D7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 flipH="1">
            <a:off x="1014572" y="3083420"/>
            <a:ext cx="327684" cy="95404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865E94-F815-4AD0-89B3-6E3CF1ABE770}"/>
              </a:ext>
            </a:extLst>
          </p:cNvPr>
          <p:cNvSpPr txBox="1"/>
          <p:nvPr/>
        </p:nvSpPr>
        <p:spPr>
          <a:xfrm>
            <a:off x="1864422" y="3524377"/>
            <a:ext cx="15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Marine biome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E3797-8234-4F25-A8E7-5FB9B15E55F4}"/>
              </a:ext>
            </a:extLst>
          </p:cNvPr>
          <p:cNvSpPr txBox="1"/>
          <p:nvPr/>
        </p:nvSpPr>
        <p:spPr>
          <a:xfrm>
            <a:off x="163235" y="4998722"/>
            <a:ext cx="1184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Subaerial terrestrial biome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94577-A541-4CC9-92F3-2FDE0B36560F}"/>
              </a:ext>
            </a:extLst>
          </p:cNvPr>
          <p:cNvSpPr txBox="1"/>
          <p:nvPr/>
        </p:nvSpPr>
        <p:spPr>
          <a:xfrm>
            <a:off x="343827" y="570641"/>
            <a:ext cx="143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/>
              <a:t>START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392488-ACD3-4008-8B22-3470B3D9283C}"/>
              </a:ext>
            </a:extLst>
          </p:cNvPr>
          <p:cNvSpPr/>
          <p:nvPr/>
        </p:nvSpPr>
        <p:spPr>
          <a:xfrm>
            <a:off x="245014" y="4037468"/>
            <a:ext cx="1539115" cy="3378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Subaqueous?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E3AD16-A9CA-4F88-BD95-37974A97804F}"/>
              </a:ext>
            </a:extLst>
          </p:cNvPr>
          <p:cNvCxnSpPr>
            <a:cxnSpLocks/>
            <a:stCxn id="42" idx="2"/>
            <a:endCxn id="15" idx="0"/>
          </p:cNvCxnSpPr>
          <p:nvPr/>
        </p:nvCxnSpPr>
        <p:spPr>
          <a:xfrm flipH="1">
            <a:off x="755673" y="4375340"/>
            <a:ext cx="258899" cy="62338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CC12618-518F-4D6C-AB01-16E29ECCEF32}"/>
              </a:ext>
            </a:extLst>
          </p:cNvPr>
          <p:cNvSpPr txBox="1"/>
          <p:nvPr/>
        </p:nvSpPr>
        <p:spPr>
          <a:xfrm>
            <a:off x="1953868" y="4707895"/>
            <a:ext cx="135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Subaqueous terrestrial biome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5A57EC-76A7-44FB-AC9E-5402DAB10170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>
            <a:off x="1014572" y="4375340"/>
            <a:ext cx="939296" cy="79422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814BC51-025B-494A-9C6B-6C7A9BA37791}"/>
              </a:ext>
            </a:extLst>
          </p:cNvPr>
          <p:cNvSpPr/>
          <p:nvPr/>
        </p:nvSpPr>
        <p:spPr>
          <a:xfrm>
            <a:off x="10067081" y="2449361"/>
            <a:ext cx="1655303" cy="5515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Research environment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9C247AF-8D53-409B-96B2-7EFA5627252E}"/>
              </a:ext>
            </a:extLst>
          </p:cNvPr>
          <p:cNvSpPr/>
          <p:nvPr/>
        </p:nvSpPr>
        <p:spPr>
          <a:xfrm>
            <a:off x="7736225" y="7441328"/>
            <a:ext cx="1412382" cy="3877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 Body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7047C11-2A2B-4934-985C-C44CF61DABA6}"/>
              </a:ext>
            </a:extLst>
          </p:cNvPr>
          <p:cNvSpPr/>
          <p:nvPr/>
        </p:nvSpPr>
        <p:spPr>
          <a:xfrm>
            <a:off x="3566921" y="1317033"/>
            <a:ext cx="1742727" cy="61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Extraterrestrial environment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6169B19-1AD6-4BAB-BFE1-E80A44217C54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 flipH="1">
            <a:off x="7350427" y="2296357"/>
            <a:ext cx="653441" cy="48478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2AA6E2C-6F62-4DFF-A6E4-CB616953BE20}"/>
              </a:ext>
            </a:extLst>
          </p:cNvPr>
          <p:cNvSpPr/>
          <p:nvPr/>
        </p:nvSpPr>
        <p:spPr>
          <a:xfrm>
            <a:off x="9172224" y="8593105"/>
            <a:ext cx="1660469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Subsurface fluid reservoir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3F2478-8196-4869-A4C1-9BEFF3474C49}"/>
              </a:ext>
            </a:extLst>
          </p:cNvPr>
          <p:cNvSpPr/>
          <p:nvPr/>
        </p:nvSpPr>
        <p:spPr>
          <a:xfrm>
            <a:off x="5698886" y="5088818"/>
            <a:ext cx="1586566" cy="4415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Earth Surface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92030B-E0AF-43C1-B7C7-E764F90B3579}"/>
              </a:ext>
            </a:extLst>
          </p:cNvPr>
          <p:cNvSpPr/>
          <p:nvPr/>
        </p:nvSpPr>
        <p:spPr>
          <a:xfrm>
            <a:off x="6644236" y="2781142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Atmosphere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0CBD061-6691-4CBA-B196-5C71474EBCB2}"/>
              </a:ext>
            </a:extLst>
          </p:cNvPr>
          <p:cNvCxnSpPr>
            <a:cxnSpLocks/>
            <a:stCxn id="88" idx="2"/>
            <a:endCxn id="223" idx="0"/>
          </p:cNvCxnSpPr>
          <p:nvPr/>
        </p:nvCxnSpPr>
        <p:spPr>
          <a:xfrm flipH="1">
            <a:off x="8911707" y="3000895"/>
            <a:ext cx="1983026" cy="63173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0374461-F687-45A5-A91B-1F70332FE8FD}"/>
              </a:ext>
            </a:extLst>
          </p:cNvPr>
          <p:cNvCxnSpPr>
            <a:cxnSpLocks/>
            <a:stCxn id="7" idx="3"/>
            <a:endCxn id="88" idx="1"/>
          </p:cNvCxnSpPr>
          <p:nvPr/>
        </p:nvCxnSpPr>
        <p:spPr>
          <a:xfrm>
            <a:off x="8828344" y="1981516"/>
            <a:ext cx="1238737" cy="74361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E6E53B5-32C6-4B06-8E20-1D99654BE8EA}"/>
              </a:ext>
            </a:extLst>
          </p:cNvPr>
          <p:cNvCxnSpPr>
            <a:cxnSpLocks/>
            <a:stCxn id="109" idx="1"/>
            <a:endCxn id="116" idx="3"/>
          </p:cNvCxnSpPr>
          <p:nvPr/>
        </p:nvCxnSpPr>
        <p:spPr>
          <a:xfrm flipH="1">
            <a:off x="5689205" y="3035851"/>
            <a:ext cx="955031" cy="29173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82E19A5-8C8E-4D5A-B7E9-E5725BDB5C68}"/>
              </a:ext>
            </a:extLst>
          </p:cNvPr>
          <p:cNvSpPr txBox="1"/>
          <p:nvPr/>
        </p:nvSpPr>
        <p:spPr>
          <a:xfrm>
            <a:off x="4276823" y="3142919"/>
            <a:ext cx="141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Atmosphere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187D7D-827F-4325-A2F4-B9A7A9BE6D24}"/>
              </a:ext>
            </a:extLst>
          </p:cNvPr>
          <p:cNvSpPr txBox="1"/>
          <p:nvPr/>
        </p:nvSpPr>
        <p:spPr>
          <a:xfrm>
            <a:off x="9030468" y="4900738"/>
            <a:ext cx="150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Laboratory environment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D5CD2A0-BB97-4935-A58A-5AB1D47CDB54}"/>
              </a:ext>
            </a:extLst>
          </p:cNvPr>
          <p:cNvCxnSpPr>
            <a:cxnSpLocks/>
            <a:stCxn id="88" idx="2"/>
            <a:endCxn id="333" idx="0"/>
          </p:cNvCxnSpPr>
          <p:nvPr/>
        </p:nvCxnSpPr>
        <p:spPr>
          <a:xfrm>
            <a:off x="10894733" y="3000895"/>
            <a:ext cx="948247" cy="111804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6CC5E8E-E881-4677-9742-6D58E57515E6}"/>
              </a:ext>
            </a:extLst>
          </p:cNvPr>
          <p:cNvCxnSpPr>
            <a:cxnSpLocks/>
            <a:stCxn id="109" idx="2"/>
            <a:endCxn id="99" idx="0"/>
          </p:cNvCxnSpPr>
          <p:nvPr/>
        </p:nvCxnSpPr>
        <p:spPr>
          <a:xfrm flipH="1">
            <a:off x="6818439" y="3290559"/>
            <a:ext cx="531988" cy="45541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B2E558B-8348-47DB-A782-268DD685FA29}"/>
              </a:ext>
            </a:extLst>
          </p:cNvPr>
          <p:cNvCxnSpPr>
            <a:cxnSpLocks/>
            <a:stCxn id="333" idx="2"/>
            <a:endCxn id="337" idx="0"/>
          </p:cNvCxnSpPr>
          <p:nvPr/>
        </p:nvCxnSpPr>
        <p:spPr>
          <a:xfrm>
            <a:off x="11842980" y="4671198"/>
            <a:ext cx="735990" cy="130728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17258AB-0E00-4994-B6E7-513434E8229E}"/>
              </a:ext>
            </a:extLst>
          </p:cNvPr>
          <p:cNvCxnSpPr>
            <a:cxnSpLocks/>
            <a:stCxn id="108" idx="2"/>
            <a:endCxn id="89" idx="0"/>
          </p:cNvCxnSpPr>
          <p:nvPr/>
        </p:nvCxnSpPr>
        <p:spPr>
          <a:xfrm>
            <a:off x="6492169" y="5530349"/>
            <a:ext cx="1950247" cy="191097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85AC0C2-AFFB-4BF4-9B68-138331A12DA5}"/>
              </a:ext>
            </a:extLst>
          </p:cNvPr>
          <p:cNvCxnSpPr>
            <a:cxnSpLocks/>
            <a:stCxn id="89" idx="2"/>
            <a:endCxn id="107" idx="0"/>
          </p:cNvCxnSpPr>
          <p:nvPr/>
        </p:nvCxnSpPr>
        <p:spPr>
          <a:xfrm>
            <a:off x="8442416" y="7829087"/>
            <a:ext cx="1560043" cy="76401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419EA47-50B1-40A5-B825-9078A852F2A8}"/>
              </a:ext>
            </a:extLst>
          </p:cNvPr>
          <p:cNvCxnSpPr>
            <a:cxnSpLocks/>
            <a:stCxn id="90" idx="3"/>
            <a:endCxn id="7" idx="1"/>
          </p:cNvCxnSpPr>
          <p:nvPr/>
        </p:nvCxnSpPr>
        <p:spPr>
          <a:xfrm>
            <a:off x="5309648" y="1624141"/>
            <a:ext cx="1869743" cy="35737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D54352E-63F7-4321-BDFF-913D4318F259}"/>
              </a:ext>
            </a:extLst>
          </p:cNvPr>
          <p:cNvCxnSpPr>
            <a:cxnSpLocks/>
            <a:stCxn id="90" idx="2"/>
            <a:endCxn id="191" idx="0"/>
          </p:cNvCxnSpPr>
          <p:nvPr/>
        </p:nvCxnSpPr>
        <p:spPr>
          <a:xfrm flipH="1">
            <a:off x="3953725" y="1931249"/>
            <a:ext cx="484560" cy="30184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29A43394-EF25-4B74-AF6C-4DC8FEF870D1}"/>
              </a:ext>
            </a:extLst>
          </p:cNvPr>
          <p:cNvSpPr txBox="1"/>
          <p:nvPr/>
        </p:nvSpPr>
        <p:spPr>
          <a:xfrm>
            <a:off x="3082361" y="2233095"/>
            <a:ext cx="174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Extraterrestrial environment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2D0E40A-A478-4942-969C-BE33BEF3F8D5}"/>
              </a:ext>
            </a:extLst>
          </p:cNvPr>
          <p:cNvCxnSpPr>
            <a:cxnSpLocks/>
            <a:stCxn id="108" idx="2"/>
            <a:endCxn id="235" idx="0"/>
          </p:cNvCxnSpPr>
          <p:nvPr/>
        </p:nvCxnSpPr>
        <p:spPr>
          <a:xfrm flipH="1">
            <a:off x="4816339" y="5530349"/>
            <a:ext cx="1675830" cy="47660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E0960288-A678-4E5A-82BE-80DDC9EB4041}"/>
              </a:ext>
            </a:extLst>
          </p:cNvPr>
          <p:cNvSpPr txBox="1"/>
          <p:nvPr/>
        </p:nvSpPr>
        <p:spPr>
          <a:xfrm>
            <a:off x="352669" y="7963104"/>
            <a:ext cx="154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Marine water body bottom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08A2297-C67D-4242-AE9C-96AA0C745A75}"/>
              </a:ext>
            </a:extLst>
          </p:cNvPr>
          <p:cNvCxnSpPr>
            <a:cxnSpLocks/>
            <a:stCxn id="107" idx="2"/>
            <a:endCxn id="247" idx="0"/>
          </p:cNvCxnSpPr>
          <p:nvPr/>
        </p:nvCxnSpPr>
        <p:spPr>
          <a:xfrm>
            <a:off x="10002459" y="9102522"/>
            <a:ext cx="1189651" cy="96896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9220C1C-5211-42FA-8B03-E1A3D3B52586}"/>
              </a:ext>
            </a:extLst>
          </p:cNvPr>
          <p:cNvSpPr/>
          <p:nvPr/>
        </p:nvSpPr>
        <p:spPr>
          <a:xfrm>
            <a:off x="4119924" y="6006953"/>
            <a:ext cx="1392829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Subaqueous Surface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837540BE-4C57-4F47-AD77-F49606E2E9A8}"/>
              </a:ext>
            </a:extLst>
          </p:cNvPr>
          <p:cNvCxnSpPr>
            <a:cxnSpLocks/>
            <a:stCxn id="89" idx="2"/>
            <a:endCxn id="369" idx="0"/>
          </p:cNvCxnSpPr>
          <p:nvPr/>
        </p:nvCxnSpPr>
        <p:spPr>
          <a:xfrm flipH="1">
            <a:off x="5417273" y="7829087"/>
            <a:ext cx="3025143" cy="181946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36837A78-C0BF-48A6-8F41-DD99C3757584}"/>
              </a:ext>
            </a:extLst>
          </p:cNvPr>
          <p:cNvCxnSpPr>
            <a:cxnSpLocks/>
            <a:stCxn id="107" idx="2"/>
            <a:endCxn id="242" idx="0"/>
          </p:cNvCxnSpPr>
          <p:nvPr/>
        </p:nvCxnSpPr>
        <p:spPr>
          <a:xfrm flipH="1">
            <a:off x="8484828" y="9102522"/>
            <a:ext cx="1517631" cy="90119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C026F40-B1E4-474F-A792-8BD2BDCDA574}"/>
              </a:ext>
            </a:extLst>
          </p:cNvPr>
          <p:cNvSpPr txBox="1"/>
          <p:nvPr/>
        </p:nvSpPr>
        <p:spPr>
          <a:xfrm>
            <a:off x="7580733" y="10003720"/>
            <a:ext cx="180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Subsurface fluid reservoir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4696843-1A9D-49BF-99EC-DB6D7AA82E80}"/>
              </a:ext>
            </a:extLst>
          </p:cNvPr>
          <p:cNvSpPr/>
          <p:nvPr/>
        </p:nvSpPr>
        <p:spPr>
          <a:xfrm>
            <a:off x="998755" y="6755198"/>
            <a:ext cx="1995936" cy="586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Marine or Brackish Water Body?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543492A-F06A-4B5D-8A94-F3F8D94DC171}"/>
              </a:ext>
            </a:extLst>
          </p:cNvPr>
          <p:cNvSpPr/>
          <p:nvPr/>
        </p:nvSpPr>
        <p:spPr>
          <a:xfrm>
            <a:off x="10485919" y="10071488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Earth Interior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28FF793-0B4D-4554-B573-E4744A6B1D45}"/>
              </a:ext>
            </a:extLst>
          </p:cNvPr>
          <p:cNvCxnSpPr>
            <a:cxnSpLocks/>
            <a:stCxn id="246" idx="2"/>
            <a:endCxn id="363" idx="0"/>
          </p:cNvCxnSpPr>
          <p:nvPr/>
        </p:nvCxnSpPr>
        <p:spPr>
          <a:xfrm>
            <a:off x="1996723" y="7341432"/>
            <a:ext cx="923647" cy="61932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07BAD10-24B5-42E4-B150-E2D8CEEE76C7}"/>
              </a:ext>
            </a:extLst>
          </p:cNvPr>
          <p:cNvCxnSpPr>
            <a:cxnSpLocks/>
            <a:stCxn id="246" idx="2"/>
            <a:endCxn id="219" idx="0"/>
          </p:cNvCxnSpPr>
          <p:nvPr/>
        </p:nvCxnSpPr>
        <p:spPr>
          <a:xfrm flipH="1">
            <a:off x="1122937" y="7341432"/>
            <a:ext cx="873786" cy="62167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5B841477-B4CB-4B92-8339-228C39B61FCD}"/>
              </a:ext>
            </a:extLst>
          </p:cNvPr>
          <p:cNvCxnSpPr>
            <a:cxnSpLocks/>
            <a:stCxn id="235" idx="1"/>
            <a:endCxn id="246" idx="3"/>
          </p:cNvCxnSpPr>
          <p:nvPr/>
        </p:nvCxnSpPr>
        <p:spPr>
          <a:xfrm flipH="1">
            <a:off x="2994691" y="6261662"/>
            <a:ext cx="1125233" cy="78665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84EE1179-8471-4913-947A-C31F907EE28C}"/>
              </a:ext>
            </a:extLst>
          </p:cNvPr>
          <p:cNvSpPr txBox="1"/>
          <p:nvPr/>
        </p:nvSpPr>
        <p:spPr>
          <a:xfrm>
            <a:off x="4323689" y="7546975"/>
            <a:ext cx="195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Subaerial surface environment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35BEA28A-D9D9-476F-86C8-14833C9144CD}"/>
              </a:ext>
            </a:extLst>
          </p:cNvPr>
          <p:cNvSpPr/>
          <p:nvPr/>
        </p:nvSpPr>
        <p:spPr>
          <a:xfrm>
            <a:off x="10851467" y="4118935"/>
            <a:ext cx="1983026" cy="552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Currently occupied by humans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5269323-C40F-42BB-8FA5-0E03DC4AEAF1}"/>
              </a:ext>
            </a:extLst>
          </p:cNvPr>
          <p:cNvSpPr txBox="1"/>
          <p:nvPr/>
        </p:nvSpPr>
        <p:spPr>
          <a:xfrm>
            <a:off x="11722763" y="5978480"/>
            <a:ext cx="171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Historic human occupation site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CAF7B8F2-9DD2-45B8-A5BB-9A66521B9682}"/>
              </a:ext>
            </a:extLst>
          </p:cNvPr>
          <p:cNvSpPr txBox="1"/>
          <p:nvPr/>
        </p:nvSpPr>
        <p:spPr>
          <a:xfrm>
            <a:off x="9676453" y="6004097"/>
            <a:ext cx="165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Active human occupation site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CC611C46-9176-4255-9B2E-1DBDAA7C41F6}"/>
              </a:ext>
            </a:extLst>
          </p:cNvPr>
          <p:cNvCxnSpPr>
            <a:cxnSpLocks/>
            <a:stCxn id="333" idx="2"/>
            <a:endCxn id="342" idx="0"/>
          </p:cNvCxnSpPr>
          <p:nvPr/>
        </p:nvCxnSpPr>
        <p:spPr>
          <a:xfrm flipH="1">
            <a:off x="10505241" y="4671198"/>
            <a:ext cx="1337739" cy="13328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C95754FB-9331-4F46-BE44-B0B27930317E}"/>
              </a:ext>
            </a:extLst>
          </p:cNvPr>
          <p:cNvSpPr txBox="1"/>
          <p:nvPr/>
        </p:nvSpPr>
        <p:spPr>
          <a:xfrm>
            <a:off x="2016275" y="7960761"/>
            <a:ext cx="180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Lake, river or stream bottom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FE190588-7D82-4A6E-937D-E8CEFBDBC85B}"/>
              </a:ext>
            </a:extLst>
          </p:cNvPr>
          <p:cNvCxnSpPr>
            <a:cxnSpLocks/>
            <a:stCxn id="235" idx="2"/>
            <a:endCxn id="300" idx="0"/>
          </p:cNvCxnSpPr>
          <p:nvPr/>
        </p:nvCxnSpPr>
        <p:spPr>
          <a:xfrm>
            <a:off x="4816339" y="6516370"/>
            <a:ext cx="482548" cy="103060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368">
            <a:extLst>
              <a:ext uri="{FF2B5EF4-FFF2-40B4-BE49-F238E27FC236}">
                <a16:creationId xmlns:a16="http://schemas.microsoft.com/office/drawing/2014/main" id="{B21C1FC8-A5A0-4A0E-8BC9-6DC0B609F1A7}"/>
              </a:ext>
            </a:extLst>
          </p:cNvPr>
          <p:cNvSpPr/>
          <p:nvPr/>
        </p:nvSpPr>
        <p:spPr>
          <a:xfrm>
            <a:off x="4419305" y="9648550"/>
            <a:ext cx="1995936" cy="586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Marine or Brackish Water Body?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B9FAA112-7636-42C3-B565-B03A092234B8}"/>
              </a:ext>
            </a:extLst>
          </p:cNvPr>
          <p:cNvSpPr txBox="1"/>
          <p:nvPr/>
        </p:nvSpPr>
        <p:spPr>
          <a:xfrm>
            <a:off x="1676042" y="11772687"/>
            <a:ext cx="1853040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Marine water body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B8C48BD9-0B97-460D-9ADC-ED5D859602BC}"/>
              </a:ext>
            </a:extLst>
          </p:cNvPr>
          <p:cNvCxnSpPr>
            <a:cxnSpLocks/>
            <a:stCxn id="369" idx="2"/>
            <a:endCxn id="375" idx="0"/>
          </p:cNvCxnSpPr>
          <p:nvPr/>
        </p:nvCxnSpPr>
        <p:spPr>
          <a:xfrm>
            <a:off x="5417273" y="10234784"/>
            <a:ext cx="405802" cy="142732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A4201DD-EAEC-44C9-9B2B-969D8F63DCFC}"/>
              </a:ext>
            </a:extLst>
          </p:cNvPr>
          <p:cNvCxnSpPr>
            <a:cxnSpLocks/>
            <a:stCxn id="369" idx="2"/>
            <a:endCxn id="372" idx="0"/>
          </p:cNvCxnSpPr>
          <p:nvPr/>
        </p:nvCxnSpPr>
        <p:spPr>
          <a:xfrm flipH="1">
            <a:off x="2602562" y="10234784"/>
            <a:ext cx="2814711" cy="153790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FF684945-91FD-40FE-A543-87E076460635}"/>
              </a:ext>
            </a:extLst>
          </p:cNvPr>
          <p:cNvSpPr txBox="1"/>
          <p:nvPr/>
        </p:nvSpPr>
        <p:spPr>
          <a:xfrm>
            <a:off x="5187634" y="11662107"/>
            <a:ext cx="1270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Terrestrial water body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0A0F5812-0A3F-40D0-A8EB-3A0B44C14161}"/>
              </a:ext>
            </a:extLst>
          </p:cNvPr>
          <p:cNvSpPr txBox="1"/>
          <p:nvPr/>
        </p:nvSpPr>
        <p:spPr>
          <a:xfrm>
            <a:off x="11413801" y="11550108"/>
            <a:ext cx="1655303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Suggest new category</a:t>
            </a:r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56FC691B-72B9-4CCA-8E51-1A78BECC7963}"/>
              </a:ext>
            </a:extLst>
          </p:cNvPr>
          <p:cNvCxnSpPr>
            <a:cxnSpLocks/>
            <a:stCxn id="247" idx="2"/>
            <a:endCxn id="389" idx="0"/>
          </p:cNvCxnSpPr>
          <p:nvPr/>
        </p:nvCxnSpPr>
        <p:spPr>
          <a:xfrm>
            <a:off x="11192110" y="10580905"/>
            <a:ext cx="1049343" cy="96920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AE19FBDB-AC6B-4B87-B238-B836BB4CE1DF}"/>
              </a:ext>
            </a:extLst>
          </p:cNvPr>
          <p:cNvCxnSpPr>
            <a:cxnSpLocks/>
            <a:stCxn id="247" idx="2"/>
            <a:endCxn id="413" idx="3"/>
          </p:cNvCxnSpPr>
          <p:nvPr/>
        </p:nvCxnSpPr>
        <p:spPr>
          <a:xfrm flipH="1">
            <a:off x="10718638" y="10580905"/>
            <a:ext cx="473472" cy="117601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>
            <a:extLst>
              <a:ext uri="{FF2B5EF4-FFF2-40B4-BE49-F238E27FC236}">
                <a16:creationId xmlns:a16="http://schemas.microsoft.com/office/drawing/2014/main" id="{08CB29D6-E4A8-404A-B986-58E6AB103DF6}"/>
              </a:ext>
            </a:extLst>
          </p:cNvPr>
          <p:cNvSpPr txBox="1"/>
          <p:nvPr/>
        </p:nvSpPr>
        <p:spPr>
          <a:xfrm>
            <a:off x="9225303" y="11572258"/>
            <a:ext cx="149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Earth interior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8F23CEE-6CA3-4233-8566-967A02FCB49F}"/>
              </a:ext>
            </a:extLst>
          </p:cNvPr>
          <p:cNvSpPr txBox="1"/>
          <p:nvPr/>
        </p:nvSpPr>
        <p:spPr>
          <a:xfrm>
            <a:off x="9274594" y="5497030"/>
            <a:ext cx="8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lab blank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B256ED8-A8FF-4548-8844-B0F58A4DB5DC}"/>
              </a:ext>
            </a:extLst>
          </p:cNvPr>
          <p:cNvSpPr txBox="1"/>
          <p:nvPr/>
        </p:nvSpPr>
        <p:spPr>
          <a:xfrm>
            <a:off x="1824040" y="5861437"/>
            <a:ext cx="242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Samples things at boundary between solid earth and hydrosphere or atmosphere; Includes samples representing things collected on the surface.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BB8D59A-2105-4E9D-A8C2-2806419B033B}"/>
              </a:ext>
            </a:extLst>
          </p:cNvPr>
          <p:cNvCxnSpPr>
            <a:cxnSpLocks/>
          </p:cNvCxnSpPr>
          <p:nvPr/>
        </p:nvCxnSpPr>
        <p:spPr>
          <a:xfrm>
            <a:off x="10485919" y="1255034"/>
            <a:ext cx="1146886" cy="3185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920BAA1-EDC4-4814-B235-5E1D8739CAC3}"/>
              </a:ext>
            </a:extLst>
          </p:cNvPr>
          <p:cNvCxnSpPr>
            <a:cxnSpLocks/>
          </p:cNvCxnSpPr>
          <p:nvPr/>
        </p:nvCxnSpPr>
        <p:spPr>
          <a:xfrm>
            <a:off x="10628913" y="809294"/>
            <a:ext cx="860899" cy="57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761AB4-3E83-4D96-84F1-CA3348A34CCE}"/>
              </a:ext>
            </a:extLst>
          </p:cNvPr>
          <p:cNvSpPr txBox="1"/>
          <p:nvPr/>
        </p:nvSpPr>
        <p:spPr>
          <a:xfrm>
            <a:off x="10753794" y="38931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62291C5-D7E0-4A8A-BCEE-73262ED8E08E}"/>
              </a:ext>
            </a:extLst>
          </p:cNvPr>
          <p:cNvSpPr txBox="1"/>
          <p:nvPr/>
        </p:nvSpPr>
        <p:spPr>
          <a:xfrm>
            <a:off x="10816602" y="93594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52815EC-CDD3-4765-B490-DAAF34889EAF}"/>
              </a:ext>
            </a:extLst>
          </p:cNvPr>
          <p:cNvSpPr txBox="1"/>
          <p:nvPr/>
        </p:nvSpPr>
        <p:spPr>
          <a:xfrm>
            <a:off x="814961" y="13074013"/>
            <a:ext cx="1153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 err="1"/>
              <a:t>iSamples</a:t>
            </a:r>
            <a:r>
              <a:rPr lang="en-US" sz="3600" dirty="0"/>
              <a:t> Sampled Feature Decision Tree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8E1C8B8-0E2A-4B74-A03A-303B68019899}"/>
              </a:ext>
            </a:extLst>
          </p:cNvPr>
          <p:cNvSpPr/>
          <p:nvPr/>
        </p:nvSpPr>
        <p:spPr>
          <a:xfrm>
            <a:off x="8273508" y="3632625"/>
            <a:ext cx="1276397" cy="646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 product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0738A66-AF5D-40FA-A3C7-3F0E8A8D000B}"/>
              </a:ext>
            </a:extLst>
          </p:cNvPr>
          <p:cNvCxnSpPr>
            <a:cxnSpLocks/>
            <a:stCxn id="223" idx="2"/>
            <a:endCxn id="126" idx="0"/>
          </p:cNvCxnSpPr>
          <p:nvPr/>
        </p:nvCxnSpPr>
        <p:spPr>
          <a:xfrm>
            <a:off x="8911707" y="4278957"/>
            <a:ext cx="872812" cy="62178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5C738DC-11BF-4C10-889E-3DF77344FBB0}"/>
              </a:ext>
            </a:extLst>
          </p:cNvPr>
          <p:cNvSpPr txBox="1"/>
          <p:nvPr/>
        </p:nvSpPr>
        <p:spPr>
          <a:xfrm>
            <a:off x="7610145" y="4807169"/>
            <a:ext cx="136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 setting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E67C136-1E23-409F-9873-8B695D315679}"/>
              </a:ext>
            </a:extLst>
          </p:cNvPr>
          <p:cNvCxnSpPr>
            <a:cxnSpLocks/>
            <a:stCxn id="223" idx="2"/>
            <a:endCxn id="228" idx="0"/>
          </p:cNvCxnSpPr>
          <p:nvPr/>
        </p:nvCxnSpPr>
        <p:spPr>
          <a:xfrm flipH="1">
            <a:off x="8293552" y="4278957"/>
            <a:ext cx="618155" cy="52821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65E947E-76BA-4DB4-973E-A5049E1B341C}"/>
              </a:ext>
            </a:extLst>
          </p:cNvPr>
          <p:cNvSpPr txBox="1"/>
          <p:nvPr/>
        </p:nvSpPr>
        <p:spPr>
          <a:xfrm>
            <a:off x="2668791" y="322682"/>
            <a:ext cx="5470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This categorization is intentional– what  was the sample collected originally to represent?  Recognizing that the sample might have multiple contexts of interest not recognized at initial collection.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E43A58-928B-402C-9BD4-8178B3E432A6}"/>
              </a:ext>
            </a:extLst>
          </p:cNvPr>
          <p:cNvSpPr/>
          <p:nvPr/>
        </p:nvSpPr>
        <p:spPr>
          <a:xfrm>
            <a:off x="10185496" y="360577"/>
            <a:ext cx="1723425" cy="1348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D6F04A-46C9-43C5-9412-0CFE44EF9A60}"/>
              </a:ext>
            </a:extLst>
          </p:cNvPr>
          <p:cNvSpPr txBox="1"/>
          <p:nvPr/>
        </p:nvSpPr>
        <p:spPr>
          <a:xfrm>
            <a:off x="11799631" y="6559389"/>
            <a:ext cx="18081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place where humans have been and left evidence of their activity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D40CDEC-2352-429D-A936-EB115923325F}"/>
              </a:ext>
            </a:extLst>
          </p:cNvPr>
          <p:cNvSpPr txBox="1"/>
          <p:nvPr/>
        </p:nvSpPr>
        <p:spPr>
          <a:xfrm>
            <a:off x="7395748" y="10572883"/>
            <a:ext cx="2262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Feature of interest is the liquid or gas contained in a subsurface reservoir, e.g. oil, natural gas, CO</a:t>
            </a:r>
            <a:r>
              <a:rPr lang="en-US" sz="1000" baseline="-25000" dirty="0"/>
              <a:t>2</a:t>
            </a:r>
            <a:r>
              <a:rPr lang="en-US" sz="1000" dirty="0"/>
              <a:t>, water, including liquids or gas from hydrothermal vents or hot springs.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85DCDF3-3BAD-4102-B5A6-6A6A27EF3C79}"/>
              </a:ext>
            </a:extLst>
          </p:cNvPr>
          <p:cNvSpPr txBox="1"/>
          <p:nvPr/>
        </p:nvSpPr>
        <p:spPr>
          <a:xfrm>
            <a:off x="4771855" y="12280357"/>
            <a:ext cx="188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Sampled feature is river, stream, lake, salt lake, spring that is not directly interacting with marine water.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32DA646-D9DF-4955-ADA0-891AF715EC2F}"/>
              </a:ext>
            </a:extLst>
          </p:cNvPr>
          <p:cNvSpPr txBox="1"/>
          <p:nvPr/>
        </p:nvSpPr>
        <p:spPr>
          <a:xfrm>
            <a:off x="1536715" y="12308438"/>
            <a:ext cx="217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Include brackish and hypersaline water bodies in marine borderland wetlands, estuaries, coastal </a:t>
            </a:r>
            <a:r>
              <a:rPr lang="en-US" sz="1000" dirty="0" err="1"/>
              <a:t>sabka</a:t>
            </a:r>
            <a:r>
              <a:rPr lang="en-US" sz="1000" dirty="0"/>
              <a:t>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84253F3-74F1-4BB1-9D9F-6137DA70DDF8}"/>
              </a:ext>
            </a:extLst>
          </p:cNvPr>
          <p:cNvSpPr txBox="1"/>
          <p:nvPr/>
        </p:nvSpPr>
        <p:spPr>
          <a:xfrm>
            <a:off x="131350" y="8583004"/>
            <a:ext cx="188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Things collected on the surface at the bottom of a water body, e.g. dredge haul, manganese nodules. Includes benthic zone,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9FFD81B-5FE1-4999-8CB3-23196F310F4D}"/>
              </a:ext>
            </a:extLst>
          </p:cNvPr>
          <p:cNvSpPr txBox="1"/>
          <p:nvPr/>
        </p:nvSpPr>
        <p:spPr>
          <a:xfrm>
            <a:off x="7584724" y="5410772"/>
            <a:ext cx="14123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synthetic materials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98211-DEE1-4494-ADF3-8C0E6231B50E}"/>
              </a:ext>
            </a:extLst>
          </p:cNvPr>
          <p:cNvSpPr txBox="1"/>
          <p:nvPr/>
        </p:nvSpPr>
        <p:spPr>
          <a:xfrm>
            <a:off x="4299890" y="8118421"/>
            <a:ext cx="221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Sample is collected on the surface (e.g. leaf litter), or immediately below surface (zone of bioturbation). Include soil profile, regolith, and ‘biomantle’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5ACD2C5-9D84-44AD-87EC-FFCE0A7BA4BD}"/>
              </a:ext>
            </a:extLst>
          </p:cNvPr>
          <p:cNvSpPr txBox="1"/>
          <p:nvPr/>
        </p:nvSpPr>
        <p:spPr>
          <a:xfrm>
            <a:off x="9119808" y="11903691"/>
            <a:ext cx="2136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Specimen samples rock, sediment, or mineral that is within the Earth, below the zone of direct interaction with the atmosphere or hydrosphere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0692FC-A7B8-4FA0-A3D2-9E971452954B}"/>
              </a:ext>
            </a:extLst>
          </p:cNvPr>
          <p:cNvSpPr txBox="1"/>
          <p:nvPr/>
        </p:nvSpPr>
        <p:spPr>
          <a:xfrm>
            <a:off x="2159655" y="8583004"/>
            <a:ext cx="1612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Active sediment from stream bed should be included in ‘Regolith, sediment or soil horizon’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5618C86F-EE62-4466-A764-9C293A9A9F91}"/>
              </a:ext>
            </a:extLst>
          </p:cNvPr>
          <p:cNvSpPr txBox="1"/>
          <p:nvPr/>
        </p:nvSpPr>
        <p:spPr>
          <a:xfrm>
            <a:off x="5165865" y="2151719"/>
            <a:ext cx="1903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 is not specifically focused on biological or ecological properties of the sampled feature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2BCCA6E-59C7-4C0D-B10B-FCAA3782D789}"/>
              </a:ext>
            </a:extLst>
          </p:cNvPr>
          <p:cNvSpPr/>
          <p:nvPr/>
        </p:nvSpPr>
        <p:spPr>
          <a:xfrm>
            <a:off x="6112248" y="3745969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Glacier present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712143C-3C63-49B5-BEB8-FED6871BB10C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 flipH="1">
            <a:off x="6492169" y="4255386"/>
            <a:ext cx="326270" cy="83343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F46A9E-AD41-410D-9DCD-90CD416912E0}"/>
              </a:ext>
            </a:extLst>
          </p:cNvPr>
          <p:cNvCxnSpPr>
            <a:cxnSpLocks/>
            <a:stCxn id="99" idx="1"/>
            <a:endCxn id="105" idx="3"/>
          </p:cNvCxnSpPr>
          <p:nvPr/>
        </p:nvCxnSpPr>
        <p:spPr>
          <a:xfrm flipH="1">
            <a:off x="5444056" y="4000678"/>
            <a:ext cx="668192" cy="32817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CFF6286-CB19-4D56-B65D-C365F05EDFC8}"/>
              </a:ext>
            </a:extLst>
          </p:cNvPr>
          <p:cNvSpPr txBox="1"/>
          <p:nvPr/>
        </p:nvSpPr>
        <p:spPr>
          <a:xfrm>
            <a:off x="4031674" y="4005686"/>
            <a:ext cx="141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Glacier environment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AE9411-198C-48F7-BA3A-6A0D706692BC}"/>
              </a:ext>
            </a:extLst>
          </p:cNvPr>
          <p:cNvSpPr txBox="1"/>
          <p:nvPr/>
        </p:nvSpPr>
        <p:spPr>
          <a:xfrm>
            <a:off x="3762304" y="4589101"/>
            <a:ext cx="2004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 of ice or water from a glacier, ice sheet, ice shelf, iceberg. Does not include various environments adjacent to glacier.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E68F604-DD57-4EC2-BA89-E53F446549FF}"/>
              </a:ext>
            </a:extLst>
          </p:cNvPr>
          <p:cNvSpPr txBox="1"/>
          <p:nvPr/>
        </p:nvSpPr>
        <p:spPr>
          <a:xfrm>
            <a:off x="9452707" y="6669612"/>
            <a:ext cx="2073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place where humans are currently living or otherwise directly affecting the environment, e.g. farms, mines, waste disposal sites. </a:t>
            </a:r>
          </a:p>
        </p:txBody>
      </p:sp>
    </p:spTree>
    <p:extLst>
      <p:ext uri="{BB962C8B-B14F-4D97-AF65-F5344CB8AC3E}">
        <p14:creationId xmlns:p14="http://schemas.microsoft.com/office/powerpoint/2010/main" val="414135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1724</TotalTime>
  <Words>426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SampledFeature v4</dc:title>
  <dc:creator>Stephen Richard;iSamples team</dc:creator>
  <cp:lastModifiedBy>Stephen Richard</cp:lastModifiedBy>
  <cp:revision>42</cp:revision>
  <dcterms:created xsi:type="dcterms:W3CDTF">2021-04-06T18:03:51Z</dcterms:created>
  <dcterms:modified xsi:type="dcterms:W3CDTF">2021-06-09T19:32:59Z</dcterms:modified>
</cp:coreProperties>
</file>