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81" autoAdjust="0"/>
    <p:restoredTop sz="94660"/>
  </p:normalViewPr>
  <p:slideViewPr>
    <p:cSldViewPr snapToGrid="0">
      <p:cViewPr>
        <p:scale>
          <a:sx n="100" d="100"/>
          <a:sy n="100" d="100"/>
        </p:scale>
        <p:origin x="66" y="-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2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02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6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4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9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1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9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5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2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A5A20-FE08-4F04-A6A9-90A748025DF5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D90EA-5845-4625-8F92-446385F7D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236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ructure" TargetMode="External"/><Relationship Id="rId2" Type="http://schemas.openxmlformats.org/officeDocument/2006/relationships/hyperlink" Target="https://en.wikipedia.org/wiki/Occupancy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Wall" TargetMode="External"/><Relationship Id="rId4" Type="http://schemas.openxmlformats.org/officeDocument/2006/relationships/hyperlink" Target="https://en.wikipedia.org/wiki/Roo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0DEAC0-4FA8-479D-9A91-D25369722D3B}"/>
              </a:ext>
            </a:extLst>
          </p:cNvPr>
          <p:cNvSpPr/>
          <p:nvPr/>
        </p:nvSpPr>
        <p:spPr>
          <a:xfrm>
            <a:off x="369325" y="1255616"/>
            <a:ext cx="1612817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Biological organism?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B3F3E7-37FC-4D15-A507-5CA3BAE39B7D}"/>
              </a:ext>
            </a:extLst>
          </p:cNvPr>
          <p:cNvSpPr/>
          <p:nvPr/>
        </p:nvSpPr>
        <p:spPr>
          <a:xfrm>
            <a:off x="658293" y="2731093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B1F25-C618-469A-915A-5CE80DE28650}"/>
              </a:ext>
            </a:extLst>
          </p:cNvPr>
          <p:cNvSpPr/>
          <p:nvPr/>
        </p:nvSpPr>
        <p:spPr>
          <a:xfrm>
            <a:off x="7513458" y="3521310"/>
            <a:ext cx="1648953" cy="6296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earth environment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81D725-CAB9-4679-B5AC-C418EA3E677B}"/>
              </a:ext>
            </a:extLst>
          </p:cNvPr>
          <p:cNvCxnSpPr>
            <a:cxnSpLocks/>
            <a:stCxn id="6" idx="2"/>
            <a:endCxn id="14" idx="1"/>
          </p:cNvCxnSpPr>
          <p:nvPr/>
        </p:nvCxnSpPr>
        <p:spPr>
          <a:xfrm>
            <a:off x="1159661" y="3068965"/>
            <a:ext cx="822481" cy="84955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60DC8B-721D-4284-A0AC-71A1E009FC8E}"/>
              </a:ext>
            </a:extLst>
          </p:cNvPr>
          <p:cNvCxnSpPr>
            <a:cxnSpLocks/>
            <a:stCxn id="5" idx="3"/>
            <a:endCxn id="67" idx="1"/>
          </p:cNvCxnSpPr>
          <p:nvPr/>
        </p:nvCxnSpPr>
        <p:spPr>
          <a:xfrm>
            <a:off x="1982142" y="1578782"/>
            <a:ext cx="1114615" cy="5778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35B70B-F74F-424F-8DC2-93AD92BDABED}"/>
              </a:ext>
            </a:extLst>
          </p:cNvPr>
          <p:cNvSpPr txBox="1"/>
          <p:nvPr/>
        </p:nvSpPr>
        <p:spPr>
          <a:xfrm>
            <a:off x="3054126" y="2527135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Existing Specimen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4D95CC8-F35B-48E5-ABA2-FD402520ED9F}"/>
              </a:ext>
            </a:extLst>
          </p:cNvPr>
          <p:cNvCxnSpPr>
            <a:cxnSpLocks/>
            <a:stCxn id="67" idx="2"/>
            <a:endCxn id="10" idx="0"/>
          </p:cNvCxnSpPr>
          <p:nvPr/>
        </p:nvCxnSpPr>
        <p:spPr>
          <a:xfrm flipH="1">
            <a:off x="4037785" y="1979366"/>
            <a:ext cx="42631" cy="54776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D0472-F825-4BB2-8AB2-528C1769062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159661" y="1901947"/>
            <a:ext cx="16073" cy="82914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C7679-9DBB-4BAE-BF42-73C22E6180D7}"/>
              </a:ext>
            </a:extLst>
          </p:cNvPr>
          <p:cNvCxnSpPr>
            <a:cxnSpLocks/>
            <a:stCxn id="6" idx="2"/>
            <a:endCxn id="42" idx="0"/>
          </p:cNvCxnSpPr>
          <p:nvPr/>
        </p:nvCxnSpPr>
        <p:spPr>
          <a:xfrm flipH="1">
            <a:off x="1137691" y="3068965"/>
            <a:ext cx="21970" cy="12537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9865E94-F815-4AD0-89B3-6E3CF1ABE770}"/>
              </a:ext>
            </a:extLst>
          </p:cNvPr>
          <p:cNvSpPr txBox="1"/>
          <p:nvPr/>
        </p:nvSpPr>
        <p:spPr>
          <a:xfrm>
            <a:off x="1982142" y="3733856"/>
            <a:ext cx="191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Animal organism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E3797-8234-4F25-A8E7-5FB9B15E55F4}"/>
              </a:ext>
            </a:extLst>
          </p:cNvPr>
          <p:cNvSpPr txBox="1"/>
          <p:nvPr/>
        </p:nvSpPr>
        <p:spPr>
          <a:xfrm>
            <a:off x="2148653" y="4642397"/>
            <a:ext cx="175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Plant organism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794577-A541-4CC9-92F3-2FDE0B36560F}"/>
              </a:ext>
            </a:extLst>
          </p:cNvPr>
          <p:cNvSpPr txBox="1"/>
          <p:nvPr/>
        </p:nvSpPr>
        <p:spPr>
          <a:xfrm>
            <a:off x="343827" y="570641"/>
            <a:ext cx="1436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/>
              <a:t>START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F33D216-0134-4DED-92BD-2E3918E72357}"/>
              </a:ext>
            </a:extLst>
          </p:cNvPr>
          <p:cNvSpPr/>
          <p:nvPr/>
        </p:nvSpPr>
        <p:spPr>
          <a:xfrm>
            <a:off x="620029" y="5341551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Microbe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392488-ACD3-4008-8B22-3470B3D9283C}"/>
              </a:ext>
            </a:extLst>
          </p:cNvPr>
          <p:cNvSpPr/>
          <p:nvPr/>
        </p:nvSpPr>
        <p:spPr>
          <a:xfrm>
            <a:off x="636323" y="4322715"/>
            <a:ext cx="1002736" cy="3378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E3AD16-A9CA-4F88-BD95-37974A97804F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 flipH="1">
            <a:off x="1121397" y="4660587"/>
            <a:ext cx="16294" cy="68096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CC12618-518F-4D6C-AB01-16E29ECCEF32}"/>
              </a:ext>
            </a:extLst>
          </p:cNvPr>
          <p:cNvSpPr txBox="1"/>
          <p:nvPr/>
        </p:nvSpPr>
        <p:spPr>
          <a:xfrm>
            <a:off x="2175438" y="5513777"/>
            <a:ext cx="1223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Microbial organism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7A6A76-6BDC-430C-B762-D8341ADD37CE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1622765" y="5510487"/>
            <a:ext cx="552673" cy="32645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5A57EC-76A7-44FB-AC9E-5402DAB10170}"/>
              </a:ext>
            </a:extLst>
          </p:cNvPr>
          <p:cNvCxnSpPr>
            <a:cxnSpLocks/>
            <a:stCxn id="42" idx="3"/>
            <a:endCxn id="15" idx="1"/>
          </p:cNvCxnSpPr>
          <p:nvPr/>
        </p:nvCxnSpPr>
        <p:spPr>
          <a:xfrm>
            <a:off x="1639059" y="4491651"/>
            <a:ext cx="509594" cy="33541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C353776-B4FD-4D33-9343-22F9F49056C2}"/>
              </a:ext>
            </a:extLst>
          </p:cNvPr>
          <p:cNvCxnSpPr>
            <a:cxnSpLocks/>
            <a:stCxn id="41" idx="2"/>
            <a:endCxn id="64" idx="0"/>
          </p:cNvCxnSpPr>
          <p:nvPr/>
        </p:nvCxnSpPr>
        <p:spPr>
          <a:xfrm flipH="1">
            <a:off x="1015973" y="5679423"/>
            <a:ext cx="105425" cy="88454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CE5258-08E0-42F5-838B-EBF25ACBFB62}"/>
              </a:ext>
            </a:extLst>
          </p:cNvPr>
          <p:cNvSpPr txBox="1"/>
          <p:nvPr/>
        </p:nvSpPr>
        <p:spPr>
          <a:xfrm>
            <a:off x="188321" y="6563969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82F9E7-8508-4AAE-A3AA-A10B8A892F91}"/>
              </a:ext>
            </a:extLst>
          </p:cNvPr>
          <p:cNvSpPr/>
          <p:nvPr/>
        </p:nvSpPr>
        <p:spPr>
          <a:xfrm>
            <a:off x="3096757" y="1293772"/>
            <a:ext cx="1967318" cy="6855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Subsample of an existing specimen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5CEE0F-1C90-4CFB-8528-FCEE73F71780}"/>
              </a:ext>
            </a:extLst>
          </p:cNvPr>
          <p:cNvSpPr txBox="1"/>
          <p:nvPr/>
        </p:nvSpPr>
        <p:spPr>
          <a:xfrm>
            <a:off x="2750650" y="2841487"/>
            <a:ext cx="31066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Subsample is a part extracted from a sample that represents some specific component of the original sample, e.g. a mineral separate, soluble constituent, 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6A61BF6-B642-4960-852C-A0910C34C72D}"/>
              </a:ext>
            </a:extLst>
          </p:cNvPr>
          <p:cNvSpPr/>
          <p:nvPr/>
        </p:nvSpPr>
        <p:spPr>
          <a:xfrm>
            <a:off x="11540562" y="5120534"/>
            <a:ext cx="1969476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Human occupation site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814BC51-025B-494A-9C6B-6C7A9BA37791}"/>
              </a:ext>
            </a:extLst>
          </p:cNvPr>
          <p:cNvSpPr/>
          <p:nvPr/>
        </p:nvSpPr>
        <p:spPr>
          <a:xfrm>
            <a:off x="9981492" y="3743723"/>
            <a:ext cx="1655303" cy="5515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Laboratory environment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9C247AF-8D53-409B-96B2-7EFA5627252E}"/>
              </a:ext>
            </a:extLst>
          </p:cNvPr>
          <p:cNvSpPr/>
          <p:nvPr/>
        </p:nvSpPr>
        <p:spPr>
          <a:xfrm>
            <a:off x="6290443" y="8536942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Water Body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07047C11-2A2B-4934-985C-C44CF61DABA6}"/>
              </a:ext>
            </a:extLst>
          </p:cNvPr>
          <p:cNvSpPr/>
          <p:nvPr/>
        </p:nvSpPr>
        <p:spPr>
          <a:xfrm>
            <a:off x="9171538" y="1945289"/>
            <a:ext cx="1742727" cy="61421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Extraterrestrial environment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6169B19-1AD6-4BAB-BFE1-E80A44217C54}"/>
              </a:ext>
            </a:extLst>
          </p:cNvPr>
          <p:cNvCxnSpPr>
            <a:cxnSpLocks/>
            <a:stCxn id="7" idx="3"/>
            <a:endCxn id="88" idx="1"/>
          </p:cNvCxnSpPr>
          <p:nvPr/>
        </p:nvCxnSpPr>
        <p:spPr>
          <a:xfrm>
            <a:off x="9162411" y="3836151"/>
            <a:ext cx="819081" cy="18333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2AA6E2C-6F62-4DFF-A6E4-CB616953BE20}"/>
              </a:ext>
            </a:extLst>
          </p:cNvPr>
          <p:cNvSpPr/>
          <p:nvPr/>
        </p:nvSpPr>
        <p:spPr>
          <a:xfrm>
            <a:off x="6155432" y="7395427"/>
            <a:ext cx="166046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Subsurface fluid reservoir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93F2478-8196-4869-A4C1-9BEFF3474C49}"/>
              </a:ext>
            </a:extLst>
          </p:cNvPr>
          <p:cNvSpPr/>
          <p:nvPr/>
        </p:nvSpPr>
        <p:spPr>
          <a:xfrm>
            <a:off x="6169944" y="6324391"/>
            <a:ext cx="1586566" cy="4415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Earth Surface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992030B-E0AF-43C1-B7C7-E764F90B3579}"/>
              </a:ext>
            </a:extLst>
          </p:cNvPr>
          <p:cNvSpPr/>
          <p:nvPr/>
        </p:nvSpPr>
        <p:spPr>
          <a:xfrm>
            <a:off x="7052330" y="4865826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Atmosphere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38B3FD6-C0E1-4B1F-8D8F-4644B9729C96}"/>
              </a:ext>
            </a:extLst>
          </p:cNvPr>
          <p:cNvSpPr/>
          <p:nvPr/>
        </p:nvSpPr>
        <p:spPr>
          <a:xfrm>
            <a:off x="6070114" y="9560069"/>
            <a:ext cx="1853040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Solid Earth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CBD061-6691-4CBA-B196-5C71474EBCB2}"/>
              </a:ext>
            </a:extLst>
          </p:cNvPr>
          <p:cNvCxnSpPr>
            <a:cxnSpLocks/>
            <a:stCxn id="88" idx="2"/>
            <a:endCxn id="223" idx="0"/>
          </p:cNvCxnSpPr>
          <p:nvPr/>
        </p:nvCxnSpPr>
        <p:spPr>
          <a:xfrm flipH="1">
            <a:off x="9791774" y="4295257"/>
            <a:ext cx="1017370" cy="88640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0374461-F687-45A5-A91B-1F70332FE8FD}"/>
              </a:ext>
            </a:extLst>
          </p:cNvPr>
          <p:cNvCxnSpPr>
            <a:cxnSpLocks/>
            <a:stCxn id="7" idx="2"/>
            <a:endCxn id="109" idx="0"/>
          </p:cNvCxnSpPr>
          <p:nvPr/>
        </p:nvCxnSpPr>
        <p:spPr>
          <a:xfrm flipH="1">
            <a:off x="7758521" y="4150992"/>
            <a:ext cx="579414" cy="71483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E6E53B5-32C6-4B06-8E20-1D99654BE8EA}"/>
              </a:ext>
            </a:extLst>
          </p:cNvPr>
          <p:cNvCxnSpPr>
            <a:cxnSpLocks/>
            <a:stCxn id="109" idx="1"/>
            <a:endCxn id="116" idx="3"/>
          </p:cNvCxnSpPr>
          <p:nvPr/>
        </p:nvCxnSpPr>
        <p:spPr>
          <a:xfrm flipH="1">
            <a:off x="6260711" y="5120535"/>
            <a:ext cx="791619" cy="162123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82E19A5-8C8E-4D5A-B7E9-E5725BDB5C68}"/>
              </a:ext>
            </a:extLst>
          </p:cNvPr>
          <p:cNvSpPr txBox="1"/>
          <p:nvPr/>
        </p:nvSpPr>
        <p:spPr>
          <a:xfrm>
            <a:off x="4848328" y="5097992"/>
            <a:ext cx="14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Atmosphere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187D7D-827F-4325-A2F4-B9A7A9BE6D24}"/>
              </a:ext>
            </a:extLst>
          </p:cNvPr>
          <p:cNvSpPr txBox="1"/>
          <p:nvPr/>
        </p:nvSpPr>
        <p:spPr>
          <a:xfrm>
            <a:off x="9565556" y="6201923"/>
            <a:ext cx="1508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Laboratory Environment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5CD2A0-BB97-4935-A58A-5AB1D47CDB54}"/>
              </a:ext>
            </a:extLst>
          </p:cNvPr>
          <p:cNvCxnSpPr>
            <a:cxnSpLocks/>
            <a:stCxn id="88" idx="2"/>
            <a:endCxn id="83" idx="0"/>
          </p:cNvCxnSpPr>
          <p:nvPr/>
        </p:nvCxnSpPr>
        <p:spPr>
          <a:xfrm>
            <a:off x="10809144" y="4295257"/>
            <a:ext cx="1716156" cy="8252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FCB076A6-DFB1-4583-BD6D-0C2106172B38}"/>
              </a:ext>
            </a:extLst>
          </p:cNvPr>
          <p:cNvCxnSpPr>
            <a:cxnSpLocks/>
            <a:stCxn id="67" idx="3"/>
            <a:endCxn id="96" idx="1"/>
          </p:cNvCxnSpPr>
          <p:nvPr/>
        </p:nvCxnSpPr>
        <p:spPr>
          <a:xfrm>
            <a:off x="5064075" y="1636569"/>
            <a:ext cx="1007198" cy="18405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6CC5E8E-E881-4677-9742-6D58E57515E6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 flipH="1">
            <a:off x="6963227" y="5375243"/>
            <a:ext cx="795294" cy="9491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B2E558B-8348-47DB-A782-268DD685FA29}"/>
              </a:ext>
            </a:extLst>
          </p:cNvPr>
          <p:cNvCxnSpPr>
            <a:cxnSpLocks/>
            <a:stCxn id="83" idx="2"/>
            <a:endCxn id="337" idx="0"/>
          </p:cNvCxnSpPr>
          <p:nvPr/>
        </p:nvCxnSpPr>
        <p:spPr>
          <a:xfrm flipH="1">
            <a:off x="10899108" y="5766866"/>
            <a:ext cx="1626192" cy="1385254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17258AB-0E00-4994-B6E7-513434E8229E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6963227" y="6765922"/>
            <a:ext cx="22440" cy="6295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85AC0C2-AFFB-4BF4-9B68-138331A12DA5}"/>
              </a:ext>
            </a:extLst>
          </p:cNvPr>
          <p:cNvCxnSpPr>
            <a:cxnSpLocks/>
            <a:stCxn id="89" idx="2"/>
            <a:endCxn id="110" idx="0"/>
          </p:cNvCxnSpPr>
          <p:nvPr/>
        </p:nvCxnSpPr>
        <p:spPr>
          <a:xfrm>
            <a:off x="6996634" y="9046359"/>
            <a:ext cx="0" cy="51371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419EA47-50B1-40A5-B825-9078A852F2A8}"/>
              </a:ext>
            </a:extLst>
          </p:cNvPr>
          <p:cNvCxnSpPr>
            <a:cxnSpLocks/>
            <a:stCxn id="90" idx="2"/>
            <a:endCxn id="7" idx="0"/>
          </p:cNvCxnSpPr>
          <p:nvPr/>
        </p:nvCxnSpPr>
        <p:spPr>
          <a:xfrm flipH="1">
            <a:off x="8337935" y="2559505"/>
            <a:ext cx="1704967" cy="96180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FD54352E-63F7-4321-BDFF-913D4318F259}"/>
              </a:ext>
            </a:extLst>
          </p:cNvPr>
          <p:cNvCxnSpPr>
            <a:cxnSpLocks/>
            <a:stCxn id="90" idx="2"/>
            <a:endCxn id="191" idx="1"/>
          </p:cNvCxnSpPr>
          <p:nvPr/>
        </p:nvCxnSpPr>
        <p:spPr>
          <a:xfrm>
            <a:off x="10042902" y="2559505"/>
            <a:ext cx="1157894" cy="58728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29A43394-EF25-4B74-AF6C-4DC8FEF870D1}"/>
              </a:ext>
            </a:extLst>
          </p:cNvPr>
          <p:cNvSpPr txBox="1"/>
          <p:nvPr/>
        </p:nvSpPr>
        <p:spPr>
          <a:xfrm>
            <a:off x="11200796" y="2796566"/>
            <a:ext cx="1742727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Extraterrestrial Environment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A2D0E40A-A478-4942-969C-BE33BEF3F8D5}"/>
              </a:ext>
            </a:extLst>
          </p:cNvPr>
          <p:cNvCxnSpPr>
            <a:cxnSpLocks/>
            <a:stCxn id="108" idx="1"/>
            <a:endCxn id="235" idx="3"/>
          </p:cNvCxnSpPr>
          <p:nvPr/>
        </p:nvCxnSpPr>
        <p:spPr>
          <a:xfrm flipH="1">
            <a:off x="5093711" y="6545157"/>
            <a:ext cx="1076233" cy="3776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E0960288-A678-4E5A-82BE-80DDC9EB4041}"/>
              </a:ext>
            </a:extLst>
          </p:cNvPr>
          <p:cNvSpPr txBox="1"/>
          <p:nvPr/>
        </p:nvSpPr>
        <p:spPr>
          <a:xfrm>
            <a:off x="719936" y="8791650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 bottom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108A2297-C67D-4242-AE9C-96AA0C745A75}"/>
              </a:ext>
            </a:extLst>
          </p:cNvPr>
          <p:cNvCxnSpPr>
            <a:cxnSpLocks/>
            <a:stCxn id="107" idx="2"/>
            <a:endCxn id="89" idx="0"/>
          </p:cNvCxnSpPr>
          <p:nvPr/>
        </p:nvCxnSpPr>
        <p:spPr>
          <a:xfrm>
            <a:off x="6985667" y="7904844"/>
            <a:ext cx="10967" cy="63209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 234">
            <a:extLst>
              <a:ext uri="{FF2B5EF4-FFF2-40B4-BE49-F238E27FC236}">
                <a16:creationId xmlns:a16="http://schemas.microsoft.com/office/drawing/2014/main" id="{B9220C1C-5211-42FA-8B03-E1A3D3B52586}"/>
              </a:ext>
            </a:extLst>
          </p:cNvPr>
          <p:cNvSpPr/>
          <p:nvPr/>
        </p:nvSpPr>
        <p:spPr>
          <a:xfrm>
            <a:off x="3700882" y="6668147"/>
            <a:ext cx="1392829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Subaqueous Surface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837540BE-4C57-4F47-AD77-F49606E2E9A8}"/>
              </a:ext>
            </a:extLst>
          </p:cNvPr>
          <p:cNvCxnSpPr>
            <a:cxnSpLocks/>
            <a:stCxn id="89" idx="1"/>
            <a:endCxn id="369" idx="3"/>
          </p:cNvCxnSpPr>
          <p:nvPr/>
        </p:nvCxnSpPr>
        <p:spPr>
          <a:xfrm flipH="1">
            <a:off x="3083302" y="8791651"/>
            <a:ext cx="3207141" cy="138344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6837A78-C0BF-48A6-8F41-DD99C3757584}"/>
              </a:ext>
            </a:extLst>
          </p:cNvPr>
          <p:cNvCxnSpPr>
            <a:cxnSpLocks/>
            <a:stCxn id="107" idx="3"/>
            <a:endCxn id="242" idx="0"/>
          </p:cNvCxnSpPr>
          <p:nvPr/>
        </p:nvCxnSpPr>
        <p:spPr>
          <a:xfrm>
            <a:off x="7815901" y="7650136"/>
            <a:ext cx="1322905" cy="67187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C026F40-B1E4-474F-A792-8BD2BDCDA574}"/>
              </a:ext>
            </a:extLst>
          </p:cNvPr>
          <p:cNvSpPr txBox="1"/>
          <p:nvPr/>
        </p:nvSpPr>
        <p:spPr>
          <a:xfrm>
            <a:off x="8234711" y="8322011"/>
            <a:ext cx="180819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Subsurface Fluid Reservoir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14696843-1A9D-49BF-99EC-DB6D7AA82E80}"/>
              </a:ext>
            </a:extLst>
          </p:cNvPr>
          <p:cNvSpPr/>
          <p:nvPr/>
        </p:nvSpPr>
        <p:spPr>
          <a:xfrm>
            <a:off x="1159661" y="7462410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F543492A-F06A-4B5D-8A94-F3F8D94DC171}"/>
              </a:ext>
            </a:extLst>
          </p:cNvPr>
          <p:cNvSpPr/>
          <p:nvPr/>
        </p:nvSpPr>
        <p:spPr>
          <a:xfrm>
            <a:off x="7029498" y="11475700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Rock Body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049EA7C-3FB8-4017-AC16-E45AC8DA9868}"/>
              </a:ext>
            </a:extLst>
          </p:cNvPr>
          <p:cNvCxnSpPr>
            <a:cxnSpLocks/>
            <a:stCxn id="110" idx="2"/>
            <a:endCxn id="293" idx="0"/>
          </p:cNvCxnSpPr>
          <p:nvPr/>
        </p:nvCxnSpPr>
        <p:spPr>
          <a:xfrm>
            <a:off x="6996634" y="10069486"/>
            <a:ext cx="498420" cy="461574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228FF793-0B4D-4554-B573-E4744A6B1D45}"/>
              </a:ext>
            </a:extLst>
          </p:cNvPr>
          <p:cNvCxnSpPr>
            <a:cxnSpLocks/>
            <a:stCxn id="246" idx="2"/>
            <a:endCxn id="363" idx="0"/>
          </p:cNvCxnSpPr>
          <p:nvPr/>
        </p:nvCxnSpPr>
        <p:spPr>
          <a:xfrm>
            <a:off x="2157629" y="8048644"/>
            <a:ext cx="1310514" cy="708045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07BAD10-24B5-42E4-B150-E2D8CEEE76C7}"/>
              </a:ext>
            </a:extLst>
          </p:cNvPr>
          <p:cNvCxnSpPr>
            <a:cxnSpLocks/>
            <a:stCxn id="246" idx="2"/>
            <a:endCxn id="219" idx="0"/>
          </p:cNvCxnSpPr>
          <p:nvPr/>
        </p:nvCxnSpPr>
        <p:spPr>
          <a:xfrm flipH="1">
            <a:off x="1646456" y="8048644"/>
            <a:ext cx="511173" cy="74300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8B1EF1A-0191-4C54-AF3A-DD4C2D711575}"/>
              </a:ext>
            </a:extLst>
          </p:cNvPr>
          <p:cNvSpPr/>
          <p:nvPr/>
        </p:nvSpPr>
        <p:spPr>
          <a:xfrm>
            <a:off x="6788863" y="10531060"/>
            <a:ext cx="1412382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Mineral Species</a:t>
            </a:r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5B841477-B4CB-4B92-8339-228C39B61FCD}"/>
              </a:ext>
            </a:extLst>
          </p:cNvPr>
          <p:cNvCxnSpPr>
            <a:cxnSpLocks/>
            <a:stCxn id="235" idx="1"/>
            <a:endCxn id="246" idx="3"/>
          </p:cNvCxnSpPr>
          <p:nvPr/>
        </p:nvCxnSpPr>
        <p:spPr>
          <a:xfrm flipH="1">
            <a:off x="3155597" y="6922856"/>
            <a:ext cx="545285" cy="83267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9B85DBCA-2277-4FE7-950F-89EF52A253DB}"/>
              </a:ext>
            </a:extLst>
          </p:cNvPr>
          <p:cNvCxnSpPr>
            <a:cxnSpLocks/>
            <a:stCxn id="293" idx="1"/>
            <a:endCxn id="409" idx="3"/>
          </p:cNvCxnSpPr>
          <p:nvPr/>
        </p:nvCxnSpPr>
        <p:spPr>
          <a:xfrm flipH="1" flipV="1">
            <a:off x="6275468" y="10767862"/>
            <a:ext cx="513395" cy="1790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84EE1179-8471-4913-947A-C31F907EE28C}"/>
              </a:ext>
            </a:extLst>
          </p:cNvPr>
          <p:cNvSpPr txBox="1"/>
          <p:nvPr/>
        </p:nvSpPr>
        <p:spPr>
          <a:xfrm>
            <a:off x="3651617" y="7556157"/>
            <a:ext cx="1950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Subaerial Surface Environment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35BEA28A-D9D9-476F-86C8-14833C9144CD}"/>
              </a:ext>
            </a:extLst>
          </p:cNvPr>
          <p:cNvSpPr/>
          <p:nvPr/>
        </p:nvSpPr>
        <p:spPr>
          <a:xfrm>
            <a:off x="11957874" y="6607623"/>
            <a:ext cx="1536432" cy="5522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Building or Structure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A5269323-C40F-42BB-8FA5-0E03DC4AEAF1}"/>
              </a:ext>
            </a:extLst>
          </p:cNvPr>
          <p:cNvSpPr txBox="1"/>
          <p:nvPr/>
        </p:nvSpPr>
        <p:spPr>
          <a:xfrm>
            <a:off x="10042901" y="7152120"/>
            <a:ext cx="1712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Human Occupation Site</a:t>
            </a:r>
          </a:p>
        </p:txBody>
      </p: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25AB6FB4-A152-4E4E-808D-8B03D647F086}"/>
              </a:ext>
            </a:extLst>
          </p:cNvPr>
          <p:cNvCxnSpPr>
            <a:cxnSpLocks/>
            <a:stCxn id="83" idx="2"/>
            <a:endCxn id="333" idx="0"/>
          </p:cNvCxnSpPr>
          <p:nvPr/>
        </p:nvCxnSpPr>
        <p:spPr>
          <a:xfrm>
            <a:off x="12525300" y="5766866"/>
            <a:ext cx="200790" cy="840757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CAF7B8F2-9DD2-45B8-A5BB-9A66521B9682}"/>
              </a:ext>
            </a:extLst>
          </p:cNvPr>
          <p:cNvSpPr txBox="1"/>
          <p:nvPr/>
        </p:nvSpPr>
        <p:spPr>
          <a:xfrm>
            <a:off x="12022354" y="7714038"/>
            <a:ext cx="137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Building or Structure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C611C46-9176-4255-9B2E-1DBDAA7C41F6}"/>
              </a:ext>
            </a:extLst>
          </p:cNvPr>
          <p:cNvCxnSpPr>
            <a:cxnSpLocks/>
            <a:stCxn id="333" idx="2"/>
            <a:endCxn id="342" idx="0"/>
          </p:cNvCxnSpPr>
          <p:nvPr/>
        </p:nvCxnSpPr>
        <p:spPr>
          <a:xfrm flipH="1">
            <a:off x="12709693" y="7159886"/>
            <a:ext cx="16397" cy="554152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C95754FB-9331-4F46-BE44-B0B27930317E}"/>
              </a:ext>
            </a:extLst>
          </p:cNvPr>
          <p:cNvSpPr txBox="1"/>
          <p:nvPr/>
        </p:nvSpPr>
        <p:spPr>
          <a:xfrm>
            <a:off x="2564048" y="8756689"/>
            <a:ext cx="1808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Lake River or Stream bottom</a:t>
            </a:r>
          </a:p>
        </p:txBody>
      </p: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E190588-7D82-4A6E-937D-E8CEFBDBC85B}"/>
              </a:ext>
            </a:extLst>
          </p:cNvPr>
          <p:cNvCxnSpPr>
            <a:cxnSpLocks/>
            <a:stCxn id="235" idx="2"/>
            <a:endCxn id="300" idx="0"/>
          </p:cNvCxnSpPr>
          <p:nvPr/>
        </p:nvCxnSpPr>
        <p:spPr>
          <a:xfrm>
            <a:off x="4397297" y="7177564"/>
            <a:ext cx="229518" cy="37859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Rectangle 368">
            <a:extLst>
              <a:ext uri="{FF2B5EF4-FFF2-40B4-BE49-F238E27FC236}">
                <a16:creationId xmlns:a16="http://schemas.microsoft.com/office/drawing/2014/main" id="{B21C1FC8-A5A0-4A0E-8BC9-6DC0B609F1A7}"/>
              </a:ext>
            </a:extLst>
          </p:cNvPr>
          <p:cNvSpPr/>
          <p:nvPr/>
        </p:nvSpPr>
        <p:spPr>
          <a:xfrm>
            <a:off x="1087366" y="9881979"/>
            <a:ext cx="1995936" cy="5862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Marine or Brackish Water Body?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B9FAA112-7636-42C3-B565-B03A092234B8}"/>
              </a:ext>
            </a:extLst>
          </p:cNvPr>
          <p:cNvSpPr txBox="1"/>
          <p:nvPr/>
        </p:nvSpPr>
        <p:spPr>
          <a:xfrm>
            <a:off x="163235" y="10815971"/>
            <a:ext cx="1853040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Marine water body</a:t>
            </a:r>
          </a:p>
        </p:txBody>
      </p: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B8C48BD9-0B97-460D-9ADC-ED5D859602BC}"/>
              </a:ext>
            </a:extLst>
          </p:cNvPr>
          <p:cNvCxnSpPr>
            <a:cxnSpLocks/>
            <a:stCxn id="369" idx="2"/>
            <a:endCxn id="375" idx="0"/>
          </p:cNvCxnSpPr>
          <p:nvPr/>
        </p:nvCxnSpPr>
        <p:spPr>
          <a:xfrm>
            <a:off x="2085334" y="10468213"/>
            <a:ext cx="1317010" cy="4620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Arrow Connector 373">
            <a:extLst>
              <a:ext uri="{FF2B5EF4-FFF2-40B4-BE49-F238E27FC236}">
                <a16:creationId xmlns:a16="http://schemas.microsoft.com/office/drawing/2014/main" id="{CA4201DD-EAEC-44C9-9B2B-969D8F63DCFC}"/>
              </a:ext>
            </a:extLst>
          </p:cNvPr>
          <p:cNvCxnSpPr>
            <a:cxnSpLocks/>
            <a:stCxn id="369" idx="2"/>
            <a:endCxn id="372" idx="0"/>
          </p:cNvCxnSpPr>
          <p:nvPr/>
        </p:nvCxnSpPr>
        <p:spPr>
          <a:xfrm flipH="1">
            <a:off x="1089756" y="10468213"/>
            <a:ext cx="995579" cy="34775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TextBox 374">
            <a:extLst>
              <a:ext uri="{FF2B5EF4-FFF2-40B4-BE49-F238E27FC236}">
                <a16:creationId xmlns:a16="http://schemas.microsoft.com/office/drawing/2014/main" id="{FF684945-91FD-40FE-A543-87E076460635}"/>
              </a:ext>
            </a:extLst>
          </p:cNvPr>
          <p:cNvSpPr txBox="1"/>
          <p:nvPr/>
        </p:nvSpPr>
        <p:spPr>
          <a:xfrm>
            <a:off x="2766903" y="10930284"/>
            <a:ext cx="1270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Terrestrial water body</a:t>
            </a: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A708F4C6-BF2A-4CC9-9E73-F4DC5FA74B02}"/>
              </a:ext>
            </a:extLst>
          </p:cNvPr>
          <p:cNvSpPr/>
          <p:nvPr/>
        </p:nvSpPr>
        <p:spPr>
          <a:xfrm>
            <a:off x="6931532" y="12428969"/>
            <a:ext cx="2121658" cy="5094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Regolith, sediment, or soil horizon</a:t>
            </a:r>
          </a:p>
        </p:txBody>
      </p:sp>
      <p:cxnSp>
        <p:nvCxnSpPr>
          <p:cNvPr id="388" name="Straight Arrow Connector 387">
            <a:extLst>
              <a:ext uri="{FF2B5EF4-FFF2-40B4-BE49-F238E27FC236}">
                <a16:creationId xmlns:a16="http://schemas.microsoft.com/office/drawing/2014/main" id="{17D09E53-022D-4622-B5D5-45418C467A6C}"/>
              </a:ext>
            </a:extLst>
          </p:cNvPr>
          <p:cNvCxnSpPr>
            <a:cxnSpLocks/>
            <a:stCxn id="110" idx="3"/>
            <a:endCxn id="389" idx="1"/>
          </p:cNvCxnSpPr>
          <p:nvPr/>
        </p:nvCxnSpPr>
        <p:spPr>
          <a:xfrm>
            <a:off x="7923154" y="9814778"/>
            <a:ext cx="3427831" cy="60008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0A0F5812-0A3F-40D0-A8EB-3A0B44C14161}"/>
              </a:ext>
            </a:extLst>
          </p:cNvPr>
          <p:cNvSpPr txBox="1"/>
          <p:nvPr/>
        </p:nvSpPr>
        <p:spPr>
          <a:xfrm>
            <a:off x="11350985" y="10064636"/>
            <a:ext cx="1655303" cy="700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Suggest new category</a:t>
            </a:r>
          </a:p>
        </p:txBody>
      </p:sp>
      <p:cxnSp>
        <p:nvCxnSpPr>
          <p:cNvPr id="398" name="Straight Arrow Connector 397">
            <a:extLst>
              <a:ext uri="{FF2B5EF4-FFF2-40B4-BE49-F238E27FC236}">
                <a16:creationId xmlns:a16="http://schemas.microsoft.com/office/drawing/2014/main" id="{03A5398A-E3B5-4699-9B29-1D6334F719A8}"/>
              </a:ext>
            </a:extLst>
          </p:cNvPr>
          <p:cNvCxnSpPr>
            <a:cxnSpLocks/>
            <a:stCxn id="293" idx="2"/>
            <a:endCxn id="247" idx="0"/>
          </p:cNvCxnSpPr>
          <p:nvPr/>
        </p:nvCxnSpPr>
        <p:spPr>
          <a:xfrm>
            <a:off x="7495054" y="11040477"/>
            <a:ext cx="240635" cy="435223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Arrow Connector 398">
            <a:extLst>
              <a:ext uri="{FF2B5EF4-FFF2-40B4-BE49-F238E27FC236}">
                <a16:creationId xmlns:a16="http://schemas.microsoft.com/office/drawing/2014/main" id="{56FC691B-72B9-4CCA-8E51-1A78BECC7963}"/>
              </a:ext>
            </a:extLst>
          </p:cNvPr>
          <p:cNvCxnSpPr>
            <a:cxnSpLocks/>
            <a:stCxn id="247" idx="2"/>
            <a:endCxn id="385" idx="0"/>
          </p:cNvCxnSpPr>
          <p:nvPr/>
        </p:nvCxnSpPr>
        <p:spPr>
          <a:xfrm>
            <a:off x="7735689" y="11985117"/>
            <a:ext cx="256672" cy="443852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0C88F440-541B-4CA6-9D9B-3CFD0FE20154}"/>
              </a:ext>
            </a:extLst>
          </p:cNvPr>
          <p:cNvCxnSpPr>
            <a:cxnSpLocks/>
            <a:stCxn id="385" idx="3"/>
            <a:endCxn id="389" idx="1"/>
          </p:cNvCxnSpPr>
          <p:nvPr/>
        </p:nvCxnSpPr>
        <p:spPr>
          <a:xfrm flipV="1">
            <a:off x="9053190" y="10414860"/>
            <a:ext cx="2297795" cy="226881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TextBox 408">
            <a:extLst>
              <a:ext uri="{FF2B5EF4-FFF2-40B4-BE49-F238E27FC236}">
                <a16:creationId xmlns:a16="http://schemas.microsoft.com/office/drawing/2014/main" id="{E6577A2D-BC82-4154-B582-E08671381EE3}"/>
              </a:ext>
            </a:extLst>
          </p:cNvPr>
          <p:cNvSpPr txBox="1"/>
          <p:nvPr/>
        </p:nvSpPr>
        <p:spPr>
          <a:xfrm>
            <a:off x="4422428" y="10583196"/>
            <a:ext cx="185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Mineral species</a:t>
            </a: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AE19FBDB-AC6B-4B87-B238-B836BB4CE1DF}"/>
              </a:ext>
            </a:extLst>
          </p:cNvPr>
          <p:cNvCxnSpPr>
            <a:cxnSpLocks/>
            <a:stCxn id="247" idx="1"/>
            <a:endCxn id="413" idx="3"/>
          </p:cNvCxnSpPr>
          <p:nvPr/>
        </p:nvCxnSpPr>
        <p:spPr>
          <a:xfrm flipH="1" flipV="1">
            <a:off x="6457744" y="11699980"/>
            <a:ext cx="571754" cy="3042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>
            <a:extLst>
              <a:ext uri="{FF2B5EF4-FFF2-40B4-BE49-F238E27FC236}">
                <a16:creationId xmlns:a16="http://schemas.microsoft.com/office/drawing/2014/main" id="{08CB29D6-E4A8-404A-B986-58E6AB103DF6}"/>
              </a:ext>
            </a:extLst>
          </p:cNvPr>
          <p:cNvSpPr txBox="1"/>
          <p:nvPr/>
        </p:nvSpPr>
        <p:spPr>
          <a:xfrm>
            <a:off x="5283731" y="11515314"/>
            <a:ext cx="117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Rock Body</a:t>
            </a:r>
          </a:p>
        </p:txBody>
      </p: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099E1AC5-5EC8-4FED-8E62-C1A27DED33A8}"/>
              </a:ext>
            </a:extLst>
          </p:cNvPr>
          <p:cNvCxnSpPr>
            <a:cxnSpLocks/>
            <a:stCxn id="385" idx="1"/>
            <a:endCxn id="415" idx="3"/>
          </p:cNvCxnSpPr>
          <p:nvPr/>
        </p:nvCxnSpPr>
        <p:spPr>
          <a:xfrm flipH="1">
            <a:off x="6401118" y="12683678"/>
            <a:ext cx="530414" cy="14425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TextBox 414">
            <a:extLst>
              <a:ext uri="{FF2B5EF4-FFF2-40B4-BE49-F238E27FC236}">
                <a16:creationId xmlns:a16="http://schemas.microsoft.com/office/drawing/2014/main" id="{ECBCEB65-20DA-4F64-B47E-98F739ADAF46}"/>
              </a:ext>
            </a:extLst>
          </p:cNvPr>
          <p:cNvSpPr txBox="1"/>
          <p:nvPr/>
        </p:nvSpPr>
        <p:spPr>
          <a:xfrm>
            <a:off x="4548078" y="12374937"/>
            <a:ext cx="1853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dirty="0"/>
              <a:t>Regolith, Sediment, or Soil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EF34559-A3B7-4A38-B602-9A4BCD260BE6}"/>
              </a:ext>
            </a:extLst>
          </p:cNvPr>
          <p:cNvSpPr/>
          <p:nvPr/>
        </p:nvSpPr>
        <p:spPr>
          <a:xfrm>
            <a:off x="6071273" y="1359617"/>
            <a:ext cx="1967318" cy="9220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of an animal other than human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A81EF0-A911-4B7C-AFBD-B7D1C9A90C3A}"/>
              </a:ext>
            </a:extLst>
          </p:cNvPr>
          <p:cNvSpPr txBox="1"/>
          <p:nvPr/>
        </p:nvSpPr>
        <p:spPr>
          <a:xfrm>
            <a:off x="6071806" y="2862030"/>
            <a:ext cx="1967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Animal product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EB346B-38CB-4C62-B44D-096AEA5BD559}"/>
              </a:ext>
            </a:extLst>
          </p:cNvPr>
          <p:cNvCxnSpPr>
            <a:cxnSpLocks/>
            <a:stCxn id="96" idx="2"/>
            <a:endCxn id="99" idx="0"/>
          </p:cNvCxnSpPr>
          <p:nvPr/>
        </p:nvCxnSpPr>
        <p:spPr>
          <a:xfrm>
            <a:off x="7054932" y="2281622"/>
            <a:ext cx="533" cy="580408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518E5B-D575-4B6F-8EB3-0DFE1939D03A}"/>
              </a:ext>
            </a:extLst>
          </p:cNvPr>
          <p:cNvCxnSpPr>
            <a:cxnSpLocks/>
            <a:stCxn id="96" idx="3"/>
            <a:endCxn id="90" idx="1"/>
          </p:cNvCxnSpPr>
          <p:nvPr/>
        </p:nvCxnSpPr>
        <p:spPr>
          <a:xfrm>
            <a:off x="8038591" y="1820620"/>
            <a:ext cx="1132947" cy="43177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54FD294B-2EFE-44EB-B5F0-FD3CF54473F9}"/>
              </a:ext>
            </a:extLst>
          </p:cNvPr>
          <p:cNvSpPr txBox="1"/>
          <p:nvPr/>
        </p:nvSpPr>
        <p:spPr>
          <a:xfrm>
            <a:off x="7228974" y="2360486"/>
            <a:ext cx="16569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bird nest, egg, cocoon, fecal matter, dung ball, Tooth, Shell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D8F23CEE-6CA3-4233-8566-967A02FCB49F}"/>
              </a:ext>
            </a:extLst>
          </p:cNvPr>
          <p:cNvSpPr txBox="1"/>
          <p:nvPr/>
        </p:nvSpPr>
        <p:spPr>
          <a:xfrm>
            <a:off x="9809682" y="6798215"/>
            <a:ext cx="8725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lab blank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256ED8-A8FF-4548-8844-B0F58A4DB5DC}"/>
              </a:ext>
            </a:extLst>
          </p:cNvPr>
          <p:cNvSpPr txBox="1"/>
          <p:nvPr/>
        </p:nvSpPr>
        <p:spPr>
          <a:xfrm>
            <a:off x="4306178" y="5516970"/>
            <a:ext cx="2422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Samples things at boundary between solid earth and hydrosphere or atmosphere; Includes samples representing things collected on the surface; Include soil ‘O’ horizon and ‘biomantle’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BB8D59A-2105-4E9D-A8C2-2806419B033B}"/>
              </a:ext>
            </a:extLst>
          </p:cNvPr>
          <p:cNvCxnSpPr>
            <a:cxnSpLocks/>
          </p:cNvCxnSpPr>
          <p:nvPr/>
        </p:nvCxnSpPr>
        <p:spPr>
          <a:xfrm>
            <a:off x="11723889" y="1114671"/>
            <a:ext cx="1146886" cy="3185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920BAA1-EDC4-4814-B235-5E1D8739CAC3}"/>
              </a:ext>
            </a:extLst>
          </p:cNvPr>
          <p:cNvCxnSpPr>
            <a:cxnSpLocks/>
          </p:cNvCxnSpPr>
          <p:nvPr/>
        </p:nvCxnSpPr>
        <p:spPr>
          <a:xfrm>
            <a:off x="11866883" y="668931"/>
            <a:ext cx="860899" cy="5799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16761AB4-3E83-4D96-84F1-CA3348A34CCE}"/>
              </a:ext>
            </a:extLst>
          </p:cNvPr>
          <p:cNvSpPr txBox="1"/>
          <p:nvPr/>
        </p:nvSpPr>
        <p:spPr>
          <a:xfrm>
            <a:off x="11991764" y="24895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62291C5-D7E0-4A8A-BCEE-73262ED8E08E}"/>
              </a:ext>
            </a:extLst>
          </p:cNvPr>
          <p:cNvSpPr txBox="1"/>
          <p:nvPr/>
        </p:nvSpPr>
        <p:spPr>
          <a:xfrm>
            <a:off x="12054572" y="79558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B52815EC-CDD3-4765-B490-DAAF34889EAF}"/>
              </a:ext>
            </a:extLst>
          </p:cNvPr>
          <p:cNvSpPr txBox="1"/>
          <p:nvPr/>
        </p:nvSpPr>
        <p:spPr>
          <a:xfrm>
            <a:off x="814961" y="13074013"/>
            <a:ext cx="1153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b="1"/>
            </a:lvl1pPr>
          </a:lstStyle>
          <a:p>
            <a:pPr algn="ctr"/>
            <a:r>
              <a:rPr lang="en-US" sz="3600" dirty="0" err="1"/>
              <a:t>iSamples</a:t>
            </a:r>
            <a:r>
              <a:rPr lang="en-US" sz="3600" dirty="0"/>
              <a:t> Sampled Feature Decision Tree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8E1C8B8-0E2A-4B74-A03A-303B68019899}"/>
              </a:ext>
            </a:extLst>
          </p:cNvPr>
          <p:cNvSpPr/>
          <p:nvPr/>
        </p:nvSpPr>
        <p:spPr>
          <a:xfrm>
            <a:off x="9153575" y="5181660"/>
            <a:ext cx="1276397" cy="646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 product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0738A66-AF5D-40FA-A3C7-3F0E8A8D000B}"/>
              </a:ext>
            </a:extLst>
          </p:cNvPr>
          <p:cNvCxnSpPr>
            <a:cxnSpLocks/>
            <a:stCxn id="223" idx="2"/>
            <a:endCxn id="126" idx="0"/>
          </p:cNvCxnSpPr>
          <p:nvPr/>
        </p:nvCxnSpPr>
        <p:spPr>
          <a:xfrm>
            <a:off x="9791774" y="5827992"/>
            <a:ext cx="527833" cy="37393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5C738DC-11BF-4C10-889E-3DF77344FBB0}"/>
              </a:ext>
            </a:extLst>
          </p:cNvPr>
          <p:cNvSpPr txBox="1"/>
          <p:nvPr/>
        </p:nvSpPr>
        <p:spPr>
          <a:xfrm>
            <a:off x="8259213" y="6252132"/>
            <a:ext cx="136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 product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67C136-1E23-409F-9873-8B695D315679}"/>
              </a:ext>
            </a:extLst>
          </p:cNvPr>
          <p:cNvCxnSpPr>
            <a:cxnSpLocks/>
            <a:stCxn id="223" idx="2"/>
            <a:endCxn id="228" idx="0"/>
          </p:cNvCxnSpPr>
          <p:nvPr/>
        </p:nvCxnSpPr>
        <p:spPr>
          <a:xfrm flipH="1">
            <a:off x="8942620" y="5827992"/>
            <a:ext cx="849154" cy="42414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65E947E-76BA-4DB4-973E-A5049E1B341C}"/>
              </a:ext>
            </a:extLst>
          </p:cNvPr>
          <p:cNvSpPr txBox="1"/>
          <p:nvPr/>
        </p:nvSpPr>
        <p:spPr>
          <a:xfrm>
            <a:off x="2668790" y="322682"/>
            <a:ext cx="60707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This categorization is intentional– what  was the sample collected originally to represent?  Recognizing that the sample might actually have multiple contexts of interest not recognized at initial collection.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3A58-928B-402C-9BD4-8178B3E432A6}"/>
              </a:ext>
            </a:extLst>
          </p:cNvPr>
          <p:cNvSpPr/>
          <p:nvPr/>
        </p:nvSpPr>
        <p:spPr>
          <a:xfrm>
            <a:off x="11423466" y="220214"/>
            <a:ext cx="1723425" cy="13484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4D6F04A-46C9-43C5-9412-0CFE44EF9A60}"/>
              </a:ext>
            </a:extLst>
          </p:cNvPr>
          <p:cNvSpPr txBox="1"/>
          <p:nvPr/>
        </p:nvSpPr>
        <p:spPr>
          <a:xfrm>
            <a:off x="10014389" y="7760205"/>
            <a:ext cx="18081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 place where humans have been and left evidence of their activity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9D76C48-7E5A-41B0-BE90-A2FBEDA4AA33}"/>
              </a:ext>
            </a:extLst>
          </p:cNvPr>
          <p:cNvSpPr txBox="1"/>
          <p:nvPr/>
        </p:nvSpPr>
        <p:spPr>
          <a:xfrm>
            <a:off x="11540562" y="8317376"/>
            <a:ext cx="21651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 structure is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body 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or system of connected parts used to support a load that was not designed for continuous human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Occupancy"/>
              </a:rPr>
              <a:t>occupancy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lang="en-US" sz="10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building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 is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Structure"/>
              </a:rPr>
              <a:t>structure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with a 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Roof"/>
              </a:rPr>
              <a:t>roof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</a:t>
            </a:r>
            <a:r>
              <a:rPr lang="en-US" sz="1000" b="0" i="0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Wall"/>
              </a:rPr>
              <a:t>walls</a:t>
            </a:r>
            <a:r>
              <a:rPr lang="en-US" sz="1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standing more or less permanently in one place </a:t>
            </a:r>
            <a:endParaRPr lang="en-US" sz="1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D40CDEC-2352-429D-A936-EB115923325F}"/>
              </a:ext>
            </a:extLst>
          </p:cNvPr>
          <p:cNvSpPr txBox="1"/>
          <p:nvPr/>
        </p:nvSpPr>
        <p:spPr>
          <a:xfrm>
            <a:off x="8262682" y="8872814"/>
            <a:ext cx="193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Feature of interest is the liquid or gas contained in the subsurface reservoir, e.g. oil, natural gas, CO</a:t>
            </a:r>
            <a:r>
              <a:rPr lang="en-US" sz="1000" baseline="-25000" dirty="0"/>
              <a:t>2</a:t>
            </a:r>
            <a:r>
              <a:rPr lang="en-US" sz="1000" dirty="0"/>
              <a:t>, water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5DCDF3-3BAD-4102-B5A6-6A6A27EF3C79}"/>
              </a:ext>
            </a:extLst>
          </p:cNvPr>
          <p:cNvSpPr txBox="1"/>
          <p:nvPr/>
        </p:nvSpPr>
        <p:spPr>
          <a:xfrm>
            <a:off x="2548588" y="11534783"/>
            <a:ext cx="1883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Sampled feature is river, stream, lake, salt lake, spring, etc.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32DA646-D9DF-4955-ADA0-891AF715EC2F}"/>
              </a:ext>
            </a:extLst>
          </p:cNvPr>
          <p:cNvSpPr txBox="1"/>
          <p:nvPr/>
        </p:nvSpPr>
        <p:spPr>
          <a:xfrm>
            <a:off x="145931" y="11439353"/>
            <a:ext cx="21781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Include brackish and hypersaline water bodies in marine borderland wetlands, estuaries, coastal </a:t>
            </a:r>
            <a:r>
              <a:rPr lang="en-US" sz="1000" dirty="0" err="1"/>
              <a:t>sabka</a:t>
            </a:r>
            <a:r>
              <a:rPr lang="en-US" sz="1000" dirty="0"/>
              <a:t>, etc.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84253F3-74F1-4BB1-9D9F-6137DA70DDF8}"/>
              </a:ext>
            </a:extLst>
          </p:cNvPr>
          <p:cNvSpPr txBox="1"/>
          <p:nvPr/>
        </p:nvSpPr>
        <p:spPr>
          <a:xfrm>
            <a:off x="-31638" y="8161519"/>
            <a:ext cx="188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Things collected on the surface at the bottom of a water body, e.g. dredge haul, manganese nodules.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9FFD81B-5FE1-4999-8CB3-23196F310F4D}"/>
              </a:ext>
            </a:extLst>
          </p:cNvPr>
          <p:cNvSpPr txBox="1"/>
          <p:nvPr/>
        </p:nvSpPr>
        <p:spPr>
          <a:xfrm>
            <a:off x="8233792" y="6855735"/>
            <a:ext cx="14123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e.g. synthetic materials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B98211-DEE1-4494-ADF3-8C0E6231B50E}"/>
              </a:ext>
            </a:extLst>
          </p:cNvPr>
          <p:cNvSpPr txBox="1"/>
          <p:nvPr/>
        </p:nvSpPr>
        <p:spPr>
          <a:xfrm>
            <a:off x="3715532" y="8079430"/>
            <a:ext cx="22188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US" dirty="0"/>
              <a:t>Sample is collected on the surface, or immediately below surface (zone of bioturbation). Include soil ‘O’ horizon and ‘biomantle’. </a:t>
            </a:r>
          </a:p>
        </p:txBody>
      </p:sp>
    </p:spTree>
    <p:extLst>
      <p:ext uri="{BB962C8B-B14F-4D97-AF65-F5344CB8AC3E}">
        <p14:creationId xmlns:p14="http://schemas.microsoft.com/office/powerpoint/2010/main" val="414135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1034</TotalTime>
  <Words>423</Words>
  <Application>Microsoft Office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22</cp:revision>
  <dcterms:created xsi:type="dcterms:W3CDTF">2021-04-06T18:03:51Z</dcterms:created>
  <dcterms:modified xsi:type="dcterms:W3CDTF">2021-04-20T18:59:09Z</dcterms:modified>
</cp:coreProperties>
</file>