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660"/>
  </p:normalViewPr>
  <p:slideViewPr>
    <p:cSldViewPr snapToGrid="0">
      <p:cViewPr>
        <p:scale>
          <a:sx n="90" d="100"/>
          <a:sy n="90" d="100"/>
        </p:scale>
        <p:origin x="66" y="-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BE6B-EBDA-47AD-B12E-4D406315FF9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928BC-5B51-4438-B642-B310A9B85342}"/>
              </a:ext>
            </a:extLst>
          </p:cNvPr>
          <p:cNvSpPr/>
          <p:nvPr/>
        </p:nvSpPr>
        <p:spPr>
          <a:xfrm>
            <a:off x="11830849" y="2866729"/>
            <a:ext cx="180363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solid object or pieces of a single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25182-EB52-4E12-83C1-500A14DB7C37}"/>
              </a:ext>
            </a:extLst>
          </p:cNvPr>
          <p:cNvSpPr/>
          <p:nvPr/>
        </p:nvSpPr>
        <p:spPr>
          <a:xfrm>
            <a:off x="7175131" y="1341475"/>
            <a:ext cx="1465385" cy="6559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Liquid or gas in a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46400-8DCE-4DDB-8F63-4634DBE8C6BF}"/>
              </a:ext>
            </a:extLst>
          </p:cNvPr>
          <p:cNvSpPr/>
          <p:nvPr/>
        </p:nvSpPr>
        <p:spPr>
          <a:xfrm>
            <a:off x="1296095" y="772526"/>
            <a:ext cx="1979834" cy="8909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of interest is a living organism(s)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5FBCD-9E39-456C-B2B6-E1D222ACC8E0}"/>
              </a:ext>
            </a:extLst>
          </p:cNvPr>
          <p:cNvSpPr/>
          <p:nvPr/>
        </p:nvSpPr>
        <p:spPr>
          <a:xfrm>
            <a:off x="12291871" y="4490292"/>
            <a:ext cx="2127259" cy="950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Aggregation of solid material fragments or particles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42130-41A9-4553-892D-2B34634845FA}"/>
              </a:ext>
            </a:extLst>
          </p:cNvPr>
          <p:cNvSpPr/>
          <p:nvPr/>
        </p:nvSpPr>
        <p:spPr>
          <a:xfrm>
            <a:off x="10302714" y="4537242"/>
            <a:ext cx="1287193" cy="5123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by humans?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34824-A672-4F47-A11A-96700E055A3F}"/>
              </a:ext>
            </a:extLst>
          </p:cNvPr>
          <p:cNvSpPr/>
          <p:nvPr/>
        </p:nvSpPr>
        <p:spPr>
          <a:xfrm>
            <a:off x="862143" y="2832446"/>
            <a:ext cx="242358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or more complete organisms of same kind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FE67F-0288-490E-BA4B-E00D0E897F4E}"/>
              </a:ext>
            </a:extLst>
          </p:cNvPr>
          <p:cNvSpPr/>
          <p:nvPr/>
        </p:nvSpPr>
        <p:spPr>
          <a:xfrm>
            <a:off x="514434" y="4366784"/>
            <a:ext cx="2964027" cy="732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Whole or fragmentary pieces of multiple organisms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780901-3F6D-46DB-9B1C-1963A9B4797E}"/>
              </a:ext>
            </a:extLst>
          </p:cNvPr>
          <p:cNvSpPr/>
          <p:nvPr/>
        </p:nvSpPr>
        <p:spPr>
          <a:xfrm>
            <a:off x="571497" y="5969193"/>
            <a:ext cx="1841894" cy="597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Organic part of a single organism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94905-747C-41AA-A564-71B31FE6C649}"/>
              </a:ext>
            </a:extLst>
          </p:cNvPr>
          <p:cNvSpPr/>
          <p:nvPr/>
        </p:nvSpPr>
        <p:spPr>
          <a:xfrm>
            <a:off x="4512325" y="1078843"/>
            <a:ext cx="1969476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Fossilized remains or trace of one or more organisms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FC1BCB-7622-46EA-93E9-089AA15C8877}"/>
              </a:ext>
            </a:extLst>
          </p:cNvPr>
          <p:cNvSpPr txBox="1"/>
          <p:nvPr/>
        </p:nvSpPr>
        <p:spPr>
          <a:xfrm>
            <a:off x="329558" y="7224103"/>
            <a:ext cx="116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Organism Part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83EC3-2CF9-4432-A956-A3B60D981D09}"/>
              </a:ext>
            </a:extLst>
          </p:cNvPr>
          <p:cNvCxnSpPr>
            <a:cxnSpLocks/>
            <a:stCxn id="12" idx="3"/>
            <a:endCxn id="146" idx="1"/>
          </p:cNvCxnSpPr>
          <p:nvPr/>
        </p:nvCxnSpPr>
        <p:spPr>
          <a:xfrm>
            <a:off x="3285728" y="3155612"/>
            <a:ext cx="645867" cy="46758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2ADBC1-58B0-4292-A9F9-8730E72A55B3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275929" y="1218003"/>
            <a:ext cx="1236396" cy="31804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126344-066C-480C-BCD9-F13A41A3CCA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6481801" y="1536043"/>
            <a:ext cx="693330" cy="13342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6B89B0-57C9-424F-B9F4-6D19145C9AD5}"/>
              </a:ext>
            </a:extLst>
          </p:cNvPr>
          <p:cNvCxnSpPr>
            <a:cxnSpLocks/>
            <a:stCxn id="45" idx="2"/>
            <a:endCxn id="157" idx="0"/>
          </p:cNvCxnSpPr>
          <p:nvPr/>
        </p:nvCxnSpPr>
        <p:spPr>
          <a:xfrm>
            <a:off x="13243780" y="6790792"/>
            <a:ext cx="223442" cy="77594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5793A4-5524-44CF-BF99-D0161F216D90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910730" y="6567071"/>
            <a:ext cx="581714" cy="65703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1BF59-7743-4B33-B749-AD3ED8140D6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0946311" y="3781129"/>
            <a:ext cx="1786357" cy="75611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B8E5045-4070-4E4C-83A8-2608B8230881}"/>
              </a:ext>
            </a:extLst>
          </p:cNvPr>
          <p:cNvSpPr txBox="1"/>
          <p:nvPr/>
        </p:nvSpPr>
        <p:spPr>
          <a:xfrm>
            <a:off x="9791893" y="5861416"/>
            <a:ext cx="151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Other solid object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04C35B-6BDB-4116-8018-A042CB38A019}"/>
              </a:ext>
            </a:extLst>
          </p:cNvPr>
          <p:cNvCxnSpPr>
            <a:cxnSpLocks/>
            <a:stCxn id="9" idx="2"/>
            <a:endCxn id="67" idx="0"/>
          </p:cNvCxnSpPr>
          <p:nvPr/>
        </p:nvCxnSpPr>
        <p:spPr>
          <a:xfrm flipH="1">
            <a:off x="10550936" y="5049633"/>
            <a:ext cx="395375" cy="81178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D37BD08-DA16-46B1-95DD-27D1272E0908}"/>
              </a:ext>
            </a:extLst>
          </p:cNvPr>
          <p:cNvCxnSpPr>
            <a:cxnSpLocks/>
            <a:stCxn id="9" idx="1"/>
            <a:endCxn id="74" idx="0"/>
          </p:cNvCxnSpPr>
          <p:nvPr/>
        </p:nvCxnSpPr>
        <p:spPr>
          <a:xfrm flipH="1">
            <a:off x="8429543" y="4793438"/>
            <a:ext cx="1873171" cy="134535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424D12C-C0B1-4F61-91CA-9EC80D7CE103}"/>
              </a:ext>
            </a:extLst>
          </p:cNvPr>
          <p:cNvSpPr txBox="1"/>
          <p:nvPr/>
        </p:nvSpPr>
        <p:spPr>
          <a:xfrm>
            <a:off x="7978394" y="6138793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Artifact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EB7517-64BE-4492-8C60-3EC88294D31E}"/>
              </a:ext>
            </a:extLst>
          </p:cNvPr>
          <p:cNvSpPr txBox="1"/>
          <p:nvPr/>
        </p:nvSpPr>
        <p:spPr>
          <a:xfrm>
            <a:off x="5332412" y="2944806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Fossil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8C5BC8-3244-44FE-B0B6-79F328B7DB25}"/>
              </a:ext>
            </a:extLst>
          </p:cNvPr>
          <p:cNvCxnSpPr>
            <a:cxnSpLocks/>
            <a:stCxn id="15" idx="2"/>
            <a:endCxn id="77" idx="0"/>
          </p:cNvCxnSpPr>
          <p:nvPr/>
        </p:nvCxnSpPr>
        <p:spPr>
          <a:xfrm>
            <a:off x="5497063" y="1993242"/>
            <a:ext cx="188363" cy="95156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6F18AFB-DF84-41DA-8E70-E0BCAAC35DD5}"/>
              </a:ext>
            </a:extLst>
          </p:cNvPr>
          <p:cNvCxnSpPr>
            <a:cxnSpLocks/>
            <a:stCxn id="5" idx="2"/>
            <a:endCxn id="100" idx="0"/>
          </p:cNvCxnSpPr>
          <p:nvPr/>
        </p:nvCxnSpPr>
        <p:spPr>
          <a:xfrm>
            <a:off x="7907824" y="1997469"/>
            <a:ext cx="119993" cy="34782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F26ACC6-F0AC-482C-8B3B-8D8066BDA0FD}"/>
              </a:ext>
            </a:extLst>
          </p:cNvPr>
          <p:cNvSpPr txBox="1"/>
          <p:nvPr/>
        </p:nvSpPr>
        <p:spPr>
          <a:xfrm>
            <a:off x="7393012" y="2345289"/>
            <a:ext cx="126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 with fluid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313A968-E079-4CF3-9F0A-8DACC8B500A5}"/>
              </a:ext>
            </a:extLst>
          </p:cNvPr>
          <p:cNvCxnSpPr>
            <a:cxnSpLocks/>
            <a:stCxn id="45" idx="2"/>
            <a:endCxn id="65" idx="0"/>
          </p:cNvCxnSpPr>
          <p:nvPr/>
        </p:nvCxnSpPr>
        <p:spPr>
          <a:xfrm flipH="1">
            <a:off x="11645264" y="6790792"/>
            <a:ext cx="1598516" cy="141475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F00C30-B279-4E7D-BA37-4DBC3FEBFF4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2073936" y="1663479"/>
            <a:ext cx="212076" cy="116896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BF997B5-DB3A-4F3A-AED1-BBCFA16FAE4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996448" y="3478777"/>
            <a:ext cx="77488" cy="88800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7AD4CA3-38CB-4896-8918-1AFD09ACDD5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492444" y="5098809"/>
            <a:ext cx="504004" cy="87038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F86D2C1-C0AB-437C-84B8-621015E67006}"/>
              </a:ext>
            </a:extLst>
          </p:cNvPr>
          <p:cNvSpPr txBox="1"/>
          <p:nvPr/>
        </p:nvSpPr>
        <p:spPr>
          <a:xfrm>
            <a:off x="3931595" y="3438531"/>
            <a:ext cx="19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Whole organism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ADA72C7-F5E5-408A-A57C-CE45307EE555}"/>
              </a:ext>
            </a:extLst>
          </p:cNvPr>
          <p:cNvCxnSpPr>
            <a:cxnSpLocks/>
          </p:cNvCxnSpPr>
          <p:nvPr/>
        </p:nvCxnSpPr>
        <p:spPr>
          <a:xfrm>
            <a:off x="11814577" y="943757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5B7B862-3F30-4399-BCE7-0B8AA356066B}"/>
              </a:ext>
            </a:extLst>
          </p:cNvPr>
          <p:cNvCxnSpPr>
            <a:cxnSpLocks/>
          </p:cNvCxnSpPr>
          <p:nvPr/>
        </p:nvCxnSpPr>
        <p:spPr>
          <a:xfrm>
            <a:off x="11957575" y="498021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980BB7B-28DF-4306-A8DE-838052C246F9}"/>
              </a:ext>
            </a:extLst>
          </p:cNvPr>
          <p:cNvSpPr txBox="1"/>
          <p:nvPr/>
        </p:nvSpPr>
        <p:spPr>
          <a:xfrm>
            <a:off x="12082453" y="780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1BC9BB4-CD81-4EC3-8FDD-8A475317BEAB}"/>
              </a:ext>
            </a:extLst>
          </p:cNvPr>
          <p:cNvSpPr txBox="1"/>
          <p:nvPr/>
        </p:nvSpPr>
        <p:spPr>
          <a:xfrm>
            <a:off x="12145261" y="6246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1D975E3-77A3-4B23-905A-9815F1AFE4E7}"/>
              </a:ext>
            </a:extLst>
          </p:cNvPr>
          <p:cNvSpPr txBox="1"/>
          <p:nvPr/>
        </p:nvSpPr>
        <p:spPr>
          <a:xfrm>
            <a:off x="12797968" y="7566738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Aggregation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747C48A-E079-4864-8516-E1E5987D2B9C}"/>
              </a:ext>
            </a:extLst>
          </p:cNvPr>
          <p:cNvCxnSpPr>
            <a:cxnSpLocks/>
            <a:stCxn id="8" idx="1"/>
            <a:endCxn id="199" idx="3"/>
          </p:cNvCxnSpPr>
          <p:nvPr/>
        </p:nvCxnSpPr>
        <p:spPr>
          <a:xfrm rot="10800000" flipV="1">
            <a:off x="8572467" y="4965785"/>
            <a:ext cx="3719405" cy="3562927"/>
          </a:xfrm>
          <a:prstGeom prst="curvedConnector3">
            <a:avLst>
              <a:gd name="adj1" fmla="val 15124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95D5115-ADC9-4BD0-8F63-FFA6E94ABD19}"/>
              </a:ext>
            </a:extLst>
          </p:cNvPr>
          <p:cNvSpPr txBox="1"/>
          <p:nvPr/>
        </p:nvSpPr>
        <p:spPr>
          <a:xfrm>
            <a:off x="6917163" y="8205547"/>
            <a:ext cx="165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F04E007-B3A3-441B-9B37-144F704103F1}"/>
              </a:ext>
            </a:extLst>
          </p:cNvPr>
          <p:cNvCxnSpPr>
            <a:cxnSpLocks/>
            <a:stCxn id="14" idx="3"/>
            <a:endCxn id="48" idx="0"/>
          </p:cNvCxnSpPr>
          <p:nvPr/>
        </p:nvCxnSpPr>
        <p:spPr>
          <a:xfrm>
            <a:off x="2413391" y="6268132"/>
            <a:ext cx="615788" cy="142999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C8D8E16-60C1-4AA6-9512-9D66126154B8}"/>
              </a:ext>
            </a:extLst>
          </p:cNvPr>
          <p:cNvSpPr/>
          <p:nvPr/>
        </p:nvSpPr>
        <p:spPr>
          <a:xfrm>
            <a:off x="12600835" y="6160314"/>
            <a:ext cx="1285890" cy="6304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by humans?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371925-A70E-4D75-85D8-DED99FE1A2ED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flipH="1">
            <a:off x="13243780" y="5441280"/>
            <a:ext cx="111721" cy="71903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5B7C11-BDDE-4914-A44C-DD906F49927C}"/>
              </a:ext>
            </a:extLst>
          </p:cNvPr>
          <p:cNvSpPr txBox="1"/>
          <p:nvPr/>
        </p:nvSpPr>
        <p:spPr>
          <a:xfrm>
            <a:off x="10827790" y="8205547"/>
            <a:ext cx="163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Anthropogenic aggregation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1FC49B-0766-4956-9220-399AAADDAE3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2732668" y="3781129"/>
            <a:ext cx="622833" cy="70916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5A3DC5-D45F-4E2F-8A5E-B94A86907488}"/>
              </a:ext>
            </a:extLst>
          </p:cNvPr>
          <p:cNvSpPr txBox="1"/>
          <p:nvPr/>
        </p:nvSpPr>
        <p:spPr>
          <a:xfrm>
            <a:off x="821939" y="126195"/>
            <a:ext cx="19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START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C632D0-02F2-413C-BDAB-05306A6B88CA}"/>
              </a:ext>
            </a:extLst>
          </p:cNvPr>
          <p:cNvSpPr txBox="1"/>
          <p:nvPr/>
        </p:nvSpPr>
        <p:spPr>
          <a:xfrm>
            <a:off x="2965106" y="9789194"/>
            <a:ext cx="848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iSamples</a:t>
            </a:r>
            <a:r>
              <a:rPr lang="en-US" sz="3600" b="1" dirty="0"/>
              <a:t> Specimen Type Decision Tree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F784D8-8928-47DB-9E3B-0C862DC6AA6C}"/>
              </a:ext>
            </a:extLst>
          </p:cNvPr>
          <p:cNvSpPr/>
          <p:nvPr/>
        </p:nvSpPr>
        <p:spPr>
          <a:xfrm>
            <a:off x="2035087" y="7698129"/>
            <a:ext cx="1988183" cy="597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of an organism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D35338-9D1E-49CA-9BEB-BA485246F657}"/>
              </a:ext>
            </a:extLst>
          </p:cNvPr>
          <p:cNvCxnSpPr>
            <a:cxnSpLocks/>
            <a:stCxn id="13" idx="2"/>
            <a:endCxn id="55" idx="1"/>
          </p:cNvCxnSpPr>
          <p:nvPr/>
        </p:nvCxnSpPr>
        <p:spPr>
          <a:xfrm>
            <a:off x="1996448" y="5098809"/>
            <a:ext cx="1015326" cy="57794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EA5FEF-F458-4428-B1BE-919F03F5148B}"/>
              </a:ext>
            </a:extLst>
          </p:cNvPr>
          <p:cNvSpPr txBox="1"/>
          <p:nvPr/>
        </p:nvSpPr>
        <p:spPr>
          <a:xfrm>
            <a:off x="3011774" y="5492084"/>
            <a:ext cx="20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Biome aggregation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ADC733-08E2-4F74-AE0A-59FAB68653EC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flipH="1">
            <a:off x="2993827" y="8296007"/>
            <a:ext cx="35352" cy="58099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0A3D45-2A50-4E51-A855-0198F12C6AFC}"/>
              </a:ext>
            </a:extLst>
          </p:cNvPr>
          <p:cNvSpPr txBox="1"/>
          <p:nvPr/>
        </p:nvSpPr>
        <p:spPr>
          <a:xfrm>
            <a:off x="1999735" y="8876997"/>
            <a:ext cx="19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Organism product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9DDBB-29AC-43C0-B1BC-DE61F129D588}"/>
              </a:ext>
            </a:extLst>
          </p:cNvPr>
          <p:cNvCxnSpPr>
            <a:cxnSpLocks/>
            <a:stCxn id="48" idx="3"/>
            <a:endCxn id="199" idx="1"/>
          </p:cNvCxnSpPr>
          <p:nvPr/>
        </p:nvCxnSpPr>
        <p:spPr>
          <a:xfrm>
            <a:off x="4023270" y="7997068"/>
            <a:ext cx="2893893" cy="53164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FC09A00-F9DC-45CF-86EB-667DB9CDA0C7}"/>
              </a:ext>
            </a:extLst>
          </p:cNvPr>
          <p:cNvSpPr txBox="1"/>
          <p:nvPr/>
        </p:nvSpPr>
        <p:spPr>
          <a:xfrm>
            <a:off x="1961762" y="9210427"/>
            <a:ext cx="213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Shell,  antler, coral skeleton (organic tissue not included), fecal matter.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032D6F-83E8-45C0-8878-B11C1168C357}"/>
              </a:ext>
            </a:extLst>
          </p:cNvPr>
          <p:cNvSpPr txBox="1"/>
          <p:nvPr/>
        </p:nvSpPr>
        <p:spPr>
          <a:xfrm>
            <a:off x="208937" y="7778533"/>
            <a:ext cx="161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Tissue, chitin, teeth, claws, bone, horn (with organic tissue included); Herbarium packet with plant parts.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9B3575-0FFB-44E7-AF69-13A1AF624AFD}"/>
              </a:ext>
            </a:extLst>
          </p:cNvPr>
          <p:cNvSpPr txBox="1"/>
          <p:nvPr/>
        </p:nvSpPr>
        <p:spPr>
          <a:xfrm>
            <a:off x="10586793" y="8850740"/>
            <a:ext cx="2134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Building rubble, pot sherd collection, slag, miscellaneous waste material. The individual particles or objects are made by humans.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1BD11C-EED5-4F17-8B16-6318F5F4F3D7}"/>
              </a:ext>
            </a:extLst>
          </p:cNvPr>
          <p:cNvSpPr txBox="1"/>
          <p:nvPr/>
        </p:nvSpPr>
        <p:spPr>
          <a:xfrm>
            <a:off x="3796650" y="2149053"/>
            <a:ext cx="183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Fossilization implies replacement of material by new phases, along with loss of most organic material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0197D-FB34-47B7-AE6D-52E620B843D1}"/>
              </a:ext>
            </a:extLst>
          </p:cNvPr>
          <p:cNvSpPr txBox="1"/>
          <p:nvPr/>
        </p:nvSpPr>
        <p:spPr>
          <a:xfrm>
            <a:off x="7342542" y="6456601"/>
            <a:ext cx="2243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object is composed of material made by human activity (e.g. glass, plaster, refined metal), or is natural material shaped/modified by human activity (e.g. bricks, carved bone, sculpture, textiles…)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4BF7F2-A1FB-4C0E-8D4E-58B1041F99D7}"/>
              </a:ext>
            </a:extLst>
          </p:cNvPr>
          <p:cNvSpPr txBox="1"/>
          <p:nvPr/>
        </p:nvSpPr>
        <p:spPr>
          <a:xfrm>
            <a:off x="9540519" y="6455361"/>
            <a:ext cx="20925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E.g.: Cores of rock, sediment or soil that are curated as objects; rock or mineral samples. Objects produced by living organism should be classified as organism product;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4760AD-1D4E-4EA8-8949-00EE0A1D6980}"/>
              </a:ext>
            </a:extLst>
          </p:cNvPr>
          <p:cNvSpPr txBox="1"/>
          <p:nvPr/>
        </p:nvSpPr>
        <p:spPr>
          <a:xfrm>
            <a:off x="12562691" y="7919767"/>
            <a:ext cx="203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Borehole cuttings, loose soil or sediment (e.g. in a bag), rock chips, particulate filtrate or precipitate.  Rock powders (identified as a separate sample) would be ‘Analytical Preparation’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C0A71F-4164-4178-B412-81D5412F3AE8}"/>
              </a:ext>
            </a:extLst>
          </p:cNvPr>
          <p:cNvSpPr txBox="1"/>
          <p:nvPr/>
        </p:nvSpPr>
        <p:spPr>
          <a:xfrm>
            <a:off x="3004027" y="5799548"/>
            <a:ext cx="2247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E.g.: Leaf litter, soil, water, or sediment collected for biological analysis, ocean trawl for biome sample.  Cultures derived from a soil or water sample.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5BA71-601A-4822-AA8C-C4C8F2C97859}"/>
              </a:ext>
            </a:extLst>
          </p:cNvPr>
          <p:cNvSpPr txBox="1"/>
          <p:nvPr/>
        </p:nvSpPr>
        <p:spPr>
          <a:xfrm>
            <a:off x="3693614" y="3780930"/>
            <a:ext cx="2050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Bird, snake, fish </a:t>
            </a:r>
            <a:r>
              <a:rPr lang="en-US" sz="1000" dirty="0" err="1"/>
              <a:t>etc</a:t>
            </a:r>
            <a:r>
              <a:rPr lang="en-US" sz="1000" dirty="0"/>
              <a:t>, typically preserved in some fluid in a container….; pin-mounted insect; whole plant on herbarium sheet.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933C05-5584-44D3-A2B0-6586EAF19E23}"/>
              </a:ext>
            </a:extLst>
          </p:cNvPr>
          <p:cNvSpPr txBox="1"/>
          <p:nvPr/>
        </p:nvSpPr>
        <p:spPr>
          <a:xfrm>
            <a:off x="9393337" y="918638"/>
            <a:ext cx="2119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sample is the fluid; it is necessarily contained somehow. The </a:t>
            </a:r>
            <a:r>
              <a:rPr lang="en-US" sz="1000" dirty="0" err="1"/>
              <a:t>sampledFeature</a:t>
            </a:r>
            <a:r>
              <a:rPr lang="en-US" sz="1000" dirty="0"/>
              <a:t> (a different category property) is the entity from which the fluid came.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E824EF-180B-4FFA-95B3-5F7F00C313E4}"/>
              </a:ext>
            </a:extLst>
          </p:cNvPr>
          <p:cNvSpPr txBox="1"/>
          <p:nvPr/>
        </p:nvSpPr>
        <p:spPr>
          <a:xfrm>
            <a:off x="3958384" y="88627"/>
            <a:ext cx="607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Focus here is First on ‘why was it collected,’ then on ‘what kind of thing is on the shelf or in the drawer where I keep my collection of specimens’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D3E86E-EF88-4BD6-A006-B7BDE51D987D}"/>
              </a:ext>
            </a:extLst>
          </p:cNvPr>
          <p:cNvSpPr txBox="1"/>
          <p:nvPr/>
        </p:nvSpPr>
        <p:spPr>
          <a:xfrm>
            <a:off x="495359" y="1894253"/>
            <a:ext cx="16794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Note that of these will overlap with ‘piece of solid material’ (except for ‘biome aggregation’)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2C0D5C-9DAE-4A0F-9210-9D126F304D08}"/>
              </a:ext>
            </a:extLst>
          </p:cNvPr>
          <p:cNvSpPr txBox="1"/>
          <p:nvPr/>
        </p:nvSpPr>
        <p:spPr>
          <a:xfrm>
            <a:off x="5718737" y="2067004"/>
            <a:ext cx="15561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Note these will overlap with ‘piece of solid material’ or Aggregation (if a collection of fossils from a single source)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57518588-37BD-4599-B145-BFA1454AF704}"/>
              </a:ext>
            </a:extLst>
          </p:cNvPr>
          <p:cNvCxnSpPr>
            <a:cxnSpLocks/>
            <a:stCxn id="5" idx="3"/>
            <a:endCxn id="299" idx="1"/>
          </p:cNvCxnSpPr>
          <p:nvPr/>
        </p:nvCxnSpPr>
        <p:spPr>
          <a:xfrm>
            <a:off x="8640516" y="1669472"/>
            <a:ext cx="1007805" cy="47092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10AED13-51A3-48B8-9BF5-955890B8A776}"/>
              </a:ext>
            </a:extLst>
          </p:cNvPr>
          <p:cNvSpPr/>
          <p:nvPr/>
        </p:nvSpPr>
        <p:spPr>
          <a:xfrm>
            <a:off x="9648321" y="1812297"/>
            <a:ext cx="1635536" cy="656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Produced in laboratory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F62F8733-DF5C-4880-8855-605DA636FE8E}"/>
              </a:ext>
            </a:extLst>
          </p:cNvPr>
          <p:cNvCxnSpPr>
            <a:cxnSpLocks/>
            <a:stCxn id="299" idx="3"/>
            <a:endCxn id="4" idx="0"/>
          </p:cNvCxnSpPr>
          <p:nvPr/>
        </p:nvCxnSpPr>
        <p:spPr>
          <a:xfrm>
            <a:off x="11283857" y="2140398"/>
            <a:ext cx="1448811" cy="72633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69CB222-17F7-4CCD-99C6-DB74CB5B1F1A}"/>
              </a:ext>
            </a:extLst>
          </p:cNvPr>
          <p:cNvCxnSpPr>
            <a:cxnSpLocks/>
            <a:stCxn id="299" idx="2"/>
          </p:cNvCxnSpPr>
          <p:nvPr/>
        </p:nvCxnSpPr>
        <p:spPr>
          <a:xfrm flipH="1">
            <a:off x="8825411" y="2468499"/>
            <a:ext cx="1640678" cy="72458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B3E0A1F-6B2F-46B1-B05F-BA687FF29BAD}"/>
              </a:ext>
            </a:extLst>
          </p:cNvPr>
          <p:cNvSpPr txBox="1"/>
          <p:nvPr/>
        </p:nvSpPr>
        <p:spPr>
          <a:xfrm>
            <a:off x="5969295" y="4901229"/>
            <a:ext cx="161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Specimen is product of an experimental procedure (e.g. synthetic material)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625E1-3034-49BE-845B-9581B162252E}"/>
              </a:ext>
            </a:extLst>
          </p:cNvPr>
          <p:cNvSpPr txBox="1"/>
          <p:nvPr/>
        </p:nvSpPr>
        <p:spPr>
          <a:xfrm>
            <a:off x="6090788" y="4288374"/>
            <a:ext cx="12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Experiment product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33BD0E3-56C6-4070-BB12-92A90AA7F351}"/>
              </a:ext>
            </a:extLst>
          </p:cNvPr>
          <p:cNvSpPr/>
          <p:nvPr/>
        </p:nvSpPr>
        <p:spPr>
          <a:xfrm>
            <a:off x="7527446" y="3250317"/>
            <a:ext cx="1635536" cy="656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 product?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AD01F4-5B01-42DB-BF45-5B507AEDEB9A}"/>
              </a:ext>
            </a:extLst>
          </p:cNvPr>
          <p:cNvSpPr txBox="1"/>
          <p:nvPr/>
        </p:nvSpPr>
        <p:spPr>
          <a:xfrm>
            <a:off x="7629808" y="4788658"/>
            <a:ext cx="16060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thin section, XRF bead, SEM stub, rock powder. If identified separately, this should have a ‘parent’ link to the original sample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1B595C-2017-4E7E-960C-441AA9C364B6}"/>
              </a:ext>
            </a:extLst>
          </p:cNvPr>
          <p:cNvSpPr txBox="1"/>
          <p:nvPr/>
        </p:nvSpPr>
        <p:spPr>
          <a:xfrm>
            <a:off x="7643354" y="4206796"/>
            <a:ext cx="149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US" dirty="0"/>
              <a:t>Analytical preparation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489A4FB-D02B-40DA-86B7-0834F96F37D6}"/>
              </a:ext>
            </a:extLst>
          </p:cNvPr>
          <p:cNvCxnSpPr>
            <a:cxnSpLocks/>
            <a:stCxn id="90" idx="1"/>
            <a:endCxn id="3" idx="0"/>
          </p:cNvCxnSpPr>
          <p:nvPr/>
        </p:nvCxnSpPr>
        <p:spPr>
          <a:xfrm flipH="1">
            <a:off x="6734385" y="3578418"/>
            <a:ext cx="793061" cy="70995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E6441D-7BF9-4081-9CE2-645562767ED9}"/>
              </a:ext>
            </a:extLst>
          </p:cNvPr>
          <p:cNvCxnSpPr>
            <a:cxnSpLocks/>
            <a:stCxn id="90" idx="2"/>
            <a:endCxn id="33" idx="0"/>
          </p:cNvCxnSpPr>
          <p:nvPr/>
        </p:nvCxnSpPr>
        <p:spPr>
          <a:xfrm>
            <a:off x="8345214" y="3906519"/>
            <a:ext cx="43593" cy="30027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3787</TotalTime>
  <Words>528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iSamples Specimen Type</dc:title>
  <dc:creator>Stephen Richard</dc:creator>
  <cp:lastModifiedBy>Stephen Richard</cp:lastModifiedBy>
  <cp:revision>36</cp:revision>
  <dcterms:created xsi:type="dcterms:W3CDTF">2021-03-24T21:30:16Z</dcterms:created>
  <dcterms:modified xsi:type="dcterms:W3CDTF">2021-06-03T15:57:29Z</dcterms:modified>
</cp:coreProperties>
</file>