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0" autoAdjust="0"/>
    <p:restoredTop sz="93971" autoAdjust="0"/>
  </p:normalViewPr>
  <p:slideViewPr>
    <p:cSldViewPr snapToGrid="0">
      <p:cViewPr varScale="1">
        <p:scale>
          <a:sx n="69" d="100"/>
          <a:sy n="69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4EA46-30A1-4285-BE6A-3FEC03530C2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B657F-1BF1-4C3F-B180-5CADCDDD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B657F-1BF1-4C3F-B180-5CADCDDD2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Ttl</a:t>
            </a:r>
            <a:r>
              <a:rPr lang="en-US" dirty="0" smtClean="0"/>
              <a:t> -&gt;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err="1" smtClean="0"/>
              <a:t>linkml</a:t>
            </a:r>
            <a:r>
              <a:rPr lang="en-US" dirty="0" smtClean="0"/>
              <a:t>-convert --no-validate -s 0.3.edited.yaml </a:t>
            </a:r>
            <a:r>
              <a:rPr lang="en-US" dirty="0" err="1" smtClean="0"/>
              <a:t>instance.edited.ttl</a:t>
            </a:r>
            <a:r>
              <a:rPr lang="en-US" dirty="0" smtClean="0"/>
              <a:t> &gt; Car2PIRE_0334.edited.linkml.json</a:t>
            </a:r>
          </a:p>
          <a:p>
            <a:endParaRPr lang="en-US" dirty="0" smtClean="0"/>
          </a:p>
          <a:p>
            <a:r>
              <a:rPr lang="en-US" dirty="0" smtClean="0"/>
              <a:t>Error:</a:t>
            </a:r>
          </a:p>
          <a:p>
            <a:r>
              <a:rPr lang="en-US" dirty="0" err="1" smtClean="0"/>
              <a:t>linkml_runtime.DataNotFoundError</a:t>
            </a:r>
            <a:r>
              <a:rPr lang="en-US" dirty="0" smtClean="0"/>
              <a:t>: Got 0 of type &lt;class '</a:t>
            </a:r>
            <a:r>
              <a:rPr lang="en-US" dirty="0" err="1" smtClean="0"/>
              <a:t>test.PhysicalSampleRecord</a:t>
            </a:r>
            <a:r>
              <a:rPr lang="en-US" dirty="0" smtClean="0"/>
              <a:t>'&gt; from source, expected exactly 1</a:t>
            </a:r>
          </a:p>
          <a:p>
            <a:endParaRPr lang="en-US" dirty="0" smtClean="0"/>
          </a:p>
          <a:p>
            <a:r>
              <a:rPr lang="en-US" dirty="0" smtClean="0"/>
              <a:t>Add “type”: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PhysicalSampleRecord</a:t>
            </a:r>
            <a:r>
              <a:rPr lang="en-US" baseline="0" dirty="0" smtClean="0"/>
              <a:t>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Error: </a:t>
            </a:r>
            <a:r>
              <a:rPr lang="en-US" baseline="0" dirty="0" err="1" smtClean="0"/>
              <a:t>unknow</a:t>
            </a:r>
            <a:r>
              <a:rPr lang="en-US" baseline="0" dirty="0" smtClean="0"/>
              <a:t> _comments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Remove _comments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Error: </a:t>
            </a:r>
            <a:r>
              <a:rPr lang="en-US" baseline="0" dirty="0" err="1" smtClean="0"/>
              <a:t>TypeError</a:t>
            </a:r>
            <a:r>
              <a:rPr lang="en-US" baseline="0" dirty="0" smtClean="0"/>
              <a:t>: expected string or bytes-like object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Latitude and longitude in 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 need to be of type ‘string’!!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C:\Users\hongcui\linkml\jsonld-enum\isamples\yaml-validation\output.json.try1&gt;linkml-convert --no-validate -s 0.3.edited</a:t>
            </a:r>
          </a:p>
          <a:p>
            <a:r>
              <a:rPr lang="en-US" baseline="0" dirty="0" smtClean="0"/>
              <a:t>.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instance.edited.ttl</a:t>
            </a:r>
            <a:r>
              <a:rPr lang="en-US" baseline="0" dirty="0" smtClean="0"/>
              <a:t> &gt; Car2PIRE_0334.edited.linkml.json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C:\Users\hongcui\linkml\jsonld-enum\isamples\yaml-validation\output.json.try1&gt;less Car2PIRE_0334.edited.linkml.json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C:\Users\hongcui\linkml\jsonld-enum\isamples\yaml-validation\output.json.try1&gt;linkml-validate -s 0.3.edited.yaml Car2PIRE_0334.edited.linkml.json</a:t>
            </a:r>
          </a:p>
          <a:p>
            <a:r>
              <a:rPr lang="en-US" baseline="0" dirty="0" smtClean="0"/>
              <a:t>c:\users\hongcui\appdata\local\programs\python\python39\lib\site-packages\rdflib_jsonld\__init__.py:9: </a:t>
            </a:r>
            <a:r>
              <a:rPr lang="en-US" baseline="0" dirty="0" err="1" smtClean="0"/>
              <a:t>DeprecationWarning</a:t>
            </a:r>
            <a:r>
              <a:rPr lang="en-US" baseline="0" dirty="0" smtClean="0"/>
              <a:t>: The </a:t>
            </a:r>
            <a:r>
              <a:rPr lang="en-US" baseline="0" dirty="0" err="1" smtClean="0"/>
              <a:t>rdflib-jsonld</a:t>
            </a:r>
            <a:r>
              <a:rPr lang="en-US" baseline="0" dirty="0" smtClean="0"/>
              <a:t> package has been integrated into </a:t>
            </a:r>
            <a:r>
              <a:rPr lang="en-US" baseline="0" dirty="0" err="1" smtClean="0"/>
              <a:t>rdflib</a:t>
            </a:r>
            <a:r>
              <a:rPr lang="en-US" baseline="0" dirty="0" smtClean="0"/>
              <a:t> as of </a:t>
            </a:r>
            <a:r>
              <a:rPr lang="en-US" baseline="0" dirty="0" err="1" smtClean="0"/>
              <a:t>rdflib</a:t>
            </a:r>
            <a:r>
              <a:rPr lang="en-US" baseline="0" dirty="0" smtClean="0"/>
              <a:t>==6.0.0.  Please remove </a:t>
            </a:r>
            <a:r>
              <a:rPr lang="en-US" baseline="0" dirty="0" err="1" smtClean="0"/>
              <a:t>rdflib-jsonld</a:t>
            </a:r>
            <a:r>
              <a:rPr lang="en-US" baseline="0" dirty="0" smtClean="0"/>
              <a:t> from your project's dependencies.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warnings.warn</a:t>
            </a:r>
            <a:r>
              <a:rPr lang="en-US" baseline="0" dirty="0" smtClean="0"/>
              <a:t>(</a:t>
            </a:r>
          </a:p>
          <a:p>
            <a:r>
              <a:rPr lang="en-US" baseline="0" dirty="0" smtClean="0"/>
              <a:t>None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C:\Users\hongcui\linkml\jsonld-enum\isamples\yaml-validation&gt;gen-json-schema  0.3.final.edited.yaml &gt; 0.3.final.edited.schema.json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C:\Users\hongcui\linkml\jsonld-enum\isamples\yaml-validation&gt;jsonschema 0.3.final.edited.schema.json -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Car2PIRE_0334.final.edited.json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####################################################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output.json.tryO</a:t>
            </a:r>
            <a:r>
              <a:rPr lang="en-US" baseline="0" dirty="0" smtClean="0"/>
              <a:t> (original from </a:t>
            </a:r>
            <a:r>
              <a:rPr lang="en-US" baseline="0" dirty="0" err="1" smtClean="0"/>
              <a:t>isamples</a:t>
            </a:r>
            <a:r>
              <a:rPr lang="en-US" baseline="0" dirty="0" smtClean="0"/>
              <a:t>/meta).</a:t>
            </a:r>
          </a:p>
          <a:p>
            <a:endParaRPr lang="en-US" baseline="0" dirty="0" smtClean="0"/>
          </a:p>
          <a:p>
            <a:r>
              <a:rPr lang="en-US" dirty="0" err="1" smtClean="0"/>
              <a:t>linkml</a:t>
            </a:r>
            <a:r>
              <a:rPr lang="en-US" dirty="0" smtClean="0"/>
              <a:t>-validate -s 0.3.yaml Car2PIRE_0334.json</a:t>
            </a:r>
          </a:p>
          <a:p>
            <a:endParaRPr lang="en-US" dirty="0" smtClean="0"/>
          </a:p>
          <a:p>
            <a:r>
              <a:rPr lang="en-US" dirty="0" smtClean="0"/>
              <a:t>Error: </a:t>
            </a:r>
          </a:p>
          <a:p>
            <a:r>
              <a:rPr lang="en-US" dirty="0" err="1" smtClean="0"/>
              <a:t>ValueError</a:t>
            </a:r>
            <a:r>
              <a:rPr lang="en-US" dirty="0" smtClean="0"/>
              <a:t>: id must be supplied</a:t>
            </a:r>
          </a:p>
          <a:p>
            <a:endParaRPr lang="en-US" dirty="0" smtClean="0"/>
          </a:p>
          <a:p>
            <a:r>
              <a:rPr lang="en-US" dirty="0" smtClean="0"/>
              <a:t>@id -&gt; id</a:t>
            </a:r>
          </a:p>
          <a:p>
            <a:endParaRPr lang="en-US" dirty="0" smtClean="0"/>
          </a:p>
          <a:p>
            <a:r>
              <a:rPr lang="en-US" dirty="0" smtClean="0"/>
              <a:t>Unknown argument: $schema = '../../iSamplesSchemaBasic0.2.json‘</a:t>
            </a:r>
          </a:p>
          <a:p>
            <a:endParaRPr lang="en-US" dirty="0" smtClean="0"/>
          </a:p>
          <a:p>
            <a:r>
              <a:rPr lang="en-US" dirty="0" smtClean="0"/>
              <a:t>Edit 0.3.yaml to add slot ‘$schema’</a:t>
            </a:r>
          </a:p>
          <a:p>
            <a:endParaRPr lang="en-US" dirty="0" smtClean="0"/>
          </a:p>
          <a:p>
            <a:r>
              <a:rPr lang="en-US" dirty="0" err="1" smtClean="0"/>
              <a:t>SyntaxError</a:t>
            </a:r>
            <a:r>
              <a:rPr lang="en-US" dirty="0" smtClean="0"/>
              <a:t>: invalid syntax</a:t>
            </a:r>
          </a:p>
          <a:p>
            <a:endParaRPr lang="en-US" dirty="0" smtClean="0"/>
          </a:p>
          <a:p>
            <a:r>
              <a:rPr lang="en-US" dirty="0" smtClean="0"/>
              <a:t>Remove ‘$schema’ from </a:t>
            </a:r>
            <a:r>
              <a:rPr lang="en-US" dirty="0" err="1" smtClean="0"/>
              <a:t>yaml</a:t>
            </a:r>
            <a:r>
              <a:rPr lang="en-US" dirty="0" smtClean="0"/>
              <a:t> and remove</a:t>
            </a:r>
            <a:r>
              <a:rPr lang="en-US" baseline="0" dirty="0" smtClean="0"/>
              <a:t> </a:t>
            </a:r>
            <a:r>
              <a:rPr lang="en-US" dirty="0" smtClean="0"/>
              <a:t>$schema</a:t>
            </a:r>
            <a:r>
              <a:rPr lang="en-US" baseline="0" dirty="0" smtClean="0"/>
              <a:t> from .</a:t>
            </a:r>
            <a:r>
              <a:rPr lang="en-US" baseline="0" dirty="0" err="1" smtClean="0"/>
              <a:t>json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jsonschema.exceptions.ValidationError</a:t>
            </a:r>
            <a:r>
              <a:rPr lang="en-US" baseline="0" dirty="0" smtClean="0"/>
              <a:t>: {'subsample': {'relationship': 'subsample', 'target': 'ark:/21547/Cat2INDO106431.1', 'label': 'subsample tissue'}} is not of type 'array'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Failed validating 'type' in schema['properties']['</a:t>
            </a:r>
            <a:r>
              <a:rPr lang="en-US" baseline="0" dirty="0" err="1" smtClean="0"/>
              <a:t>relatedResource</a:t>
            </a:r>
            <a:r>
              <a:rPr lang="en-US" baseline="0" dirty="0" smtClean="0"/>
              <a:t>']:</a:t>
            </a:r>
          </a:p>
          <a:p>
            <a:r>
              <a:rPr lang="en-US" baseline="0" dirty="0" smtClean="0"/>
              <a:t>    {'description': 'link to related resource with relationship property '</a:t>
            </a:r>
          </a:p>
          <a:p>
            <a:r>
              <a:rPr lang="en-US" baseline="0" dirty="0" smtClean="0"/>
              <a:t>                    'to indicate nature of connection. Target should be '</a:t>
            </a:r>
          </a:p>
          <a:p>
            <a:r>
              <a:rPr lang="en-US" baseline="0" dirty="0" smtClean="0"/>
              <a:t>                    'identifier for a resource.',</a:t>
            </a:r>
          </a:p>
          <a:p>
            <a:r>
              <a:rPr lang="en-US" baseline="0" dirty="0" smtClean="0"/>
              <a:t>     'items': {'$ref': '#/$</a:t>
            </a:r>
            <a:r>
              <a:rPr lang="en-US" baseline="0" dirty="0" err="1" smtClean="0"/>
              <a:t>defs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SampleRelation</a:t>
            </a:r>
            <a:r>
              <a:rPr lang="en-US" baseline="0" dirty="0" smtClean="0"/>
              <a:t>'},</a:t>
            </a:r>
          </a:p>
          <a:p>
            <a:r>
              <a:rPr lang="en-US" baseline="0" dirty="0" smtClean="0"/>
              <a:t>     'type': 'array'}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instance['</a:t>
            </a:r>
            <a:r>
              <a:rPr lang="en-US" baseline="0" dirty="0" err="1" smtClean="0"/>
              <a:t>relatedResource</a:t>
            </a:r>
            <a:r>
              <a:rPr lang="en-US" baseline="0" dirty="0" smtClean="0"/>
              <a:t>']:</a:t>
            </a:r>
          </a:p>
          <a:p>
            <a:r>
              <a:rPr lang="en-US" baseline="0" dirty="0" smtClean="0"/>
              <a:t>    {'subsample': {'label': 'subsample tissue',</a:t>
            </a:r>
          </a:p>
          <a:p>
            <a:r>
              <a:rPr lang="en-US" baseline="0" dirty="0" smtClean="0"/>
              <a:t>                   'relationship': 'subsample',</a:t>
            </a:r>
          </a:p>
          <a:p>
            <a:r>
              <a:rPr lang="en-US" baseline="0" dirty="0" smtClean="0"/>
              <a:t>                   'target': 'ark:/21547/Cat2INDO106431.1'}}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Add “</a:t>
            </a:r>
            <a:r>
              <a:rPr lang="en-US" baseline="0" dirty="0" err="1" smtClean="0"/>
              <a:t>inlined_as_list</a:t>
            </a:r>
            <a:r>
              <a:rPr lang="en-US" baseline="0" dirty="0" smtClean="0"/>
              <a:t>: true” to the five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TypeError</a:t>
            </a:r>
            <a:r>
              <a:rPr lang="en-US" baseline="0" dirty="0" smtClean="0"/>
              <a:t>: expected string or bytes-like object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Change range for latitude and longitude from decimal to string in </a:t>
            </a:r>
            <a:r>
              <a:rPr lang="en-US" baseline="0" dirty="0" err="1" smtClean="0"/>
              <a:t>yaml</a:t>
            </a:r>
            <a:r>
              <a:rPr lang="en-US" baseline="0" dirty="0" smtClean="0"/>
              <a:t> and use “” in </a:t>
            </a:r>
            <a:r>
              <a:rPr lang="en-US" baseline="0" dirty="0" err="1" smtClean="0"/>
              <a:t>json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Done! Validated.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C:\Users\hongcui\linkml\jsonld-enum\isamples\yaml-validation\output.json.tryO&gt;gen-json-schema 0.3.tryO.yaml &gt; 0.3.tryO.schema.json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C:\Users\hongcui\linkml\jsonld-enum\isamples\yaml-validation\output.json.tryO&gt;jsonschema 0.3.tryO.schema.json -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Car2PIRE_0334.json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C:\Users\hongcui\linkml\jsonld-enum\isamples\yaml-validation\output.json.tryO&gt;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Json</a:t>
            </a:r>
            <a:r>
              <a:rPr lang="en-US" baseline="0" dirty="0" smtClean="0"/>
              <a:t> schema validated.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B657F-1BF1-4C3F-B180-5CADCDDD2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6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4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0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7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C9C9-8B2A-4BC2-BD4D-8B0F86D62589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918EE-0D6F-4D64-B269-B222C238B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-ld.org/playgroun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s.cyverse.org/th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114" y="1727200"/>
            <a:ext cx="201010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 smtClean="0"/>
              <a:t>schema (</a:t>
            </a:r>
            <a:r>
              <a:rPr lang="en-US" dirty="0" err="1" smtClean="0"/>
              <a:t>yaml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29314" y="1736436"/>
            <a:ext cx="1345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schema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4252" y="3579098"/>
            <a:ext cx="1338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json-ld</a:t>
            </a:r>
            <a:r>
              <a:rPr lang="en-US" dirty="0" smtClean="0"/>
              <a:t> data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07922" y="2646225"/>
            <a:ext cx="244214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</a:t>
            </a:r>
            <a:r>
              <a:rPr lang="en-US" dirty="0" smtClean="0"/>
              <a:t>data for partners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23233" y="2646225"/>
            <a:ext cx="1651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 data (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2544" y="2733971"/>
            <a:ext cx="885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4739216" y="1911866"/>
            <a:ext cx="1190098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01087" y="1637567"/>
            <a:ext cx="905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generates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1"/>
            <a:endCxn id="11" idx="0"/>
          </p:cNvCxnSpPr>
          <p:nvPr/>
        </p:nvCxnSpPr>
        <p:spPr>
          <a:xfrm flipH="1">
            <a:off x="1755294" y="1911866"/>
            <a:ext cx="973820" cy="82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30586" y="2480127"/>
            <a:ext cx="1821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</a:t>
            </a:r>
            <a:r>
              <a:rPr lang="en-US" sz="1400" dirty="0" smtClean="0"/>
              <a:t>ransformed </a:t>
            </a:r>
            <a:r>
              <a:rPr lang="en-US" sz="1400" dirty="0" smtClean="0"/>
              <a:t>on the fly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075423" y="2151889"/>
            <a:ext cx="83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validates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844189" y="2138252"/>
            <a:ext cx="905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generates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4" idx="2"/>
            <a:endCxn id="10" idx="0"/>
          </p:cNvCxnSpPr>
          <p:nvPr/>
        </p:nvCxnSpPr>
        <p:spPr>
          <a:xfrm>
            <a:off x="3734165" y="2096532"/>
            <a:ext cx="1514999" cy="54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0" idx="0"/>
          </p:cNvCxnSpPr>
          <p:nvPr/>
        </p:nvCxnSpPr>
        <p:spPr>
          <a:xfrm flipH="1">
            <a:off x="5249164" y="2105768"/>
            <a:ext cx="1352770" cy="54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45641" y="2133297"/>
            <a:ext cx="83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validates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9" idx="1"/>
            <a:endCxn id="10" idx="3"/>
          </p:cNvCxnSpPr>
          <p:nvPr/>
        </p:nvCxnSpPr>
        <p:spPr>
          <a:xfrm flipH="1">
            <a:off x="6075095" y="2830891"/>
            <a:ext cx="1932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8" idx="0"/>
          </p:cNvCxnSpPr>
          <p:nvPr/>
        </p:nvCxnSpPr>
        <p:spPr>
          <a:xfrm>
            <a:off x="1755294" y="3103303"/>
            <a:ext cx="1768308" cy="475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  <a:endCxn id="8" idx="0"/>
          </p:cNvCxnSpPr>
          <p:nvPr/>
        </p:nvCxnSpPr>
        <p:spPr>
          <a:xfrm flipH="1">
            <a:off x="3523602" y="3015557"/>
            <a:ext cx="1725562" cy="56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675" y="3280220"/>
            <a:ext cx="2599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ore data with</a:t>
            </a:r>
            <a:r>
              <a:rPr lang="en-US" sz="1400" dirty="0" smtClean="0"/>
              <a:t> link to the context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8" idx="2"/>
          </p:cNvCxnSpPr>
          <p:nvPr/>
        </p:nvCxnSpPr>
        <p:spPr>
          <a:xfrm>
            <a:off x="3523602" y="3948430"/>
            <a:ext cx="0" cy="66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xplosion 1 34"/>
          <p:cNvSpPr/>
          <p:nvPr/>
        </p:nvSpPr>
        <p:spPr>
          <a:xfrm>
            <a:off x="2760790" y="4553541"/>
            <a:ext cx="1684404" cy="109911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Linked data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70045" y="3979252"/>
            <a:ext cx="1106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Solr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6221" y="5173778"/>
            <a:ext cx="205325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Site </a:t>
            </a:r>
            <a:r>
              <a:rPr lang="en-US" dirty="0" smtClean="0"/>
              <a:t>maps</a:t>
            </a:r>
          </a:p>
          <a:p>
            <a:r>
              <a:rPr lang="en-US" sz="1200" dirty="0" smtClean="0"/>
              <a:t>With parent-child relationship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171022" y="3332877"/>
            <a:ext cx="2141875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Postgresql</a:t>
            </a:r>
            <a:r>
              <a:rPr lang="en-US" dirty="0"/>
              <a:t> database</a:t>
            </a:r>
          </a:p>
          <a:p>
            <a:endParaRPr lang="en-US" sz="1400" dirty="0"/>
          </a:p>
          <a:p>
            <a:r>
              <a:rPr lang="en-US" sz="1400" dirty="0" smtClean="0"/>
              <a:t>Id is here, use it to request from source, transformed into core on the fly</a:t>
            </a:r>
            <a:endParaRPr lang="en-US" sz="1400" dirty="0"/>
          </a:p>
        </p:txBody>
      </p:sp>
      <p:sp>
        <p:nvSpPr>
          <p:cNvPr id="40" name="Flowchart: Display 39"/>
          <p:cNvSpPr/>
          <p:nvPr/>
        </p:nvSpPr>
        <p:spPr>
          <a:xfrm>
            <a:off x="10099894" y="5306948"/>
            <a:ext cx="1402662" cy="612648"/>
          </a:xfrm>
          <a:prstGeom prst="flowChartDisp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18414" y="792924"/>
            <a:ext cx="201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core schema (OWL)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274554" y="782520"/>
            <a:ext cx="2042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ntologies for 3 CVs</a:t>
            </a:r>
            <a:endParaRPr lang="en-US" dirty="0"/>
          </a:p>
        </p:txBody>
      </p:sp>
      <p:cxnSp>
        <p:nvCxnSpPr>
          <p:cNvPr id="3" name="Straight Arrow Connector 2"/>
          <p:cNvCxnSpPr>
            <a:stCxn id="9" idx="2"/>
            <a:endCxn id="39" idx="0"/>
          </p:cNvCxnSpPr>
          <p:nvPr/>
        </p:nvCxnSpPr>
        <p:spPr>
          <a:xfrm>
            <a:off x="9228994" y="3015557"/>
            <a:ext cx="12966" cy="3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934036" y="1727200"/>
            <a:ext cx="1690255" cy="406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0" idx="2"/>
            <a:endCxn id="37" idx="0"/>
          </p:cNvCxnSpPr>
          <p:nvPr/>
        </p:nvCxnSpPr>
        <p:spPr>
          <a:xfrm>
            <a:off x="5249164" y="3015557"/>
            <a:ext cx="573950" cy="96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7" idx="2"/>
            <a:endCxn id="38" idx="0"/>
          </p:cNvCxnSpPr>
          <p:nvPr/>
        </p:nvCxnSpPr>
        <p:spPr>
          <a:xfrm flipH="1">
            <a:off x="5822848" y="4348584"/>
            <a:ext cx="266" cy="8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7" idx="3"/>
            <a:endCxn id="40" idx="1"/>
          </p:cNvCxnSpPr>
          <p:nvPr/>
        </p:nvCxnSpPr>
        <p:spPr>
          <a:xfrm>
            <a:off x="6376182" y="4163918"/>
            <a:ext cx="3723712" cy="144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  <a:endCxn id="40" idx="0"/>
          </p:cNvCxnSpPr>
          <p:nvPr/>
        </p:nvCxnSpPr>
        <p:spPr>
          <a:xfrm>
            <a:off x="10450065" y="2830891"/>
            <a:ext cx="351160" cy="247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8" idx="2"/>
            <a:endCxn id="17" idx="0"/>
          </p:cNvCxnSpPr>
          <p:nvPr/>
        </p:nvCxnSpPr>
        <p:spPr>
          <a:xfrm flipH="1">
            <a:off x="7041509" y="1151852"/>
            <a:ext cx="1254255" cy="132827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7" idx="2"/>
            <a:endCxn id="17" idx="0"/>
          </p:cNvCxnSpPr>
          <p:nvPr/>
        </p:nvCxnSpPr>
        <p:spPr>
          <a:xfrm>
            <a:off x="5925549" y="1162256"/>
            <a:ext cx="1115960" cy="13178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0"/>
            <a:endCxn id="27" idx="1"/>
          </p:cNvCxnSpPr>
          <p:nvPr/>
        </p:nvCxnSpPr>
        <p:spPr>
          <a:xfrm flipV="1">
            <a:off x="3734165" y="977590"/>
            <a:ext cx="1184249" cy="74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58838" y="1213450"/>
            <a:ext cx="191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Semantically equivalent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5419828" y="1285601"/>
            <a:ext cx="1516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dirty="0" smtClean="0"/>
              <a:t>ard coded in python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293025" y="1293905"/>
            <a:ext cx="3001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  <a:r>
              <a:rPr lang="en-US" sz="1200" dirty="0" smtClean="0"/>
              <a:t>ard coded in python transformation module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483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75148" y="5656182"/>
            <a:ext cx="2260850" cy="4069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emove $schema, </a:t>
            </a:r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hange @id to id,</a:t>
            </a:r>
          </a:p>
          <a:p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hange decimal values to string.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001" y="4421043"/>
            <a:ext cx="1940634" cy="3483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Change </a:t>
            </a:r>
            <a:r>
              <a:rPr lang="en-US" sz="1200" dirty="0">
                <a:solidFill>
                  <a:schemeClr val="tx1"/>
                </a:solidFill>
              </a:rPr>
              <a:t>‘decimal’ to </a:t>
            </a:r>
            <a:r>
              <a:rPr lang="en-US" sz="1200" dirty="0" smtClean="0">
                <a:solidFill>
                  <a:schemeClr val="tx1"/>
                </a:solidFill>
              </a:rPr>
              <a:t>‘string’</a:t>
            </a:r>
          </a:p>
        </p:txBody>
      </p:sp>
      <p:sp>
        <p:nvSpPr>
          <p:cNvPr id="6" name="Rectangle 5"/>
          <p:cNvSpPr/>
          <p:nvPr/>
        </p:nvSpPr>
        <p:spPr>
          <a:xfrm>
            <a:off x="3801979" y="4233710"/>
            <a:ext cx="2813858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Car2PIRE_0334.edited.json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$schema, @id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7236" y="3806249"/>
            <a:ext cx="2671043" cy="37811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Add ‘ “type:” ’ to </a:t>
            </a:r>
            <a:r>
              <a:rPr lang="en-US" sz="1100" b="1" dirty="0" smtClean="0">
                <a:solidFill>
                  <a:schemeClr val="tx1"/>
                </a:solidFill>
              </a:rPr>
              <a:t>the five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slots</a:t>
            </a:r>
            <a:r>
              <a:rPr lang="en-US" sz="1100" dirty="0">
                <a:solidFill>
                  <a:schemeClr val="tx1"/>
                </a:solidFill>
              </a:rPr>
              <a:t> in the data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Use “_” to replace “ “ in cv terms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6488" y="4220047"/>
            <a:ext cx="2429164" cy="535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nstance.edited.jsonld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88371" y="2329960"/>
            <a:ext cx="242916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nstance.jsonld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8387" y="2329693"/>
            <a:ext cx="242916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Car2PIRE_0334.json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$schema, @id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88371" y="1519697"/>
            <a:ext cx="2429164" cy="53570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ontext.edited.jsonld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4011" y="467253"/>
            <a:ext cx="242916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ontext.init.jsonld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19579" y="536392"/>
            <a:ext cx="1625813" cy="380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0.3.edited.yaml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071" y="568684"/>
            <a:ext cx="1066800" cy="3161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0.3.yaml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3"/>
            <a:endCxn id="15" idx="1"/>
          </p:cNvCxnSpPr>
          <p:nvPr/>
        </p:nvCxnSpPr>
        <p:spPr>
          <a:xfrm flipV="1">
            <a:off x="1254871" y="726767"/>
            <a:ext cx="1064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8001" y="1061518"/>
            <a:ext cx="2335896" cy="11079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Add ‘type’ slot for all classes, </a:t>
            </a:r>
          </a:p>
          <a:p>
            <a:r>
              <a:rPr lang="en-US" sz="1100" dirty="0" smtClean="0"/>
              <a:t>   except </a:t>
            </a:r>
            <a:r>
              <a:rPr lang="en-US" sz="1100" dirty="0" err="1" smtClean="0"/>
              <a:t>PhysicalSampleRecord</a:t>
            </a:r>
            <a:endParaRPr lang="en-US" sz="1100" dirty="0" smtClean="0"/>
          </a:p>
          <a:p>
            <a:r>
              <a:rPr lang="en-US" sz="1100" dirty="0" smtClean="0"/>
              <a:t>Add ‘type’ slot in Slots</a:t>
            </a:r>
          </a:p>
          <a:p>
            <a:r>
              <a:rPr lang="en-US" sz="1100" dirty="0" smtClean="0"/>
              <a:t>Add ‘</a:t>
            </a:r>
            <a:r>
              <a:rPr lang="en-US" sz="1100" dirty="0" err="1" smtClean="0"/>
              <a:t>inlined_as_list</a:t>
            </a:r>
            <a:r>
              <a:rPr lang="en-US" sz="1100" dirty="0" smtClean="0"/>
              <a:t>’ </a:t>
            </a:r>
            <a:r>
              <a:rPr lang="en-US" sz="1100" b="1" dirty="0" smtClean="0"/>
              <a:t>to  the five slots </a:t>
            </a:r>
          </a:p>
          <a:p>
            <a:r>
              <a:rPr lang="en-US" sz="1100" dirty="0" smtClean="0"/>
              <a:t>  </a:t>
            </a:r>
            <a:r>
              <a:rPr lang="en-US" sz="1100" dirty="0" err="1" smtClean="0"/>
              <a:t>samplingSite</a:t>
            </a:r>
            <a:r>
              <a:rPr lang="en-US" sz="1100" dirty="0" smtClean="0"/>
              <a:t>, location, </a:t>
            </a:r>
            <a:r>
              <a:rPr lang="en-US" sz="1100" dirty="0" err="1" smtClean="0"/>
              <a:t>producedBy</a:t>
            </a:r>
            <a:r>
              <a:rPr lang="en-US" sz="1100" dirty="0" smtClean="0"/>
              <a:t>,</a:t>
            </a:r>
          </a:p>
          <a:p>
            <a:r>
              <a:rPr lang="en-US" sz="1100" dirty="0" smtClean="0"/>
              <a:t>  curation, </a:t>
            </a:r>
            <a:r>
              <a:rPr lang="en-US" sz="1100" dirty="0" err="1" smtClean="0"/>
              <a:t>relatedResources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1335949" y="726767"/>
            <a:ext cx="0" cy="33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14" idx="1"/>
          </p:cNvCxnSpPr>
          <p:nvPr/>
        </p:nvCxnSpPr>
        <p:spPr>
          <a:xfrm>
            <a:off x="3945392" y="726767"/>
            <a:ext cx="3548619" cy="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2"/>
            <a:endCxn id="12" idx="0"/>
          </p:cNvCxnSpPr>
          <p:nvPr/>
        </p:nvCxnSpPr>
        <p:spPr>
          <a:xfrm flipH="1">
            <a:off x="8702953" y="1002962"/>
            <a:ext cx="5640" cy="5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" idx="1"/>
            <a:endCxn id="67" idx="2"/>
          </p:cNvCxnSpPr>
          <p:nvPr/>
        </p:nvCxnSpPr>
        <p:spPr>
          <a:xfrm flipH="1">
            <a:off x="8727700" y="1239941"/>
            <a:ext cx="1045601" cy="1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>
            <a:off x="6437551" y="2597548"/>
            <a:ext cx="1050820" cy="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2"/>
            <a:endCxn id="9" idx="0"/>
          </p:cNvCxnSpPr>
          <p:nvPr/>
        </p:nvCxnSpPr>
        <p:spPr>
          <a:xfrm>
            <a:off x="8702953" y="2055406"/>
            <a:ext cx="0" cy="2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8267157" y="1024786"/>
            <a:ext cx="461665" cy="4594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edit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775746" y="2016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151893" y="22531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488371" y="3130122"/>
            <a:ext cx="2429164" cy="6204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hlinkClick r:id="rId3"/>
            </a:endParaRPr>
          </a:p>
          <a:p>
            <a:pPr algn="ctr"/>
            <a:endParaRPr lang="en-US" sz="1200" dirty="0">
              <a:hlinkClick r:id="rId3"/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No explicit type information for </a:t>
            </a:r>
            <a:r>
              <a:rPr lang="en-US" sz="1200" b="1" dirty="0" smtClean="0">
                <a:solidFill>
                  <a:srgbClr val="C00000"/>
                </a:solidFill>
              </a:rPr>
              <a:t>the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five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</a:rPr>
              <a:t>slots. </a:t>
            </a:r>
            <a:r>
              <a:rPr lang="en-US" sz="1200" dirty="0" smtClean="0">
                <a:solidFill>
                  <a:srgbClr val="C00000"/>
                </a:solidFill>
              </a:rPr>
              <a:t>Missing CV attributes.</a:t>
            </a:r>
          </a:p>
          <a:p>
            <a:pPr algn="ctr"/>
            <a:endParaRPr lang="en-US" sz="1200" dirty="0">
              <a:solidFill>
                <a:srgbClr val="C00000"/>
              </a:solidFill>
            </a:endParaRPr>
          </a:p>
          <a:p>
            <a:pPr algn="ctr"/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4" name="Straight Arrow Connector 93"/>
          <p:cNvCxnSpPr>
            <a:stCxn id="9" idx="2"/>
            <a:endCxn id="70" idx="0"/>
          </p:cNvCxnSpPr>
          <p:nvPr/>
        </p:nvCxnSpPr>
        <p:spPr>
          <a:xfrm>
            <a:off x="8702953" y="2865669"/>
            <a:ext cx="0" cy="26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0" idx="2"/>
            <a:endCxn id="8" idx="0"/>
          </p:cNvCxnSpPr>
          <p:nvPr/>
        </p:nvCxnSpPr>
        <p:spPr>
          <a:xfrm flipH="1">
            <a:off x="8691070" y="3750544"/>
            <a:ext cx="11883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" idx="3"/>
          </p:cNvCxnSpPr>
          <p:nvPr/>
        </p:nvCxnSpPr>
        <p:spPr>
          <a:xfrm>
            <a:off x="8268279" y="3995306"/>
            <a:ext cx="427797" cy="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" idx="1"/>
          </p:cNvCxnSpPr>
          <p:nvPr/>
        </p:nvCxnSpPr>
        <p:spPr>
          <a:xfrm flipH="1" flipV="1">
            <a:off x="5200374" y="3994466"/>
            <a:ext cx="396862" cy="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" idx="2"/>
            <a:endCxn id="6" idx="0"/>
          </p:cNvCxnSpPr>
          <p:nvPr/>
        </p:nvCxnSpPr>
        <p:spPr>
          <a:xfrm flipH="1">
            <a:off x="5208908" y="2865402"/>
            <a:ext cx="14061" cy="136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4257512" y="5105991"/>
            <a:ext cx="1916852" cy="6961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Id must be supplied</a:t>
            </a:r>
          </a:p>
          <a:p>
            <a:pPr algn="ctr"/>
            <a:r>
              <a:rPr lang="en-US" sz="1100" dirty="0" smtClean="0">
                <a:solidFill>
                  <a:srgbClr val="C00000"/>
                </a:solidFill>
              </a:rPr>
              <a:t>$schema unknown argument</a:t>
            </a:r>
          </a:p>
          <a:p>
            <a:pPr algn="ctr"/>
            <a:r>
              <a:rPr lang="en-US" sz="1100" b="1" dirty="0" err="1" smtClean="0">
                <a:solidFill>
                  <a:srgbClr val="C00000"/>
                </a:solidFill>
              </a:rPr>
              <a:t>TypeError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81755" y="4760037"/>
            <a:ext cx="2752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linkml</a:t>
            </a:r>
            <a:r>
              <a:rPr lang="en-US" sz="1100" dirty="0" smtClean="0"/>
              <a:t>-validate -s 0.3.again.edited.yaml </a:t>
            </a:r>
          </a:p>
          <a:p>
            <a:r>
              <a:rPr lang="en-US" sz="1100" dirty="0" smtClean="0"/>
              <a:t>Car2PIRE_0334.edited.json</a:t>
            </a:r>
            <a:endParaRPr lang="en-US" sz="1100" dirty="0"/>
          </a:p>
        </p:txBody>
      </p:sp>
      <p:cxnSp>
        <p:nvCxnSpPr>
          <p:cNvPr id="148" name="Straight Arrow Connector 147"/>
          <p:cNvCxnSpPr>
            <a:stCxn id="15" idx="2"/>
            <a:endCxn id="178" idx="0"/>
          </p:cNvCxnSpPr>
          <p:nvPr/>
        </p:nvCxnSpPr>
        <p:spPr>
          <a:xfrm flipH="1">
            <a:off x="3086936" y="917142"/>
            <a:ext cx="45550" cy="426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" idx="2"/>
            <a:endCxn id="145" idx="0"/>
          </p:cNvCxnSpPr>
          <p:nvPr/>
        </p:nvCxnSpPr>
        <p:spPr>
          <a:xfrm>
            <a:off x="5208908" y="4769419"/>
            <a:ext cx="7030" cy="33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225" idx="1"/>
          </p:cNvCxnSpPr>
          <p:nvPr/>
        </p:nvCxnSpPr>
        <p:spPr>
          <a:xfrm flipV="1">
            <a:off x="9905652" y="4487901"/>
            <a:ext cx="1360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543939" y="6111161"/>
            <a:ext cx="3329937" cy="53570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Car2PIRE_0334.final.edited.json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45" idx="2"/>
            <a:endCxn id="52" idx="0"/>
          </p:cNvCxnSpPr>
          <p:nvPr/>
        </p:nvCxnSpPr>
        <p:spPr>
          <a:xfrm flipH="1">
            <a:off x="5208908" y="5802171"/>
            <a:ext cx="7030" cy="3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197481" y="5896406"/>
            <a:ext cx="1207250" cy="4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60315" y="5801896"/>
            <a:ext cx="2585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linkml</a:t>
            </a:r>
            <a:r>
              <a:rPr lang="en-US" sz="1200" dirty="0"/>
              <a:t>-validate -s 0.3.final.edited.yaml </a:t>
            </a:r>
            <a:endParaRPr lang="en-US" sz="1200" dirty="0" smtClean="0"/>
          </a:p>
          <a:p>
            <a:r>
              <a:rPr lang="en-US" sz="1200" dirty="0" smtClean="0"/>
              <a:t>Car2PIRE_0334.final.edited.json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4439893" y="367214"/>
            <a:ext cx="24339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gen-</a:t>
            </a:r>
            <a:r>
              <a:rPr lang="en-US" sz="1000" dirty="0" err="1"/>
              <a:t>jsonld</a:t>
            </a:r>
            <a:r>
              <a:rPr lang="en-US" sz="1000" dirty="0"/>
              <a:t>-context 0.3.edited.yaml </a:t>
            </a:r>
            <a:r>
              <a:rPr lang="en-US" sz="1000" dirty="0" smtClean="0"/>
              <a:t>&gt;</a:t>
            </a:r>
          </a:p>
          <a:p>
            <a:pPr algn="ctr"/>
            <a:r>
              <a:rPr lang="en-US" sz="1000" dirty="0" smtClean="0"/>
              <a:t> </a:t>
            </a:r>
            <a:r>
              <a:rPr lang="en-US" sz="1000" dirty="0" err="1"/>
              <a:t>context.init.jsonld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-243116" y="182563"/>
            <a:ext cx="22526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 smtClean="0"/>
              <a:t>metadata/blob/main/</a:t>
            </a:r>
          </a:p>
          <a:p>
            <a:pPr algn="ctr"/>
            <a:r>
              <a:rPr lang="en-US" sz="1050" dirty="0" smtClean="0"/>
              <a:t>iSamplesSchemaBasic0.3.yml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9773301" y="262744"/>
            <a:ext cx="2706351" cy="19543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Add: “type”:”@type”</a:t>
            </a: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Add </a:t>
            </a:r>
            <a:r>
              <a:rPr lang="en-US" sz="1200" dirty="0" smtClean="0">
                <a:solidFill>
                  <a:schemeClr val="tx1"/>
                </a:solidFill>
              </a:rPr>
              <a:t>prefixes @base and ark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Change “@type”: “@id” to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"@</a:t>
            </a:r>
            <a:r>
              <a:rPr lang="en-US" sz="1200" dirty="0">
                <a:solidFill>
                  <a:schemeClr val="tx1"/>
                </a:solidFill>
              </a:rPr>
              <a:t>type": "@vocab",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"@context":{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"@vocab": "http://</a:t>
            </a:r>
            <a:r>
              <a:rPr lang="en-US" sz="1200" dirty="0" smtClean="0">
                <a:solidFill>
                  <a:schemeClr val="tx1"/>
                </a:solidFill>
              </a:rPr>
              <a:t>resource.isamples.org/vocabulary/</a:t>
            </a:r>
            <a:r>
              <a:rPr lang="en-US" sz="1200" dirty="0" err="1" smtClean="0">
                <a:solidFill>
                  <a:schemeClr val="tx1"/>
                </a:solidFill>
              </a:rPr>
              <a:t>xxxxxx</a:t>
            </a:r>
            <a:r>
              <a:rPr lang="en-US" sz="1200" dirty="0" smtClean="0">
                <a:solidFill>
                  <a:schemeClr val="tx1"/>
                </a:solidFill>
              </a:rPr>
              <a:t>/"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for the three CVs.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875046" y="1923335"/>
            <a:ext cx="26506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4"/>
              </a:rPr>
              <a:t>https://mars.cyverse.org/thing</a:t>
            </a:r>
            <a:r>
              <a:rPr lang="en-US" sz="1100" dirty="0" smtClean="0">
                <a:hlinkClick r:id="rId4"/>
              </a:rPr>
              <a:t>/</a:t>
            </a:r>
            <a:endParaRPr lang="en-US" sz="1100" dirty="0" smtClean="0"/>
          </a:p>
          <a:p>
            <a:pPr algn="ctr"/>
            <a:r>
              <a:rPr lang="en-US" sz="1100" dirty="0" smtClean="0"/>
              <a:t>ark</a:t>
            </a:r>
            <a:r>
              <a:rPr lang="en-US" sz="1100" dirty="0"/>
              <a:t>:/21547/Car2PIRE_0334?format=core</a:t>
            </a:r>
            <a:endParaRPr lang="en-US" sz="900" dirty="0"/>
          </a:p>
        </p:txBody>
      </p:sp>
      <p:sp>
        <p:nvSpPr>
          <p:cNvPr id="151" name="Rectangle 150"/>
          <p:cNvSpPr/>
          <p:nvPr/>
        </p:nvSpPr>
        <p:spPr>
          <a:xfrm>
            <a:off x="8702953" y="2878613"/>
            <a:ext cx="1992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https://json-ld.org/playground/</a:t>
            </a:r>
            <a:endParaRPr lang="en-US" sz="1100" dirty="0"/>
          </a:p>
        </p:txBody>
      </p:sp>
      <p:sp>
        <p:nvSpPr>
          <p:cNvPr id="164" name="Rectangle 163"/>
          <p:cNvSpPr/>
          <p:nvPr/>
        </p:nvSpPr>
        <p:spPr>
          <a:xfrm>
            <a:off x="9899090" y="4206209"/>
            <a:ext cx="1992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https://json-ld.org/playground/</a:t>
            </a:r>
            <a:endParaRPr lang="en-US" sz="1100" dirty="0"/>
          </a:p>
        </p:txBody>
      </p:sp>
      <p:sp>
        <p:nvSpPr>
          <p:cNvPr id="178" name="Rectangle 177"/>
          <p:cNvSpPr/>
          <p:nvPr/>
        </p:nvSpPr>
        <p:spPr>
          <a:xfrm>
            <a:off x="2017144" y="5180864"/>
            <a:ext cx="2139584" cy="53570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0.3.final.edited.yaml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/>
          <p:cNvCxnSpPr>
            <a:stCxn id="5" idx="3"/>
          </p:cNvCxnSpPr>
          <p:nvPr/>
        </p:nvCxnSpPr>
        <p:spPr>
          <a:xfrm>
            <a:off x="2108635" y="4595231"/>
            <a:ext cx="978301" cy="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8" idx="2"/>
          </p:cNvCxnSpPr>
          <p:nvPr/>
        </p:nvCxnSpPr>
        <p:spPr>
          <a:xfrm flipH="1">
            <a:off x="3080420" y="5716573"/>
            <a:ext cx="6516" cy="50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ounded Rectangle 186"/>
          <p:cNvSpPr/>
          <p:nvPr/>
        </p:nvSpPr>
        <p:spPr>
          <a:xfrm>
            <a:off x="2777410" y="6289605"/>
            <a:ext cx="615451" cy="16443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Good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89" name="Straight Arrow Connector 188"/>
          <p:cNvCxnSpPr>
            <a:stCxn id="52" idx="1"/>
            <a:endCxn id="187" idx="3"/>
          </p:cNvCxnSpPr>
          <p:nvPr/>
        </p:nvCxnSpPr>
        <p:spPr>
          <a:xfrm flipH="1" flipV="1">
            <a:off x="3392861" y="6371822"/>
            <a:ext cx="151078" cy="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7330879" y="6118015"/>
            <a:ext cx="2780332" cy="53570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instance.final.edited.jsonld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/>
          <p:cNvCxnSpPr>
            <a:stCxn id="8" idx="2"/>
            <a:endCxn id="198" idx="0"/>
          </p:cNvCxnSpPr>
          <p:nvPr/>
        </p:nvCxnSpPr>
        <p:spPr>
          <a:xfrm>
            <a:off x="8691070" y="4755756"/>
            <a:ext cx="29975" cy="136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9935327" y="5080361"/>
            <a:ext cx="2214318" cy="8282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Remove @type </a:t>
            </a:r>
            <a:r>
              <a:rPr lang="en-US" sz="1100" dirty="0" err="1" smtClean="0">
                <a:solidFill>
                  <a:schemeClr val="tx1"/>
                </a:solidFill>
              </a:rPr>
              <a:t>xsd:decimal</a:t>
            </a:r>
            <a:r>
              <a:rPr lang="en-US" sz="1100" dirty="0" smtClean="0">
                <a:solidFill>
                  <a:schemeClr val="tx1"/>
                </a:solidFill>
              </a:rPr>
              <a:t> for latitude and longitude.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Replace instance data with Car2PIRE_0334.final.edited.json</a:t>
            </a:r>
          </a:p>
        </p:txBody>
      </p:sp>
      <p:cxnSp>
        <p:nvCxnSpPr>
          <p:cNvPr id="217" name="Straight Arrow Connector 216"/>
          <p:cNvCxnSpPr>
            <a:stCxn id="216" idx="1"/>
          </p:cNvCxnSpPr>
          <p:nvPr/>
        </p:nvCxnSpPr>
        <p:spPr>
          <a:xfrm flipH="1">
            <a:off x="8691070" y="5494489"/>
            <a:ext cx="1244257" cy="1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ounded Rectangle 224"/>
          <p:cNvSpPr/>
          <p:nvPr/>
        </p:nvSpPr>
        <p:spPr>
          <a:xfrm>
            <a:off x="11266502" y="4361519"/>
            <a:ext cx="682624" cy="2527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Good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092239" y="6127758"/>
            <a:ext cx="1992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https://json-ld.org/playground/</a:t>
            </a:r>
            <a:endParaRPr lang="en-US" sz="1100" dirty="0"/>
          </a:p>
        </p:txBody>
      </p:sp>
      <p:sp>
        <p:nvSpPr>
          <p:cNvPr id="236" name="Rounded Rectangle 235"/>
          <p:cNvSpPr/>
          <p:nvPr/>
        </p:nvSpPr>
        <p:spPr>
          <a:xfrm>
            <a:off x="11455506" y="6365157"/>
            <a:ext cx="682624" cy="2527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Good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37" name="Straight Arrow Connector 236"/>
          <p:cNvCxnSpPr/>
          <p:nvPr/>
        </p:nvCxnSpPr>
        <p:spPr>
          <a:xfrm>
            <a:off x="10101975" y="6496702"/>
            <a:ext cx="1344295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392861" y="3001679"/>
            <a:ext cx="1631721" cy="45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 “_” to replace “ “ in </a:t>
            </a:r>
            <a:r>
              <a:rPr lang="en-US" sz="1200" dirty="0" err="1" smtClean="0">
                <a:solidFill>
                  <a:schemeClr val="tx1"/>
                </a:solidFill>
              </a:rPr>
              <a:t>enum</a:t>
            </a:r>
            <a:r>
              <a:rPr lang="en-US" sz="1200" dirty="0" smtClean="0">
                <a:solidFill>
                  <a:schemeClr val="tx1"/>
                </a:solidFill>
              </a:rPr>
              <a:t> cv </a:t>
            </a:r>
            <a:r>
              <a:rPr lang="en-US" sz="1200" dirty="0">
                <a:solidFill>
                  <a:schemeClr val="tx1"/>
                </a:solidFill>
              </a:rPr>
              <a:t>terms 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65" name="Straight Arrow Connector 64"/>
          <p:cNvCxnSpPr>
            <a:stCxn id="64" idx="1"/>
          </p:cNvCxnSpPr>
          <p:nvPr/>
        </p:nvCxnSpPr>
        <p:spPr>
          <a:xfrm flipH="1" flipV="1">
            <a:off x="3109712" y="3223492"/>
            <a:ext cx="283149" cy="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021762" y="3578352"/>
            <a:ext cx="2235749" cy="535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0.3.again.edited.yaml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0" y="6141759"/>
            <a:ext cx="3752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gen-</a:t>
            </a:r>
            <a:r>
              <a:rPr lang="en-US" sz="1100" dirty="0" err="1"/>
              <a:t>json</a:t>
            </a:r>
            <a:r>
              <a:rPr lang="en-US" sz="1100" dirty="0"/>
              <a:t>-schema 0.3.final.edited.yaml &gt; </a:t>
            </a:r>
            <a:r>
              <a:rPr lang="en-US" sz="1100" dirty="0" smtClean="0"/>
              <a:t>0.3.final.edited.schema.json</a:t>
            </a:r>
            <a:endParaRPr lang="en-US" sz="1100" dirty="0"/>
          </a:p>
          <a:p>
            <a:r>
              <a:rPr lang="en-US" sz="1100" dirty="0" err="1"/>
              <a:t>jsonschema</a:t>
            </a:r>
            <a:r>
              <a:rPr lang="en-US" sz="1100" dirty="0"/>
              <a:t> -</a:t>
            </a:r>
            <a:r>
              <a:rPr lang="en-US" sz="1100" dirty="0" err="1"/>
              <a:t>i</a:t>
            </a:r>
            <a:r>
              <a:rPr lang="en-US" sz="1100" dirty="0"/>
              <a:t> Car2PIRE_0334.final.edited.json 0.3.final.edited.schema.json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13198" y="6600481"/>
            <a:ext cx="3752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N-Quads result saved as </a:t>
            </a:r>
            <a:r>
              <a:rPr lang="en-US" sz="1100" dirty="0" err="1" smtClean="0"/>
              <a:t>instance.final.edited.ttl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50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366"/>
            <a:ext cx="10515600" cy="132556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4499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/>
              <a:t>Edit 0.3.yaml:</a:t>
            </a:r>
          </a:p>
          <a:p>
            <a:pPr lvl="1"/>
            <a:r>
              <a:rPr lang="en-US" sz="6400" dirty="0"/>
              <a:t>Add </a:t>
            </a:r>
            <a:r>
              <a:rPr lang="en-US" sz="6400" dirty="0" smtClean="0"/>
              <a:t>a ‘type</a:t>
            </a:r>
            <a:r>
              <a:rPr lang="en-US" sz="6400" dirty="0"/>
              <a:t>’ slot for </a:t>
            </a:r>
            <a:r>
              <a:rPr lang="en-US" sz="6400" dirty="0" smtClean="0"/>
              <a:t>each of the classes </a:t>
            </a:r>
            <a:r>
              <a:rPr lang="en-US" sz="6400" dirty="0"/>
              <a:t>except </a:t>
            </a:r>
            <a:r>
              <a:rPr lang="en-US" sz="6400" dirty="0" err="1"/>
              <a:t>PhysicalSampleRecord</a:t>
            </a:r>
            <a:endParaRPr lang="en-US" sz="6400" dirty="0"/>
          </a:p>
          <a:p>
            <a:pPr lvl="1"/>
            <a:r>
              <a:rPr lang="en-US" sz="6400" dirty="0" smtClean="0"/>
              <a:t>Add the </a:t>
            </a:r>
            <a:r>
              <a:rPr lang="en-US" sz="6400" dirty="0"/>
              <a:t>‘type’ slot in Slots</a:t>
            </a:r>
          </a:p>
          <a:p>
            <a:pPr lvl="1"/>
            <a:r>
              <a:rPr lang="en-US" sz="6400" dirty="0"/>
              <a:t>Add ‘</a:t>
            </a:r>
            <a:r>
              <a:rPr lang="en-US" sz="6400" dirty="0" err="1"/>
              <a:t>inlined_as_list</a:t>
            </a:r>
            <a:r>
              <a:rPr lang="en-US" sz="6400" dirty="0"/>
              <a:t>’ </a:t>
            </a:r>
            <a:r>
              <a:rPr lang="en-US" sz="6400" b="1" dirty="0"/>
              <a:t>to  the five </a:t>
            </a:r>
            <a:r>
              <a:rPr lang="en-US" sz="6400" b="1" dirty="0" smtClean="0"/>
              <a:t>slots: </a:t>
            </a:r>
            <a:r>
              <a:rPr lang="en-US" sz="6400" dirty="0" err="1" smtClean="0"/>
              <a:t>samplingSite</a:t>
            </a:r>
            <a:r>
              <a:rPr lang="en-US" sz="6400" dirty="0"/>
              <a:t>, location, </a:t>
            </a:r>
            <a:r>
              <a:rPr lang="en-US" sz="6400" dirty="0" err="1" smtClean="0"/>
              <a:t>producedBy</a:t>
            </a:r>
            <a:r>
              <a:rPr lang="en-US" sz="6400" dirty="0" smtClean="0"/>
              <a:t>, curation</a:t>
            </a:r>
            <a:r>
              <a:rPr lang="en-US" sz="6400" dirty="0"/>
              <a:t>, </a:t>
            </a:r>
            <a:r>
              <a:rPr lang="en-US" sz="6400" dirty="0" err="1" smtClean="0"/>
              <a:t>relatedResources</a:t>
            </a:r>
            <a:r>
              <a:rPr lang="en-US" sz="6400" dirty="0" smtClean="0"/>
              <a:t> </a:t>
            </a:r>
            <a:r>
              <a:rPr lang="en-US" sz="6400" dirty="0">
                <a:solidFill>
                  <a:schemeClr val="accent1"/>
                </a:solidFill>
              </a:rPr>
              <a:t>to hold nested objects in these properties. </a:t>
            </a:r>
          </a:p>
          <a:p>
            <a:pPr lvl="1"/>
            <a:r>
              <a:rPr lang="en-US" sz="6400" dirty="0"/>
              <a:t>Use “_” to replace “ “ in </a:t>
            </a:r>
            <a:r>
              <a:rPr lang="en-US" sz="6400" dirty="0" err="1" smtClean="0"/>
              <a:t>enumed</a:t>
            </a:r>
            <a:r>
              <a:rPr lang="en-US" sz="6400" dirty="0" smtClean="0"/>
              <a:t> </a:t>
            </a:r>
            <a:r>
              <a:rPr lang="en-US" sz="6400" dirty="0"/>
              <a:t>cv terms </a:t>
            </a:r>
            <a:r>
              <a:rPr lang="en-US" sz="6400" dirty="0" smtClean="0">
                <a:solidFill>
                  <a:schemeClr val="accent1"/>
                </a:solidFill>
              </a:rPr>
              <a:t>to form proper IRIs for the terms (no space in IRIs) in </a:t>
            </a:r>
            <a:r>
              <a:rPr lang="en-US" sz="6400" dirty="0" err="1" smtClean="0">
                <a:solidFill>
                  <a:schemeClr val="accent1"/>
                </a:solidFill>
              </a:rPr>
              <a:t>ttl</a:t>
            </a:r>
            <a:endParaRPr lang="en-US" sz="6400" dirty="0" smtClean="0"/>
          </a:p>
          <a:p>
            <a:pPr lvl="1"/>
            <a:r>
              <a:rPr lang="en-US" sz="6400" dirty="0"/>
              <a:t>Change ‘decimal’ to ‘string</a:t>
            </a:r>
            <a:r>
              <a:rPr lang="en-US" sz="6400" dirty="0" smtClean="0"/>
              <a:t>’ for longitude and latitude </a:t>
            </a:r>
            <a:r>
              <a:rPr lang="en-US" sz="6400" dirty="0" smtClean="0">
                <a:solidFill>
                  <a:schemeClr val="accent1"/>
                </a:solidFill>
              </a:rPr>
              <a:t>so longitude will not </a:t>
            </a:r>
            <a:r>
              <a:rPr lang="en-US" sz="6400" dirty="0">
                <a:solidFill>
                  <a:schemeClr val="accent1"/>
                </a:solidFill>
              </a:rPr>
              <a:t>be represented as </a:t>
            </a:r>
            <a:r>
              <a:rPr lang="en-US" sz="6400" dirty="0" smtClean="0">
                <a:solidFill>
                  <a:schemeClr val="accent1"/>
                </a:solidFill>
              </a:rPr>
              <a:t>"9.525293000000001E1"^^&lt;</a:t>
            </a:r>
            <a:r>
              <a:rPr lang="en-US" sz="6400" dirty="0" err="1" smtClean="0">
                <a:solidFill>
                  <a:schemeClr val="accent1"/>
                </a:solidFill>
              </a:rPr>
              <a:t>xsd:double</a:t>
            </a:r>
            <a:r>
              <a:rPr lang="en-US" sz="6400" dirty="0" smtClean="0">
                <a:solidFill>
                  <a:schemeClr val="accent1"/>
                </a:solidFill>
              </a:rPr>
              <a:t>&gt; . </a:t>
            </a:r>
            <a:r>
              <a:rPr lang="en-US" sz="6400" dirty="0" err="1" smtClean="0">
                <a:solidFill>
                  <a:schemeClr val="accent1"/>
                </a:solidFill>
              </a:rPr>
              <a:t>Yaml</a:t>
            </a:r>
            <a:r>
              <a:rPr lang="en-US" sz="6400" dirty="0" smtClean="0">
                <a:solidFill>
                  <a:schemeClr val="accent1"/>
                </a:solidFill>
              </a:rPr>
              <a:t> </a:t>
            </a:r>
            <a:r>
              <a:rPr lang="en-US" sz="6400" dirty="0" smtClean="0">
                <a:solidFill>
                  <a:schemeClr val="accent1"/>
                </a:solidFill>
              </a:rPr>
              <a:t>validation would fail when using decimal, but works fine with </a:t>
            </a:r>
            <a:r>
              <a:rPr lang="en-US" sz="6400" dirty="0" smtClean="0">
                <a:solidFill>
                  <a:schemeClr val="accent1"/>
                </a:solidFill>
              </a:rPr>
              <a:t>string, double or float</a:t>
            </a:r>
            <a:r>
              <a:rPr lang="en-US" sz="6400" dirty="0" smtClean="0">
                <a:solidFill>
                  <a:schemeClr val="accent1"/>
                </a:solidFill>
              </a:rPr>
              <a:t>.</a:t>
            </a:r>
            <a:endParaRPr lang="en-US" sz="6400" dirty="0" smtClean="0"/>
          </a:p>
          <a:p>
            <a:r>
              <a:rPr lang="en-US" sz="7200" dirty="0" smtClean="0"/>
              <a:t>Edit </a:t>
            </a:r>
            <a:r>
              <a:rPr lang="en-US" sz="7200" dirty="0" err="1" smtClean="0"/>
              <a:t>json</a:t>
            </a:r>
            <a:r>
              <a:rPr lang="en-US" sz="7200" dirty="0" smtClean="0"/>
              <a:t> instances</a:t>
            </a:r>
            <a:r>
              <a:rPr lang="en-US" sz="7200" dirty="0" smtClean="0"/>
              <a:t>:</a:t>
            </a:r>
            <a:endParaRPr lang="en-US" sz="7200" dirty="0" smtClean="0"/>
          </a:p>
          <a:p>
            <a:pPr lvl="1"/>
            <a:r>
              <a:rPr lang="en-US" sz="6400" dirty="0"/>
              <a:t>Add ‘ “type:” ’ </a:t>
            </a:r>
            <a:r>
              <a:rPr lang="en-US" sz="6400" dirty="0" smtClean="0"/>
              <a:t>to the data of </a:t>
            </a:r>
            <a:r>
              <a:rPr lang="en-US" sz="6400" b="1" dirty="0"/>
              <a:t>the five </a:t>
            </a:r>
            <a:r>
              <a:rPr lang="en-US" sz="6400" b="1" dirty="0" smtClean="0"/>
              <a:t>slots</a:t>
            </a:r>
            <a:r>
              <a:rPr lang="en-US" sz="6400" dirty="0" smtClean="0"/>
              <a:t> </a:t>
            </a:r>
            <a:endParaRPr lang="en-US" sz="6400" dirty="0">
              <a:solidFill>
                <a:schemeClr val="accent1"/>
              </a:solidFill>
            </a:endParaRPr>
          </a:p>
          <a:p>
            <a:pPr lvl="1"/>
            <a:r>
              <a:rPr lang="en-US" sz="6400" dirty="0"/>
              <a:t>Use “_” to replace “ “ in cv terms </a:t>
            </a:r>
            <a:endParaRPr lang="en-US" sz="6400" dirty="0" smtClean="0"/>
          </a:p>
          <a:p>
            <a:pPr lvl="1"/>
            <a:r>
              <a:rPr lang="en-US" sz="6400" dirty="0" smtClean="0"/>
              <a:t>Change </a:t>
            </a:r>
            <a:r>
              <a:rPr lang="en-US" sz="6400" dirty="0"/>
              <a:t>decimal values to </a:t>
            </a:r>
            <a:r>
              <a:rPr lang="en-US" sz="6400" dirty="0" smtClean="0"/>
              <a:t>“string” for longitude and latitude.</a:t>
            </a:r>
          </a:p>
          <a:p>
            <a:pPr lvl="1"/>
            <a:r>
              <a:rPr lang="en-US" sz="6400" dirty="0"/>
              <a:t>Remove $</a:t>
            </a:r>
            <a:r>
              <a:rPr lang="en-US" sz="6400" dirty="0" smtClean="0"/>
              <a:t>schema</a:t>
            </a:r>
          </a:p>
          <a:p>
            <a:pPr lvl="1"/>
            <a:r>
              <a:rPr lang="en-US" sz="6400" dirty="0"/>
              <a:t>C</a:t>
            </a:r>
            <a:r>
              <a:rPr lang="en-US" sz="6400" dirty="0" smtClean="0"/>
              <a:t>hange </a:t>
            </a:r>
            <a:r>
              <a:rPr lang="en-US" sz="6400" dirty="0"/>
              <a:t>@id to </a:t>
            </a:r>
            <a:r>
              <a:rPr lang="en-US" sz="6400" dirty="0" smtClean="0"/>
              <a:t>id</a:t>
            </a:r>
          </a:p>
          <a:p>
            <a:r>
              <a:rPr lang="en-US" sz="7200" dirty="0" smtClean="0"/>
              <a:t>Edit the </a:t>
            </a:r>
            <a:r>
              <a:rPr lang="en-US" sz="7200" dirty="0" err="1" smtClean="0"/>
              <a:t>json-ld</a:t>
            </a:r>
            <a:r>
              <a:rPr lang="en-US" sz="7200" dirty="0" smtClean="0"/>
              <a:t> context produced by </a:t>
            </a:r>
            <a:r>
              <a:rPr lang="en-US" sz="7200" dirty="0" err="1" smtClean="0"/>
              <a:t>linkml</a:t>
            </a:r>
            <a:endParaRPr lang="en-US" sz="7200" dirty="0" smtClean="0"/>
          </a:p>
          <a:p>
            <a:pPr lvl="1"/>
            <a:r>
              <a:rPr lang="en-US" sz="6400" dirty="0"/>
              <a:t>Add: “type”:”@type”</a:t>
            </a:r>
          </a:p>
          <a:p>
            <a:pPr lvl="1"/>
            <a:r>
              <a:rPr lang="en-US" sz="6400" dirty="0"/>
              <a:t>Add prefixes @base and </a:t>
            </a:r>
            <a:r>
              <a:rPr lang="en-US" sz="6400" dirty="0" smtClean="0"/>
              <a:t>ark (note some fields with </a:t>
            </a:r>
            <a:r>
              <a:rPr lang="en-US" sz="6400" dirty="0" err="1" smtClean="0"/>
              <a:t>ark:prefixed</a:t>
            </a:r>
            <a:r>
              <a:rPr lang="en-US" sz="6400" dirty="0" smtClean="0"/>
              <a:t> values are defined as strings)</a:t>
            </a:r>
            <a:endParaRPr lang="en-US" sz="6400" dirty="0"/>
          </a:p>
          <a:p>
            <a:pPr lvl="1"/>
            <a:r>
              <a:rPr lang="en-US" sz="6600" dirty="0" smtClean="0"/>
              <a:t>For </a:t>
            </a:r>
            <a:r>
              <a:rPr lang="en-US" sz="6600" dirty="0"/>
              <a:t>the three </a:t>
            </a:r>
            <a:r>
              <a:rPr lang="en-US" sz="6600" dirty="0" smtClean="0"/>
              <a:t>CVs, </a:t>
            </a:r>
            <a:r>
              <a:rPr lang="en-US" sz="6400" dirty="0" smtClean="0"/>
              <a:t>change “@context”:{…} </a:t>
            </a:r>
            <a:r>
              <a:rPr lang="en-US" sz="6400" dirty="0"/>
              <a:t>to </a:t>
            </a:r>
          </a:p>
          <a:p>
            <a:pPr marL="914400" lvl="2" indent="0">
              <a:buNone/>
            </a:pPr>
            <a:r>
              <a:rPr lang="en-US" sz="6000" dirty="0"/>
              <a:t>"@type": "@vocab",</a:t>
            </a:r>
          </a:p>
          <a:p>
            <a:pPr marL="914400" lvl="2" indent="0">
              <a:buNone/>
            </a:pPr>
            <a:r>
              <a:rPr lang="en-US" sz="6000" dirty="0"/>
              <a:t>         "@context":{</a:t>
            </a:r>
          </a:p>
          <a:p>
            <a:pPr marL="914400" lvl="2" indent="0">
              <a:buNone/>
            </a:pPr>
            <a:r>
              <a:rPr lang="en-US" sz="6000" dirty="0"/>
              <a:t>             "@vocab": "http://</a:t>
            </a:r>
            <a:r>
              <a:rPr lang="en-US" sz="6000" dirty="0" smtClean="0"/>
              <a:t>resource.isamples.org/vocabulary/</a:t>
            </a:r>
            <a:r>
              <a:rPr lang="en-US" sz="6000" i="1" dirty="0" err="1" smtClean="0"/>
              <a:t>cvname</a:t>
            </a:r>
            <a:r>
              <a:rPr lang="en-US" sz="6000" dirty="0" smtClean="0"/>
              <a:t>/"</a:t>
            </a:r>
            <a:endParaRPr lang="en-US" sz="6000" dirty="0"/>
          </a:p>
          <a:p>
            <a:pPr marL="914400" lvl="2" indent="0">
              <a:buNone/>
            </a:pPr>
            <a:r>
              <a:rPr lang="en-US" sz="6000" dirty="0"/>
              <a:t>          </a:t>
            </a:r>
            <a:r>
              <a:rPr lang="en-US" sz="6000" dirty="0" smtClean="0"/>
              <a:t>}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7601526" y="1533235"/>
            <a:ext cx="323272" cy="369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26398" y="1425574"/>
            <a:ext cx="3807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To </a:t>
            </a:r>
            <a:r>
              <a:rPr lang="en-US" sz="1600" i="1" dirty="0" smtClean="0">
                <a:solidFill>
                  <a:schemeClr val="accent1"/>
                </a:solidFill>
              </a:rPr>
              <a:t>explicitly</a:t>
            </a:r>
            <a:r>
              <a:rPr lang="en-US" sz="1600" dirty="0" smtClean="0">
                <a:solidFill>
                  <a:schemeClr val="accent1"/>
                </a:solidFill>
              </a:rPr>
              <a:t> include type info for the </a:t>
            </a:r>
            <a:r>
              <a:rPr lang="en-US" sz="1600" dirty="0" smtClean="0">
                <a:solidFill>
                  <a:schemeClr val="accent1"/>
                </a:solidFill>
              </a:rPr>
              <a:t>classes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(need or not?)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67055" y="3705731"/>
            <a:ext cx="411020" cy="558799"/>
          </a:xfrm>
          <a:prstGeom prst="rightBrace">
            <a:avLst>
              <a:gd name="adj1" fmla="val 285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162800" y="3819242"/>
            <a:ext cx="2317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Match the changes above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80911" y="4384602"/>
            <a:ext cx="411020" cy="316707"/>
          </a:xfrm>
          <a:prstGeom prst="rightBrace">
            <a:avLst>
              <a:gd name="adj1" fmla="val 2857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075055" y="4188600"/>
            <a:ext cx="5261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To satisfy validation against the </a:t>
            </a:r>
            <a:r>
              <a:rPr lang="en-US" sz="1600" dirty="0" err="1" smtClean="0">
                <a:solidFill>
                  <a:schemeClr val="accent1"/>
                </a:solidFill>
              </a:rPr>
              <a:t>yaml</a:t>
            </a:r>
            <a:r>
              <a:rPr lang="en-US" sz="1600" dirty="0" smtClean="0">
                <a:solidFill>
                  <a:schemeClr val="accent1"/>
                </a:solidFill>
              </a:rPr>
              <a:t> schema 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Chris strongly suggested to </a:t>
            </a:r>
            <a:r>
              <a:rPr lang="en-US" sz="1600" dirty="0" smtClean="0">
                <a:solidFill>
                  <a:schemeClr val="accent1"/>
                </a:solidFill>
              </a:rPr>
              <a:t>not </a:t>
            </a:r>
            <a:r>
              <a:rPr lang="en-US" sz="1600" dirty="0" smtClean="0">
                <a:solidFill>
                  <a:schemeClr val="accent1"/>
                </a:solidFill>
              </a:rPr>
              <a:t>use @id @type in JSON data,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use </a:t>
            </a:r>
            <a:r>
              <a:rPr lang="en-US" sz="1600" dirty="0" smtClean="0">
                <a:solidFill>
                  <a:schemeClr val="accent1"/>
                </a:solidFill>
              </a:rPr>
              <a:t>id and type </a:t>
            </a:r>
            <a:r>
              <a:rPr lang="en-US" sz="1600" dirty="0" smtClean="0">
                <a:solidFill>
                  <a:schemeClr val="accent1"/>
                </a:solidFill>
              </a:rPr>
              <a:t>and </a:t>
            </a:r>
            <a:r>
              <a:rPr lang="en-US" sz="1600" dirty="0" smtClean="0">
                <a:solidFill>
                  <a:schemeClr val="accent1"/>
                </a:solidFill>
              </a:rPr>
              <a:t>then map them to @id and @type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992</Words>
  <Application>Microsoft Office PowerPoint</Application>
  <PresentationFormat>Widescreen</PresentationFormat>
  <Paragraphs>208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Hong - (hongcui)</dc:creator>
  <cp:lastModifiedBy>Cui, Hong - (hongcui)</cp:lastModifiedBy>
  <cp:revision>80</cp:revision>
  <dcterms:created xsi:type="dcterms:W3CDTF">2021-12-27T17:35:47Z</dcterms:created>
  <dcterms:modified xsi:type="dcterms:W3CDTF">2022-01-04T18:03:46Z</dcterms:modified>
</cp:coreProperties>
</file>