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 snapToGrid="0">
      <p:cViewPr>
        <p:scale>
          <a:sx n="110" d="100"/>
          <a:sy n="110" d="100"/>
        </p:scale>
        <p:origin x="-1152" y="-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5A20-FE08-4F04-A6A9-90A748025DF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ucture" TargetMode="External"/><Relationship Id="rId2" Type="http://schemas.openxmlformats.org/officeDocument/2006/relationships/hyperlink" Target="https://en.wikipedia.org/wiki/Occupanc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Wall" TargetMode="External"/><Relationship Id="rId4" Type="http://schemas.openxmlformats.org/officeDocument/2006/relationships/hyperlink" Target="https://en.wikipedia.org/wiki/Ro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0DEAC0-4FA8-479D-9A91-D25369722D3B}"/>
              </a:ext>
            </a:extLst>
          </p:cNvPr>
          <p:cNvSpPr/>
          <p:nvPr/>
        </p:nvSpPr>
        <p:spPr>
          <a:xfrm>
            <a:off x="535708" y="1264439"/>
            <a:ext cx="1612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Biological environment?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3F3E7-37FC-4D15-A507-5CA3BAE39B7D}"/>
              </a:ext>
            </a:extLst>
          </p:cNvPr>
          <p:cNvSpPr/>
          <p:nvPr/>
        </p:nvSpPr>
        <p:spPr>
          <a:xfrm>
            <a:off x="840888" y="2745548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B1F25-C618-469A-915A-5CE80DE28650}"/>
              </a:ext>
            </a:extLst>
          </p:cNvPr>
          <p:cNvSpPr/>
          <p:nvPr/>
        </p:nvSpPr>
        <p:spPr>
          <a:xfrm>
            <a:off x="7179391" y="1666675"/>
            <a:ext cx="1648953" cy="629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Anthropogenic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1D725-CAB9-4679-B5AC-C418EA3E677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1342256" y="3083420"/>
            <a:ext cx="522166" cy="62562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60DC8B-721D-4284-A0AC-71A1E009FC8E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2148525" y="1587605"/>
            <a:ext cx="1418396" cy="3653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D0472-F825-4BB2-8AB2-528C17690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42117" y="1910770"/>
            <a:ext cx="139" cy="83477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C7679-9DBB-4BAE-BF42-73C22E6180D7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1014572" y="3083420"/>
            <a:ext cx="327684" cy="9540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865E94-F815-4AD0-89B3-6E3CF1ABE770}"/>
              </a:ext>
            </a:extLst>
          </p:cNvPr>
          <p:cNvSpPr txBox="1"/>
          <p:nvPr/>
        </p:nvSpPr>
        <p:spPr>
          <a:xfrm>
            <a:off x="1864422" y="3524377"/>
            <a:ext cx="15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biome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3797-8234-4F25-A8E7-5FB9B15E55F4}"/>
              </a:ext>
            </a:extLst>
          </p:cNvPr>
          <p:cNvSpPr txBox="1"/>
          <p:nvPr/>
        </p:nvSpPr>
        <p:spPr>
          <a:xfrm>
            <a:off x="163235" y="4998722"/>
            <a:ext cx="118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terrestrial biome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94577-A541-4CC9-92F3-2FDE0B36560F}"/>
              </a:ext>
            </a:extLst>
          </p:cNvPr>
          <p:cNvSpPr txBox="1"/>
          <p:nvPr/>
        </p:nvSpPr>
        <p:spPr>
          <a:xfrm>
            <a:off x="343827" y="570641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92488-ACD3-4008-8B22-3470B3D9283C}"/>
              </a:ext>
            </a:extLst>
          </p:cNvPr>
          <p:cNvSpPr/>
          <p:nvPr/>
        </p:nvSpPr>
        <p:spPr>
          <a:xfrm>
            <a:off x="245014" y="4037468"/>
            <a:ext cx="1539115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E3AD16-A9CA-4F88-BD95-37974A97804F}"/>
              </a:ext>
            </a:extLst>
          </p:cNvPr>
          <p:cNvCxnSpPr>
            <a:cxnSpLocks/>
            <a:stCxn id="42" idx="2"/>
            <a:endCxn id="15" idx="0"/>
          </p:cNvCxnSpPr>
          <p:nvPr/>
        </p:nvCxnSpPr>
        <p:spPr>
          <a:xfrm flipH="1">
            <a:off x="755673" y="4375340"/>
            <a:ext cx="258899" cy="62338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C12618-518F-4D6C-AB01-16E29ECCEF32}"/>
              </a:ext>
            </a:extLst>
          </p:cNvPr>
          <p:cNvSpPr txBox="1"/>
          <p:nvPr/>
        </p:nvSpPr>
        <p:spPr>
          <a:xfrm>
            <a:off x="1953868" y="4707895"/>
            <a:ext cx="135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Subaqueous terrestrial biome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5A57EC-76A7-44FB-AC9E-5402DAB10170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>
            <a:off x="1014572" y="4375340"/>
            <a:ext cx="939296" cy="79422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6A61BF6-B642-4960-852C-A0910C34C72D}"/>
              </a:ext>
            </a:extLst>
          </p:cNvPr>
          <p:cNvSpPr/>
          <p:nvPr/>
        </p:nvSpPr>
        <p:spPr>
          <a:xfrm>
            <a:off x="10837841" y="4690205"/>
            <a:ext cx="1969476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occupation site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14BC51-025B-494A-9C6B-6C7A9BA37791}"/>
              </a:ext>
            </a:extLst>
          </p:cNvPr>
          <p:cNvSpPr/>
          <p:nvPr/>
        </p:nvSpPr>
        <p:spPr>
          <a:xfrm>
            <a:off x="10067081" y="2449361"/>
            <a:ext cx="1655303" cy="55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C247AF-8D53-409B-96B2-7EFA5627252E}"/>
              </a:ext>
            </a:extLst>
          </p:cNvPr>
          <p:cNvSpPr/>
          <p:nvPr/>
        </p:nvSpPr>
        <p:spPr>
          <a:xfrm>
            <a:off x="7055740" y="6367439"/>
            <a:ext cx="1412382" cy="3877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Body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047C11-2A2B-4934-985C-C44CF61DABA6}"/>
              </a:ext>
            </a:extLst>
          </p:cNvPr>
          <p:cNvSpPr/>
          <p:nvPr/>
        </p:nvSpPr>
        <p:spPr>
          <a:xfrm>
            <a:off x="3566921" y="1317033"/>
            <a:ext cx="1742727" cy="61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Extraterrestrial environment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169B19-1AD6-4BAB-BFE1-E80A44217C54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 flipH="1">
            <a:off x="6853320" y="2296357"/>
            <a:ext cx="1150548" cy="8567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A6E2C-6F62-4DFF-A6E4-CB616953BE20}"/>
              </a:ext>
            </a:extLst>
          </p:cNvPr>
          <p:cNvSpPr/>
          <p:nvPr/>
        </p:nvSpPr>
        <p:spPr>
          <a:xfrm>
            <a:off x="7460582" y="7858557"/>
            <a:ext cx="166046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Subsurface fluid reservoir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3F2478-8196-4869-A4C1-9BEFF3474C49}"/>
              </a:ext>
            </a:extLst>
          </p:cNvPr>
          <p:cNvSpPr/>
          <p:nvPr/>
        </p:nvSpPr>
        <p:spPr>
          <a:xfrm>
            <a:off x="5795592" y="4394223"/>
            <a:ext cx="1586566" cy="441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Surface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92030B-E0AF-43C1-B7C7-E764F90B3579}"/>
              </a:ext>
            </a:extLst>
          </p:cNvPr>
          <p:cNvSpPr/>
          <p:nvPr/>
        </p:nvSpPr>
        <p:spPr>
          <a:xfrm>
            <a:off x="6147129" y="3153104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Atmosphere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CBD061-6691-4CBA-B196-5C71474EBCB2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 flipH="1">
            <a:off x="8911707" y="3000895"/>
            <a:ext cx="1983026" cy="6317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374461-F687-45A5-A91B-1F70332FE8FD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8828344" y="1981516"/>
            <a:ext cx="1238737" cy="7436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6E53B5-32C6-4B06-8E20-1D99654BE8EA}"/>
              </a:ext>
            </a:extLst>
          </p:cNvPr>
          <p:cNvCxnSpPr>
            <a:cxnSpLocks/>
            <a:stCxn id="109" idx="1"/>
            <a:endCxn id="116" idx="3"/>
          </p:cNvCxnSpPr>
          <p:nvPr/>
        </p:nvCxnSpPr>
        <p:spPr>
          <a:xfrm flipH="1">
            <a:off x="5444056" y="3407813"/>
            <a:ext cx="703073" cy="2287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E19A5-8C8E-4D5A-B7E9-E5725BDB5C68}"/>
              </a:ext>
            </a:extLst>
          </p:cNvPr>
          <p:cNvSpPr txBox="1"/>
          <p:nvPr/>
        </p:nvSpPr>
        <p:spPr>
          <a:xfrm>
            <a:off x="4031674" y="3451850"/>
            <a:ext cx="14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Atmosphere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187D7D-827F-4325-A2F4-B9A7A9BE6D24}"/>
              </a:ext>
            </a:extLst>
          </p:cNvPr>
          <p:cNvSpPr txBox="1"/>
          <p:nvPr/>
        </p:nvSpPr>
        <p:spPr>
          <a:xfrm>
            <a:off x="9030468" y="4900738"/>
            <a:ext cx="150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environment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5CD2A0-BB97-4935-A58A-5AB1D47CDB54}"/>
              </a:ext>
            </a:extLst>
          </p:cNvPr>
          <p:cNvCxnSpPr>
            <a:cxnSpLocks/>
            <a:stCxn id="88" idx="2"/>
            <a:endCxn id="83" idx="0"/>
          </p:cNvCxnSpPr>
          <p:nvPr/>
        </p:nvCxnSpPr>
        <p:spPr>
          <a:xfrm>
            <a:off x="10894733" y="3000895"/>
            <a:ext cx="927846" cy="16893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6CC5E8E-E881-4677-9742-6D58E57515E6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 flipH="1">
            <a:off x="6588875" y="3662521"/>
            <a:ext cx="264445" cy="73170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2E558B-8348-47DB-A782-268DD685FA29}"/>
              </a:ext>
            </a:extLst>
          </p:cNvPr>
          <p:cNvCxnSpPr>
            <a:cxnSpLocks/>
            <a:stCxn id="83" idx="2"/>
            <a:endCxn id="337" idx="0"/>
          </p:cNvCxnSpPr>
          <p:nvPr/>
        </p:nvCxnSpPr>
        <p:spPr>
          <a:xfrm flipH="1">
            <a:off x="10899108" y="5336537"/>
            <a:ext cx="923471" cy="181558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7258AB-0E00-4994-B6E7-513434E8229E}"/>
              </a:ext>
            </a:extLst>
          </p:cNvPr>
          <p:cNvCxnSpPr>
            <a:cxnSpLocks/>
            <a:stCxn id="108" idx="2"/>
            <a:endCxn id="89" idx="0"/>
          </p:cNvCxnSpPr>
          <p:nvPr/>
        </p:nvCxnSpPr>
        <p:spPr>
          <a:xfrm>
            <a:off x="6588875" y="4835754"/>
            <a:ext cx="1173056" cy="153168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85AC0C2-AFFB-4BF4-9B68-138331A12DA5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7761931" y="6755198"/>
            <a:ext cx="528886" cy="110335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19EA47-50B1-40A5-B825-9078A852F2A8}"/>
              </a:ext>
            </a:extLst>
          </p:cNvPr>
          <p:cNvCxnSpPr>
            <a:cxnSpLocks/>
            <a:stCxn id="90" idx="3"/>
            <a:endCxn id="7" idx="1"/>
          </p:cNvCxnSpPr>
          <p:nvPr/>
        </p:nvCxnSpPr>
        <p:spPr>
          <a:xfrm>
            <a:off x="5309648" y="1624141"/>
            <a:ext cx="1869743" cy="35737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D54352E-63F7-4321-BDFF-913D4318F259}"/>
              </a:ext>
            </a:extLst>
          </p:cNvPr>
          <p:cNvCxnSpPr>
            <a:cxnSpLocks/>
            <a:stCxn id="90" idx="2"/>
            <a:endCxn id="191" idx="0"/>
          </p:cNvCxnSpPr>
          <p:nvPr/>
        </p:nvCxnSpPr>
        <p:spPr>
          <a:xfrm flipH="1">
            <a:off x="4013627" y="1931249"/>
            <a:ext cx="424658" cy="54606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43394-EF25-4B74-AF6C-4DC8FEF870D1}"/>
              </a:ext>
            </a:extLst>
          </p:cNvPr>
          <p:cNvSpPr txBox="1"/>
          <p:nvPr/>
        </p:nvSpPr>
        <p:spPr>
          <a:xfrm>
            <a:off x="3142263" y="2477316"/>
            <a:ext cx="174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Extraterrestrial environment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D0E40A-A478-4942-969C-BE33BEF3F8D5}"/>
              </a:ext>
            </a:extLst>
          </p:cNvPr>
          <p:cNvCxnSpPr>
            <a:cxnSpLocks/>
            <a:stCxn id="108" idx="2"/>
            <a:endCxn id="235" idx="0"/>
          </p:cNvCxnSpPr>
          <p:nvPr/>
        </p:nvCxnSpPr>
        <p:spPr>
          <a:xfrm flipH="1">
            <a:off x="5549990" y="4835754"/>
            <a:ext cx="1038885" cy="11711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0960288-A678-4E5A-82BE-80DDC9EB4041}"/>
              </a:ext>
            </a:extLst>
          </p:cNvPr>
          <p:cNvSpPr txBox="1"/>
          <p:nvPr/>
        </p:nvSpPr>
        <p:spPr>
          <a:xfrm>
            <a:off x="352669" y="7963104"/>
            <a:ext cx="1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 bottom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08A2297-C67D-4242-AE9C-96AA0C745A75}"/>
              </a:ext>
            </a:extLst>
          </p:cNvPr>
          <p:cNvCxnSpPr>
            <a:cxnSpLocks/>
            <a:stCxn id="107" idx="2"/>
            <a:endCxn id="247" idx="0"/>
          </p:cNvCxnSpPr>
          <p:nvPr/>
        </p:nvCxnSpPr>
        <p:spPr>
          <a:xfrm>
            <a:off x="8290817" y="8367974"/>
            <a:ext cx="1385636" cy="95605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220C1C-5211-42FA-8B03-E1A3D3B52586}"/>
              </a:ext>
            </a:extLst>
          </p:cNvPr>
          <p:cNvSpPr/>
          <p:nvPr/>
        </p:nvSpPr>
        <p:spPr>
          <a:xfrm>
            <a:off x="4853575" y="6006953"/>
            <a:ext cx="139282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 Surface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7540BE-4C57-4F47-AD77-F49606E2E9A8}"/>
              </a:ext>
            </a:extLst>
          </p:cNvPr>
          <p:cNvCxnSpPr>
            <a:cxnSpLocks/>
            <a:stCxn id="89" idx="2"/>
            <a:endCxn id="369" idx="0"/>
          </p:cNvCxnSpPr>
          <p:nvPr/>
        </p:nvCxnSpPr>
        <p:spPr>
          <a:xfrm flipH="1">
            <a:off x="5417273" y="6755198"/>
            <a:ext cx="2344658" cy="190452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6837A78-C0BF-48A6-8F41-DD99C3757584}"/>
              </a:ext>
            </a:extLst>
          </p:cNvPr>
          <p:cNvCxnSpPr>
            <a:cxnSpLocks/>
            <a:stCxn id="107" idx="2"/>
            <a:endCxn id="242" idx="0"/>
          </p:cNvCxnSpPr>
          <p:nvPr/>
        </p:nvCxnSpPr>
        <p:spPr>
          <a:xfrm flipH="1">
            <a:off x="7624272" y="8367974"/>
            <a:ext cx="666545" cy="76398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C026F40-B1E4-474F-A792-8BD2BDCDA574}"/>
              </a:ext>
            </a:extLst>
          </p:cNvPr>
          <p:cNvSpPr txBox="1"/>
          <p:nvPr/>
        </p:nvSpPr>
        <p:spPr>
          <a:xfrm>
            <a:off x="6720177" y="9131959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Subsurface fluid reservoir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4696843-1A9D-49BF-99EC-DB6D7AA82E80}"/>
              </a:ext>
            </a:extLst>
          </p:cNvPr>
          <p:cNvSpPr/>
          <p:nvPr/>
        </p:nvSpPr>
        <p:spPr>
          <a:xfrm>
            <a:off x="998755" y="6755198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43492A-F06A-4B5D-8A94-F3F8D94DC171}"/>
              </a:ext>
            </a:extLst>
          </p:cNvPr>
          <p:cNvSpPr/>
          <p:nvPr/>
        </p:nvSpPr>
        <p:spPr>
          <a:xfrm>
            <a:off x="8970262" y="9324031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Interior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8FF793-0B4D-4554-B573-E4744A6B1D45}"/>
              </a:ext>
            </a:extLst>
          </p:cNvPr>
          <p:cNvCxnSpPr>
            <a:cxnSpLocks/>
            <a:stCxn id="246" idx="2"/>
            <a:endCxn id="363" idx="0"/>
          </p:cNvCxnSpPr>
          <p:nvPr/>
        </p:nvCxnSpPr>
        <p:spPr>
          <a:xfrm>
            <a:off x="1996723" y="7341432"/>
            <a:ext cx="923647" cy="61932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7BAD10-24B5-42E4-B150-E2D8CEEE76C7}"/>
              </a:ext>
            </a:extLst>
          </p:cNvPr>
          <p:cNvCxnSpPr>
            <a:cxnSpLocks/>
            <a:stCxn id="246" idx="2"/>
            <a:endCxn id="219" idx="0"/>
          </p:cNvCxnSpPr>
          <p:nvPr/>
        </p:nvCxnSpPr>
        <p:spPr>
          <a:xfrm flipH="1">
            <a:off x="1122937" y="7341432"/>
            <a:ext cx="873786" cy="62167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B841477-B4CB-4B92-8339-228C39B61FCD}"/>
              </a:ext>
            </a:extLst>
          </p:cNvPr>
          <p:cNvCxnSpPr>
            <a:cxnSpLocks/>
            <a:stCxn id="235" idx="1"/>
            <a:endCxn id="246" idx="3"/>
          </p:cNvCxnSpPr>
          <p:nvPr/>
        </p:nvCxnSpPr>
        <p:spPr>
          <a:xfrm flipH="1">
            <a:off x="2994691" y="6261662"/>
            <a:ext cx="1858884" cy="78665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84EE1179-8471-4913-947A-C31F907EE28C}"/>
              </a:ext>
            </a:extLst>
          </p:cNvPr>
          <p:cNvSpPr txBox="1"/>
          <p:nvPr/>
        </p:nvSpPr>
        <p:spPr>
          <a:xfrm>
            <a:off x="3992659" y="6901212"/>
            <a:ext cx="19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surface environment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BEA28A-D9D9-476F-86C8-14833C9144CD}"/>
              </a:ext>
            </a:extLst>
          </p:cNvPr>
          <p:cNvSpPr/>
          <p:nvPr/>
        </p:nvSpPr>
        <p:spPr>
          <a:xfrm>
            <a:off x="11624407" y="6472078"/>
            <a:ext cx="1536432" cy="552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Building or Structure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5269323-C40F-42BB-8FA5-0E03DC4AEAF1}"/>
              </a:ext>
            </a:extLst>
          </p:cNvPr>
          <p:cNvSpPr txBox="1"/>
          <p:nvPr/>
        </p:nvSpPr>
        <p:spPr>
          <a:xfrm>
            <a:off x="10042901" y="7152120"/>
            <a:ext cx="171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Human occupation site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5AB6FB4-A152-4E4E-808D-8B03D647F086}"/>
              </a:ext>
            </a:extLst>
          </p:cNvPr>
          <p:cNvCxnSpPr>
            <a:cxnSpLocks/>
            <a:stCxn id="83" idx="2"/>
            <a:endCxn id="333" idx="0"/>
          </p:cNvCxnSpPr>
          <p:nvPr/>
        </p:nvCxnSpPr>
        <p:spPr>
          <a:xfrm>
            <a:off x="11822579" y="5336537"/>
            <a:ext cx="570044" cy="113554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CAF7B8F2-9DD2-45B8-A5BB-9A66521B9682}"/>
              </a:ext>
            </a:extLst>
          </p:cNvPr>
          <p:cNvSpPr txBox="1"/>
          <p:nvPr/>
        </p:nvSpPr>
        <p:spPr>
          <a:xfrm>
            <a:off x="12022354" y="7714038"/>
            <a:ext cx="137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Building or structure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C611C46-9176-4255-9B2E-1DBDAA7C41F6}"/>
              </a:ext>
            </a:extLst>
          </p:cNvPr>
          <p:cNvCxnSpPr>
            <a:cxnSpLocks/>
            <a:stCxn id="333" idx="2"/>
            <a:endCxn id="342" idx="0"/>
          </p:cNvCxnSpPr>
          <p:nvPr/>
        </p:nvCxnSpPr>
        <p:spPr>
          <a:xfrm>
            <a:off x="12392623" y="7024341"/>
            <a:ext cx="317070" cy="68969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95754FB-9331-4F46-BE44-B0B27930317E}"/>
              </a:ext>
            </a:extLst>
          </p:cNvPr>
          <p:cNvSpPr txBox="1"/>
          <p:nvPr/>
        </p:nvSpPr>
        <p:spPr>
          <a:xfrm>
            <a:off x="2016275" y="7960761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Lake, river or stream bottom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E190588-7D82-4A6E-937D-E8CEFBDBC85B}"/>
              </a:ext>
            </a:extLst>
          </p:cNvPr>
          <p:cNvCxnSpPr>
            <a:cxnSpLocks/>
            <a:stCxn id="235" idx="2"/>
            <a:endCxn id="300" idx="0"/>
          </p:cNvCxnSpPr>
          <p:nvPr/>
        </p:nvCxnSpPr>
        <p:spPr>
          <a:xfrm flipH="1">
            <a:off x="4967857" y="6516370"/>
            <a:ext cx="582133" cy="38484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1C1FC8-A5A0-4A0E-8BC9-6DC0B609F1A7}"/>
              </a:ext>
            </a:extLst>
          </p:cNvPr>
          <p:cNvSpPr/>
          <p:nvPr/>
        </p:nvSpPr>
        <p:spPr>
          <a:xfrm>
            <a:off x="4419305" y="8659721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9FAA112-7636-42C3-B565-B03A092234B8}"/>
              </a:ext>
            </a:extLst>
          </p:cNvPr>
          <p:cNvSpPr txBox="1"/>
          <p:nvPr/>
        </p:nvSpPr>
        <p:spPr>
          <a:xfrm>
            <a:off x="1676042" y="10698798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8C48BD9-0B97-460D-9ADC-ED5D859602BC}"/>
              </a:ext>
            </a:extLst>
          </p:cNvPr>
          <p:cNvCxnSpPr>
            <a:cxnSpLocks/>
            <a:stCxn id="369" idx="2"/>
            <a:endCxn id="375" idx="0"/>
          </p:cNvCxnSpPr>
          <p:nvPr/>
        </p:nvCxnSpPr>
        <p:spPr>
          <a:xfrm>
            <a:off x="5417273" y="9245955"/>
            <a:ext cx="405802" cy="134226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A4201DD-EAEC-44C9-9B2B-969D8F63DCFC}"/>
              </a:ext>
            </a:extLst>
          </p:cNvPr>
          <p:cNvCxnSpPr>
            <a:cxnSpLocks/>
            <a:stCxn id="369" idx="2"/>
            <a:endCxn id="372" idx="0"/>
          </p:cNvCxnSpPr>
          <p:nvPr/>
        </p:nvCxnSpPr>
        <p:spPr>
          <a:xfrm flipH="1">
            <a:off x="2602562" y="9245955"/>
            <a:ext cx="2814711" cy="145284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FF684945-91FD-40FE-A543-87E076460635}"/>
              </a:ext>
            </a:extLst>
          </p:cNvPr>
          <p:cNvSpPr txBox="1"/>
          <p:nvPr/>
        </p:nvSpPr>
        <p:spPr>
          <a:xfrm>
            <a:off x="5187634" y="10588218"/>
            <a:ext cx="12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Terrestrial water body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0A0F5812-0A3F-40D0-A8EB-3A0B44C14161}"/>
              </a:ext>
            </a:extLst>
          </p:cNvPr>
          <p:cNvSpPr txBox="1"/>
          <p:nvPr/>
        </p:nvSpPr>
        <p:spPr>
          <a:xfrm>
            <a:off x="11050725" y="10776997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6FC691B-72B9-4CCA-8E51-1A78BECC7963}"/>
              </a:ext>
            </a:extLst>
          </p:cNvPr>
          <p:cNvCxnSpPr>
            <a:cxnSpLocks/>
            <a:stCxn id="247" idx="2"/>
            <a:endCxn id="389" idx="1"/>
          </p:cNvCxnSpPr>
          <p:nvPr/>
        </p:nvCxnSpPr>
        <p:spPr>
          <a:xfrm>
            <a:off x="9676453" y="9833448"/>
            <a:ext cx="1374272" cy="129377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E19FBDB-AC6B-4B87-B238-B836BB4CE1DF}"/>
              </a:ext>
            </a:extLst>
          </p:cNvPr>
          <p:cNvCxnSpPr>
            <a:cxnSpLocks/>
            <a:stCxn id="247" idx="2"/>
            <a:endCxn id="413" idx="3"/>
          </p:cNvCxnSpPr>
          <p:nvPr/>
        </p:nvCxnSpPr>
        <p:spPr>
          <a:xfrm flipH="1">
            <a:off x="8528367" y="9833448"/>
            <a:ext cx="1148086" cy="128528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8CB29D6-E4A8-404A-B986-58E6AB103DF6}"/>
              </a:ext>
            </a:extLst>
          </p:cNvPr>
          <p:cNvSpPr txBox="1"/>
          <p:nvPr/>
        </p:nvSpPr>
        <p:spPr>
          <a:xfrm>
            <a:off x="7035032" y="10934071"/>
            <a:ext cx="14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Earth Interior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F23CEE-6CA3-4233-8566-967A02FCB49F}"/>
              </a:ext>
            </a:extLst>
          </p:cNvPr>
          <p:cNvSpPr txBox="1"/>
          <p:nvPr/>
        </p:nvSpPr>
        <p:spPr>
          <a:xfrm>
            <a:off x="9274594" y="5497030"/>
            <a:ext cx="8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lab blank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256ED8-A8FF-4548-8844-B0F58A4DB5DC}"/>
              </a:ext>
            </a:extLst>
          </p:cNvPr>
          <p:cNvSpPr txBox="1"/>
          <p:nvPr/>
        </p:nvSpPr>
        <p:spPr>
          <a:xfrm>
            <a:off x="2557691" y="5861437"/>
            <a:ext cx="242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Samples things at boundary between solid earth and hydrosphere or atmosphere; Includes samples representing things collected on the surface.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BB8D59A-2105-4E9D-A8C2-2806419B033B}"/>
              </a:ext>
            </a:extLst>
          </p:cNvPr>
          <p:cNvCxnSpPr>
            <a:cxnSpLocks/>
          </p:cNvCxnSpPr>
          <p:nvPr/>
        </p:nvCxnSpPr>
        <p:spPr>
          <a:xfrm>
            <a:off x="10485919" y="1255034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20BAA1-EDC4-4814-B235-5E1D8739CAC3}"/>
              </a:ext>
            </a:extLst>
          </p:cNvPr>
          <p:cNvCxnSpPr>
            <a:cxnSpLocks/>
          </p:cNvCxnSpPr>
          <p:nvPr/>
        </p:nvCxnSpPr>
        <p:spPr>
          <a:xfrm>
            <a:off x="10628913" y="809294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761AB4-3E83-4D96-84F1-CA3348A34CCE}"/>
              </a:ext>
            </a:extLst>
          </p:cNvPr>
          <p:cNvSpPr txBox="1"/>
          <p:nvPr/>
        </p:nvSpPr>
        <p:spPr>
          <a:xfrm>
            <a:off x="10753794" y="38931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2291C5-D7E0-4A8A-BCEE-73262ED8E08E}"/>
              </a:ext>
            </a:extLst>
          </p:cNvPr>
          <p:cNvSpPr txBox="1"/>
          <p:nvPr/>
        </p:nvSpPr>
        <p:spPr>
          <a:xfrm>
            <a:off x="10816602" y="9359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2815EC-CDD3-4765-B490-DAAF34889EAF}"/>
              </a:ext>
            </a:extLst>
          </p:cNvPr>
          <p:cNvSpPr txBox="1"/>
          <p:nvPr/>
        </p:nvSpPr>
        <p:spPr>
          <a:xfrm>
            <a:off x="814961" y="13074013"/>
            <a:ext cx="1153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 err="1"/>
              <a:t>iSamples</a:t>
            </a:r>
            <a:r>
              <a:rPr lang="en-US" sz="3600" dirty="0"/>
              <a:t> Sampled Feature Decision Tree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E1C8B8-0E2A-4B74-A03A-303B68019899}"/>
              </a:ext>
            </a:extLst>
          </p:cNvPr>
          <p:cNvSpPr/>
          <p:nvPr/>
        </p:nvSpPr>
        <p:spPr>
          <a:xfrm>
            <a:off x="8273508" y="3632625"/>
            <a:ext cx="1276397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0738A66-AF5D-40FA-A3C7-3F0E8A8D000B}"/>
              </a:ext>
            </a:extLst>
          </p:cNvPr>
          <p:cNvCxnSpPr>
            <a:cxnSpLocks/>
            <a:stCxn id="223" idx="2"/>
            <a:endCxn id="126" idx="0"/>
          </p:cNvCxnSpPr>
          <p:nvPr/>
        </p:nvCxnSpPr>
        <p:spPr>
          <a:xfrm>
            <a:off x="8911707" y="4278957"/>
            <a:ext cx="872812" cy="62178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738DC-11BF-4C10-889E-3DF77344FBB0}"/>
              </a:ext>
            </a:extLst>
          </p:cNvPr>
          <p:cNvSpPr txBox="1"/>
          <p:nvPr/>
        </p:nvSpPr>
        <p:spPr>
          <a:xfrm>
            <a:off x="7610145" y="4807169"/>
            <a:ext cx="13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setting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67C136-1E23-409F-9873-8B695D315679}"/>
              </a:ext>
            </a:extLst>
          </p:cNvPr>
          <p:cNvCxnSpPr>
            <a:cxnSpLocks/>
            <a:stCxn id="223" idx="2"/>
            <a:endCxn id="228" idx="0"/>
          </p:cNvCxnSpPr>
          <p:nvPr/>
        </p:nvCxnSpPr>
        <p:spPr>
          <a:xfrm flipH="1">
            <a:off x="8293552" y="4278957"/>
            <a:ext cx="618155" cy="5282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947E-76BA-4DB4-973E-A5049E1B341C}"/>
              </a:ext>
            </a:extLst>
          </p:cNvPr>
          <p:cNvSpPr txBox="1"/>
          <p:nvPr/>
        </p:nvSpPr>
        <p:spPr>
          <a:xfrm>
            <a:off x="2668791" y="322682"/>
            <a:ext cx="547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This categorization is intentional– what  was the sample collected originally to represent?  Recognizing that the sample might have multiple contexts of interest not recognized at initial collection.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3A58-928B-402C-9BD4-8178B3E432A6}"/>
              </a:ext>
            </a:extLst>
          </p:cNvPr>
          <p:cNvSpPr/>
          <p:nvPr/>
        </p:nvSpPr>
        <p:spPr>
          <a:xfrm>
            <a:off x="10185496" y="360577"/>
            <a:ext cx="1723425" cy="1348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D6F04A-46C9-43C5-9412-0CFE44EF9A60}"/>
              </a:ext>
            </a:extLst>
          </p:cNvPr>
          <p:cNvSpPr txBox="1"/>
          <p:nvPr/>
        </p:nvSpPr>
        <p:spPr>
          <a:xfrm>
            <a:off x="10014389" y="7760205"/>
            <a:ext cx="180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have been and left evidence of their activity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D76C48-7E5A-41B0-BE90-A2FBEDA4AA33}"/>
              </a:ext>
            </a:extLst>
          </p:cNvPr>
          <p:cNvSpPr txBox="1"/>
          <p:nvPr/>
        </p:nvSpPr>
        <p:spPr>
          <a:xfrm>
            <a:off x="11540562" y="8317376"/>
            <a:ext cx="2165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structure is 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 system of connected parts used to support a load that was not designed for continuous human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ccupancy"/>
              </a:rPr>
              <a:t>occupancy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lang="en-US" sz="1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building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is a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tructure"/>
              </a:rPr>
              <a:t>structure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Roof"/>
              </a:rPr>
              <a:t>roof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US" sz="1000" b="0" i="0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ll"/>
              </a:rPr>
              <a:t>walls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standing more or less permanently in one place </a:t>
            </a:r>
            <a:endParaRPr lang="en-US" sz="1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40CDEC-2352-429D-A936-EB115923325F}"/>
              </a:ext>
            </a:extLst>
          </p:cNvPr>
          <p:cNvSpPr txBox="1"/>
          <p:nvPr/>
        </p:nvSpPr>
        <p:spPr>
          <a:xfrm>
            <a:off x="6535192" y="9701122"/>
            <a:ext cx="2262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of interest is the liquid or gas contained in a subsurface reservoir, e.g. oil, natural gas, CO</a:t>
            </a:r>
            <a:r>
              <a:rPr lang="en-US" sz="1000" baseline="-25000" dirty="0"/>
              <a:t>2</a:t>
            </a:r>
            <a:r>
              <a:rPr lang="en-US" sz="1000" dirty="0"/>
              <a:t>, water, including liquids or gas from hydrothermal vents or hot springs.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5DCDF3-3BAD-4102-B5A6-6A6A27EF3C79}"/>
              </a:ext>
            </a:extLst>
          </p:cNvPr>
          <p:cNvSpPr txBox="1"/>
          <p:nvPr/>
        </p:nvSpPr>
        <p:spPr>
          <a:xfrm>
            <a:off x="4771855" y="11206468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Sampled feature is river, stream, lake, salt lake, spring that is not directly interacting with marine water.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2DA646-D9DF-4955-ADA0-891AF715EC2F}"/>
              </a:ext>
            </a:extLst>
          </p:cNvPr>
          <p:cNvSpPr txBox="1"/>
          <p:nvPr/>
        </p:nvSpPr>
        <p:spPr>
          <a:xfrm>
            <a:off x="1536715" y="11234549"/>
            <a:ext cx="217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brackish and hypersaline water bodies in marine borderland wetlands, estuaries, coastal </a:t>
            </a:r>
            <a:r>
              <a:rPr lang="en-US" sz="1000" dirty="0" err="1"/>
              <a:t>sabka</a:t>
            </a:r>
            <a:r>
              <a:rPr lang="en-US" sz="1000" dirty="0"/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253F3-74F1-4BB1-9D9F-6137DA70DDF8}"/>
              </a:ext>
            </a:extLst>
          </p:cNvPr>
          <p:cNvSpPr txBox="1"/>
          <p:nvPr/>
        </p:nvSpPr>
        <p:spPr>
          <a:xfrm>
            <a:off x="131350" y="8583004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Things collected on the surface at the bottom of a water body, e.g. dredge haul, manganese nodules. Includes benthic zone,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FFD81B-5FE1-4999-8CB3-23196F310F4D}"/>
              </a:ext>
            </a:extLst>
          </p:cNvPr>
          <p:cNvSpPr txBox="1"/>
          <p:nvPr/>
        </p:nvSpPr>
        <p:spPr>
          <a:xfrm>
            <a:off x="7584724" y="5410772"/>
            <a:ext cx="141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synthetic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98211-DEE1-4494-ADF3-8C0E6231B50E}"/>
              </a:ext>
            </a:extLst>
          </p:cNvPr>
          <p:cNvSpPr txBox="1"/>
          <p:nvPr/>
        </p:nvSpPr>
        <p:spPr>
          <a:xfrm>
            <a:off x="3734000" y="7491329"/>
            <a:ext cx="221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Sample is collected on the surface (e.g. leaf litter), or immediately below surface (zone of bioturbation). Include soil profile, regolith, and ‘biomantle’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5ACD2C5-9D84-44AD-87EC-FFCE0A7BA4BD}"/>
              </a:ext>
            </a:extLst>
          </p:cNvPr>
          <p:cNvSpPr txBox="1"/>
          <p:nvPr/>
        </p:nvSpPr>
        <p:spPr>
          <a:xfrm>
            <a:off x="6929537" y="11265504"/>
            <a:ext cx="21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Specimen samples rock, sediment, or mineral that is within the Earth, below the zone of direct interaction with the atmosphere or hydrosphere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0692FC-A7B8-4FA0-A3D2-9E971452954B}"/>
              </a:ext>
            </a:extLst>
          </p:cNvPr>
          <p:cNvSpPr txBox="1"/>
          <p:nvPr/>
        </p:nvSpPr>
        <p:spPr>
          <a:xfrm>
            <a:off x="2159655" y="8583004"/>
            <a:ext cx="161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Active sediment from stream bed should be included in ‘Regolith, sediment or soil horizon’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618C86F-EE62-4466-A764-9C293A9A9F91}"/>
              </a:ext>
            </a:extLst>
          </p:cNvPr>
          <p:cNvSpPr txBox="1"/>
          <p:nvPr/>
        </p:nvSpPr>
        <p:spPr>
          <a:xfrm>
            <a:off x="5709167" y="2338891"/>
            <a:ext cx="190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is not specifically focused on biological or ecological properties of the sampled feature</a:t>
            </a:r>
          </a:p>
        </p:txBody>
      </p:sp>
    </p:spTree>
    <p:extLst>
      <p:ext uri="{BB962C8B-B14F-4D97-AF65-F5344CB8AC3E}">
        <p14:creationId xmlns:p14="http://schemas.microsoft.com/office/powerpoint/2010/main" val="41413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411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36</cp:revision>
  <dcterms:created xsi:type="dcterms:W3CDTF">2021-04-06T18:03:51Z</dcterms:created>
  <dcterms:modified xsi:type="dcterms:W3CDTF">2021-06-08T21:44:29Z</dcterms:modified>
</cp:coreProperties>
</file>