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14630400" cy="10972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824" autoAdjust="0"/>
    <p:restoredTop sz="94660"/>
  </p:normalViewPr>
  <p:slideViewPr>
    <p:cSldViewPr snapToGrid="0">
      <p:cViewPr>
        <p:scale>
          <a:sx n="70" d="100"/>
          <a:sy n="70" d="100"/>
        </p:scale>
        <p:origin x="114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1795781"/>
            <a:ext cx="12435840" cy="3820160"/>
          </a:xfrm>
        </p:spPr>
        <p:txBody>
          <a:bodyPr anchor="b"/>
          <a:lstStyle>
            <a:lvl1pPr algn="ctr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5763261"/>
            <a:ext cx="10972800" cy="2649219"/>
          </a:xfrm>
        </p:spPr>
        <p:txBody>
          <a:bodyPr/>
          <a:lstStyle>
            <a:lvl1pPr marL="0" indent="0" algn="ctr">
              <a:buNone/>
              <a:defRPr sz="3840"/>
            </a:lvl1pPr>
            <a:lvl2pPr marL="731520" indent="0" algn="ctr">
              <a:buNone/>
              <a:defRPr sz="3200"/>
            </a:lvl2pPr>
            <a:lvl3pPr marL="1463040" indent="0" algn="ctr">
              <a:buNone/>
              <a:defRPr sz="2880"/>
            </a:lvl3pPr>
            <a:lvl4pPr marL="2194560" indent="0" algn="ctr">
              <a:buNone/>
              <a:defRPr sz="2560"/>
            </a:lvl4pPr>
            <a:lvl5pPr marL="2926080" indent="0" algn="ctr">
              <a:buNone/>
              <a:defRPr sz="2560"/>
            </a:lvl5pPr>
            <a:lvl6pPr marL="3657600" indent="0" algn="ctr">
              <a:buNone/>
              <a:defRPr sz="2560"/>
            </a:lvl6pPr>
            <a:lvl7pPr marL="4389120" indent="0" algn="ctr">
              <a:buNone/>
              <a:defRPr sz="2560"/>
            </a:lvl7pPr>
            <a:lvl8pPr marL="5120640" indent="0" algn="ctr">
              <a:buNone/>
              <a:defRPr sz="2560"/>
            </a:lvl8pPr>
            <a:lvl9pPr marL="5852160" indent="0" algn="ctr">
              <a:buNone/>
              <a:defRPr sz="25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6BE6B-EBDA-47AD-B12E-4D406315FF98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CAE0-602B-468C-A32A-262859782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801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6BE6B-EBDA-47AD-B12E-4D406315FF98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CAE0-602B-468C-A32A-262859782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987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469881" y="584200"/>
            <a:ext cx="3154680" cy="929894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5841" y="584200"/>
            <a:ext cx="9281160" cy="929894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6BE6B-EBDA-47AD-B12E-4D406315FF98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CAE0-602B-468C-A32A-262859782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653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6BE6B-EBDA-47AD-B12E-4D406315FF98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CAE0-602B-468C-A32A-262859782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628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8221" y="2735583"/>
            <a:ext cx="12618720" cy="4564379"/>
          </a:xfrm>
        </p:spPr>
        <p:txBody>
          <a:bodyPr anchor="b"/>
          <a:lstStyle>
            <a:lvl1pPr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8221" y="7343143"/>
            <a:ext cx="12618720" cy="2400299"/>
          </a:xfrm>
        </p:spPr>
        <p:txBody>
          <a:bodyPr/>
          <a:lstStyle>
            <a:lvl1pPr marL="0" indent="0">
              <a:buNone/>
              <a:defRPr sz="3840">
                <a:solidFill>
                  <a:schemeClr val="tx1"/>
                </a:solidFill>
              </a:defRPr>
            </a:lvl1pPr>
            <a:lvl2pPr marL="73152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 marL="146304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3pPr>
            <a:lvl4pPr marL="219456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4pPr>
            <a:lvl5pPr marL="292608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5pPr>
            <a:lvl6pPr marL="365760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6pPr>
            <a:lvl7pPr marL="438912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7pPr>
            <a:lvl8pPr marL="512064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8pPr>
            <a:lvl9pPr marL="585216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6BE6B-EBDA-47AD-B12E-4D406315FF98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CAE0-602B-468C-A32A-262859782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494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5840" y="2921000"/>
            <a:ext cx="6217920" cy="69621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0" y="2921000"/>
            <a:ext cx="6217920" cy="69621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6BE6B-EBDA-47AD-B12E-4D406315FF98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CAE0-602B-468C-A32A-262859782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16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584202"/>
            <a:ext cx="12618720" cy="212090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7747" y="2689861"/>
            <a:ext cx="6189344" cy="1318259"/>
          </a:xfrm>
        </p:spPr>
        <p:txBody>
          <a:bodyPr anchor="b"/>
          <a:lstStyle>
            <a:lvl1pPr marL="0" indent="0">
              <a:buNone/>
              <a:defRPr sz="3840" b="1"/>
            </a:lvl1pPr>
            <a:lvl2pPr marL="731520" indent="0">
              <a:buNone/>
              <a:defRPr sz="3200" b="1"/>
            </a:lvl2pPr>
            <a:lvl3pPr marL="1463040" indent="0">
              <a:buNone/>
              <a:defRPr sz="2880" b="1"/>
            </a:lvl3pPr>
            <a:lvl4pPr marL="2194560" indent="0">
              <a:buNone/>
              <a:defRPr sz="2560" b="1"/>
            </a:lvl4pPr>
            <a:lvl5pPr marL="2926080" indent="0">
              <a:buNone/>
              <a:defRPr sz="2560" b="1"/>
            </a:lvl5pPr>
            <a:lvl6pPr marL="3657600" indent="0">
              <a:buNone/>
              <a:defRPr sz="2560" b="1"/>
            </a:lvl6pPr>
            <a:lvl7pPr marL="4389120" indent="0">
              <a:buNone/>
              <a:defRPr sz="2560" b="1"/>
            </a:lvl7pPr>
            <a:lvl8pPr marL="5120640" indent="0">
              <a:buNone/>
              <a:defRPr sz="2560" b="1"/>
            </a:lvl8pPr>
            <a:lvl9pPr marL="5852160" indent="0">
              <a:buNone/>
              <a:defRPr sz="25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7747" y="4008120"/>
            <a:ext cx="6189344" cy="58953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06641" y="2689861"/>
            <a:ext cx="6219826" cy="1318259"/>
          </a:xfrm>
        </p:spPr>
        <p:txBody>
          <a:bodyPr anchor="b"/>
          <a:lstStyle>
            <a:lvl1pPr marL="0" indent="0">
              <a:buNone/>
              <a:defRPr sz="3840" b="1"/>
            </a:lvl1pPr>
            <a:lvl2pPr marL="731520" indent="0">
              <a:buNone/>
              <a:defRPr sz="3200" b="1"/>
            </a:lvl2pPr>
            <a:lvl3pPr marL="1463040" indent="0">
              <a:buNone/>
              <a:defRPr sz="2880" b="1"/>
            </a:lvl3pPr>
            <a:lvl4pPr marL="2194560" indent="0">
              <a:buNone/>
              <a:defRPr sz="2560" b="1"/>
            </a:lvl4pPr>
            <a:lvl5pPr marL="2926080" indent="0">
              <a:buNone/>
              <a:defRPr sz="2560" b="1"/>
            </a:lvl5pPr>
            <a:lvl6pPr marL="3657600" indent="0">
              <a:buNone/>
              <a:defRPr sz="2560" b="1"/>
            </a:lvl6pPr>
            <a:lvl7pPr marL="4389120" indent="0">
              <a:buNone/>
              <a:defRPr sz="2560" b="1"/>
            </a:lvl7pPr>
            <a:lvl8pPr marL="5120640" indent="0">
              <a:buNone/>
              <a:defRPr sz="2560" b="1"/>
            </a:lvl8pPr>
            <a:lvl9pPr marL="5852160" indent="0">
              <a:buNone/>
              <a:defRPr sz="25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06641" y="4008120"/>
            <a:ext cx="6219826" cy="58953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6BE6B-EBDA-47AD-B12E-4D406315FF98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CAE0-602B-468C-A32A-262859782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024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6BE6B-EBDA-47AD-B12E-4D406315FF98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CAE0-602B-468C-A32A-262859782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200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6BE6B-EBDA-47AD-B12E-4D406315FF98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CAE0-602B-468C-A32A-262859782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893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731520"/>
            <a:ext cx="4718685" cy="2560320"/>
          </a:xfrm>
        </p:spPr>
        <p:txBody>
          <a:bodyPr anchor="b"/>
          <a:lstStyle>
            <a:lvl1pPr>
              <a:defRPr sz="51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9826" y="1579882"/>
            <a:ext cx="7406640" cy="7797800"/>
          </a:xfrm>
        </p:spPr>
        <p:txBody>
          <a:bodyPr/>
          <a:lstStyle>
            <a:lvl1pPr>
              <a:defRPr sz="5120"/>
            </a:lvl1pPr>
            <a:lvl2pPr>
              <a:defRPr sz="4480"/>
            </a:lvl2pPr>
            <a:lvl3pPr>
              <a:defRPr sz="384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3291840"/>
            <a:ext cx="4718685" cy="6098541"/>
          </a:xfrm>
        </p:spPr>
        <p:txBody>
          <a:bodyPr/>
          <a:lstStyle>
            <a:lvl1pPr marL="0" indent="0">
              <a:buNone/>
              <a:defRPr sz="2560"/>
            </a:lvl1pPr>
            <a:lvl2pPr marL="731520" indent="0">
              <a:buNone/>
              <a:defRPr sz="2240"/>
            </a:lvl2pPr>
            <a:lvl3pPr marL="1463040" indent="0">
              <a:buNone/>
              <a:defRPr sz="1920"/>
            </a:lvl3pPr>
            <a:lvl4pPr marL="2194560" indent="0">
              <a:buNone/>
              <a:defRPr sz="1600"/>
            </a:lvl4pPr>
            <a:lvl5pPr marL="2926080" indent="0">
              <a:buNone/>
              <a:defRPr sz="1600"/>
            </a:lvl5pPr>
            <a:lvl6pPr marL="3657600" indent="0">
              <a:buNone/>
              <a:defRPr sz="1600"/>
            </a:lvl6pPr>
            <a:lvl7pPr marL="4389120" indent="0">
              <a:buNone/>
              <a:defRPr sz="1600"/>
            </a:lvl7pPr>
            <a:lvl8pPr marL="5120640" indent="0">
              <a:buNone/>
              <a:defRPr sz="1600"/>
            </a:lvl8pPr>
            <a:lvl9pPr marL="585216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6BE6B-EBDA-47AD-B12E-4D406315FF98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CAE0-602B-468C-A32A-262859782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097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731520"/>
            <a:ext cx="4718685" cy="2560320"/>
          </a:xfrm>
        </p:spPr>
        <p:txBody>
          <a:bodyPr anchor="b"/>
          <a:lstStyle>
            <a:lvl1pPr>
              <a:defRPr sz="51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19826" y="1579882"/>
            <a:ext cx="7406640" cy="7797800"/>
          </a:xfrm>
        </p:spPr>
        <p:txBody>
          <a:bodyPr anchor="t"/>
          <a:lstStyle>
            <a:lvl1pPr marL="0" indent="0">
              <a:buNone/>
              <a:defRPr sz="5120"/>
            </a:lvl1pPr>
            <a:lvl2pPr marL="731520" indent="0">
              <a:buNone/>
              <a:defRPr sz="4480"/>
            </a:lvl2pPr>
            <a:lvl3pPr marL="1463040" indent="0">
              <a:buNone/>
              <a:defRPr sz="3840"/>
            </a:lvl3pPr>
            <a:lvl4pPr marL="2194560" indent="0">
              <a:buNone/>
              <a:defRPr sz="3200"/>
            </a:lvl4pPr>
            <a:lvl5pPr marL="2926080" indent="0">
              <a:buNone/>
              <a:defRPr sz="3200"/>
            </a:lvl5pPr>
            <a:lvl6pPr marL="3657600" indent="0">
              <a:buNone/>
              <a:defRPr sz="3200"/>
            </a:lvl6pPr>
            <a:lvl7pPr marL="4389120" indent="0">
              <a:buNone/>
              <a:defRPr sz="3200"/>
            </a:lvl7pPr>
            <a:lvl8pPr marL="5120640" indent="0">
              <a:buNone/>
              <a:defRPr sz="3200"/>
            </a:lvl8pPr>
            <a:lvl9pPr marL="5852160" indent="0">
              <a:buNone/>
              <a:defRPr sz="3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3291840"/>
            <a:ext cx="4718685" cy="6098541"/>
          </a:xfrm>
        </p:spPr>
        <p:txBody>
          <a:bodyPr/>
          <a:lstStyle>
            <a:lvl1pPr marL="0" indent="0">
              <a:buNone/>
              <a:defRPr sz="2560"/>
            </a:lvl1pPr>
            <a:lvl2pPr marL="731520" indent="0">
              <a:buNone/>
              <a:defRPr sz="2240"/>
            </a:lvl2pPr>
            <a:lvl3pPr marL="1463040" indent="0">
              <a:buNone/>
              <a:defRPr sz="1920"/>
            </a:lvl3pPr>
            <a:lvl4pPr marL="2194560" indent="0">
              <a:buNone/>
              <a:defRPr sz="1600"/>
            </a:lvl4pPr>
            <a:lvl5pPr marL="2926080" indent="0">
              <a:buNone/>
              <a:defRPr sz="1600"/>
            </a:lvl5pPr>
            <a:lvl6pPr marL="3657600" indent="0">
              <a:buNone/>
              <a:defRPr sz="1600"/>
            </a:lvl6pPr>
            <a:lvl7pPr marL="4389120" indent="0">
              <a:buNone/>
              <a:defRPr sz="1600"/>
            </a:lvl7pPr>
            <a:lvl8pPr marL="5120640" indent="0">
              <a:buNone/>
              <a:defRPr sz="1600"/>
            </a:lvl8pPr>
            <a:lvl9pPr marL="585216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6BE6B-EBDA-47AD-B12E-4D406315FF98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CAE0-602B-468C-A32A-262859782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013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5840" y="584202"/>
            <a:ext cx="12618720" cy="21209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40" y="2921000"/>
            <a:ext cx="12618720" cy="69621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05840" y="10170162"/>
            <a:ext cx="329184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9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56BE6B-EBDA-47AD-B12E-4D406315FF98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6320" y="10170162"/>
            <a:ext cx="493776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9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32720" y="10170162"/>
            <a:ext cx="329184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9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A8CAE0-602B-468C-A32A-262859782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463040" rtl="0" eaLnBrk="1" latinLnBrk="0" hangingPunct="1">
        <a:lnSpc>
          <a:spcPct val="90000"/>
        </a:lnSpc>
        <a:spcBef>
          <a:spcPct val="0"/>
        </a:spcBef>
        <a:buNone/>
        <a:defRPr sz="70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5760" indent="-365760" algn="l" defTabSz="146304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4480" kern="1200">
          <a:solidFill>
            <a:schemeClr val="tx1"/>
          </a:solidFill>
          <a:latin typeface="+mn-lt"/>
          <a:ea typeface="+mn-ea"/>
          <a:cs typeface="+mn-cs"/>
        </a:defRPr>
      </a:lvl1pPr>
      <a:lvl2pPr marL="109728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384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56032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4pPr>
      <a:lvl5pPr marL="329184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5pPr>
      <a:lvl6pPr marL="402336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6pPr>
      <a:lvl7pPr marL="475488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7pPr>
      <a:lvl8pPr marL="548640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8pPr>
      <a:lvl9pPr marL="621792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46304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3pPr>
      <a:lvl4pPr marL="219456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4pPr>
      <a:lvl5pPr marL="292608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5pPr>
      <a:lvl6pPr marL="365760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6pPr>
      <a:lvl7pPr marL="438912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7pPr>
      <a:lvl8pPr marL="512064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8pPr>
      <a:lvl9pPr marL="585216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A7928BC-5B51-4438-B642-B310A9B85342}"/>
              </a:ext>
            </a:extLst>
          </p:cNvPr>
          <p:cNvSpPr/>
          <p:nvPr/>
        </p:nvSpPr>
        <p:spPr>
          <a:xfrm>
            <a:off x="11830849" y="2866729"/>
            <a:ext cx="1803638" cy="914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Single solid object or pieces of a single object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C225182-EB52-4E12-83C1-500A14DB7C37}"/>
              </a:ext>
            </a:extLst>
          </p:cNvPr>
          <p:cNvSpPr/>
          <p:nvPr/>
        </p:nvSpPr>
        <p:spPr>
          <a:xfrm>
            <a:off x="7520195" y="1680299"/>
            <a:ext cx="1465385" cy="65599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Liquid or gas in a container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C146400-8DCE-4DDB-8F63-4634DBE8C6BF}"/>
              </a:ext>
            </a:extLst>
          </p:cNvPr>
          <p:cNvSpPr/>
          <p:nvPr/>
        </p:nvSpPr>
        <p:spPr>
          <a:xfrm>
            <a:off x="1296095" y="772526"/>
            <a:ext cx="1979834" cy="89095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Feature of interest is a living organism(s)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FE5FBCD-9E39-456C-B2B6-E1D222ACC8E0}"/>
              </a:ext>
            </a:extLst>
          </p:cNvPr>
          <p:cNvSpPr/>
          <p:nvPr/>
        </p:nvSpPr>
        <p:spPr>
          <a:xfrm>
            <a:off x="11916048" y="4555845"/>
            <a:ext cx="2127259" cy="95098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Aggregation of solid material fragments or particles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3A42130-41A9-4553-892D-2B34634845FA}"/>
              </a:ext>
            </a:extLst>
          </p:cNvPr>
          <p:cNvSpPr/>
          <p:nvPr/>
        </p:nvSpPr>
        <p:spPr>
          <a:xfrm>
            <a:off x="10302714" y="4537242"/>
            <a:ext cx="1287193" cy="51239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Made by humans?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AB34824-A672-4F47-A11A-96700E055A3F}"/>
              </a:ext>
            </a:extLst>
          </p:cNvPr>
          <p:cNvSpPr/>
          <p:nvPr/>
        </p:nvSpPr>
        <p:spPr>
          <a:xfrm>
            <a:off x="862143" y="2832446"/>
            <a:ext cx="2423585" cy="64633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One or more complete organisms of same kind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16FE67F-0288-490E-BA4B-E00D0E897F4E}"/>
              </a:ext>
            </a:extLst>
          </p:cNvPr>
          <p:cNvSpPr/>
          <p:nvPr/>
        </p:nvSpPr>
        <p:spPr>
          <a:xfrm>
            <a:off x="514434" y="4366784"/>
            <a:ext cx="2964027" cy="73202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Whole or fragmentary pieces of multiple organisms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D780901-3F6D-46DB-9B1C-1963A9B4797E}"/>
              </a:ext>
            </a:extLst>
          </p:cNvPr>
          <p:cNvSpPr/>
          <p:nvPr/>
        </p:nvSpPr>
        <p:spPr>
          <a:xfrm>
            <a:off x="571497" y="5969193"/>
            <a:ext cx="1841894" cy="59787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Organic part of a single organism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1394905-747C-41AA-A564-71B31FE6C649}"/>
              </a:ext>
            </a:extLst>
          </p:cNvPr>
          <p:cNvSpPr/>
          <p:nvPr/>
        </p:nvSpPr>
        <p:spPr>
          <a:xfrm>
            <a:off x="4512325" y="1078843"/>
            <a:ext cx="1969476" cy="91439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Fossilized remains or trace of one or more organisms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0FC1BCB-7622-46EA-93E9-089AA15C8877}"/>
              </a:ext>
            </a:extLst>
          </p:cNvPr>
          <p:cNvSpPr txBox="1"/>
          <p:nvPr/>
        </p:nvSpPr>
        <p:spPr>
          <a:xfrm>
            <a:off x="329558" y="7224103"/>
            <a:ext cx="1162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Organism Part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AB83EC3-2CF9-4432-A956-A3B60D981D09}"/>
              </a:ext>
            </a:extLst>
          </p:cNvPr>
          <p:cNvCxnSpPr>
            <a:cxnSpLocks/>
            <a:stCxn id="12" idx="3"/>
            <a:endCxn id="146" idx="1"/>
          </p:cNvCxnSpPr>
          <p:nvPr/>
        </p:nvCxnSpPr>
        <p:spPr>
          <a:xfrm>
            <a:off x="3285728" y="3155612"/>
            <a:ext cx="645867" cy="467585"/>
          </a:xfrm>
          <a:prstGeom prst="straightConnector1">
            <a:avLst/>
          </a:prstGeom>
          <a:ln w="5715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02ADBC1-58B0-4292-A9F9-8730E72A55B3}"/>
              </a:ext>
            </a:extLst>
          </p:cNvPr>
          <p:cNvCxnSpPr>
            <a:cxnSpLocks/>
            <a:stCxn id="6" idx="3"/>
            <a:endCxn id="15" idx="1"/>
          </p:cNvCxnSpPr>
          <p:nvPr/>
        </p:nvCxnSpPr>
        <p:spPr>
          <a:xfrm>
            <a:off x="3275929" y="1218003"/>
            <a:ext cx="1236396" cy="318040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5126344-066C-480C-BCD9-F13A41A3CCAE}"/>
              </a:ext>
            </a:extLst>
          </p:cNvPr>
          <p:cNvCxnSpPr>
            <a:cxnSpLocks/>
            <a:stCxn id="15" idx="3"/>
            <a:endCxn id="5" idx="1"/>
          </p:cNvCxnSpPr>
          <p:nvPr/>
        </p:nvCxnSpPr>
        <p:spPr>
          <a:xfrm>
            <a:off x="6481801" y="1536043"/>
            <a:ext cx="1038394" cy="472253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4A6B89B0-57C9-424F-B9F4-6D19145C9AD5}"/>
              </a:ext>
            </a:extLst>
          </p:cNvPr>
          <p:cNvCxnSpPr>
            <a:cxnSpLocks/>
            <a:stCxn id="45" idx="2"/>
            <a:endCxn id="157" idx="0"/>
          </p:cNvCxnSpPr>
          <p:nvPr/>
        </p:nvCxnSpPr>
        <p:spPr>
          <a:xfrm>
            <a:off x="13243780" y="6790792"/>
            <a:ext cx="223442" cy="775946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A5793A4-5524-44CF-BF99-D0161F216D90}"/>
              </a:ext>
            </a:extLst>
          </p:cNvPr>
          <p:cNvCxnSpPr>
            <a:cxnSpLocks/>
            <a:stCxn id="14" idx="2"/>
            <a:endCxn id="29" idx="0"/>
          </p:cNvCxnSpPr>
          <p:nvPr/>
        </p:nvCxnSpPr>
        <p:spPr>
          <a:xfrm flipH="1">
            <a:off x="910730" y="6567071"/>
            <a:ext cx="581714" cy="657032"/>
          </a:xfrm>
          <a:prstGeom prst="straightConnector1">
            <a:avLst/>
          </a:prstGeom>
          <a:ln w="5715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4A31BF59-7743-4B33-B749-AD3ED8140D60}"/>
              </a:ext>
            </a:extLst>
          </p:cNvPr>
          <p:cNvCxnSpPr>
            <a:cxnSpLocks/>
            <a:stCxn id="4" idx="2"/>
            <a:endCxn id="9" idx="0"/>
          </p:cNvCxnSpPr>
          <p:nvPr/>
        </p:nvCxnSpPr>
        <p:spPr>
          <a:xfrm flipH="1">
            <a:off x="10946311" y="3781129"/>
            <a:ext cx="1786357" cy="756113"/>
          </a:xfrm>
          <a:prstGeom prst="straightConnector1">
            <a:avLst/>
          </a:prstGeom>
          <a:ln w="5715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BB8E5045-4070-4E4C-83A8-2608B8230881}"/>
              </a:ext>
            </a:extLst>
          </p:cNvPr>
          <p:cNvSpPr txBox="1"/>
          <p:nvPr/>
        </p:nvSpPr>
        <p:spPr>
          <a:xfrm>
            <a:off x="9162982" y="6521398"/>
            <a:ext cx="15180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Other solid object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2F04C35B-6BDB-4116-8018-A042CB38A019}"/>
              </a:ext>
            </a:extLst>
          </p:cNvPr>
          <p:cNvCxnSpPr>
            <a:cxnSpLocks/>
            <a:stCxn id="9" idx="2"/>
            <a:endCxn id="67" idx="0"/>
          </p:cNvCxnSpPr>
          <p:nvPr/>
        </p:nvCxnSpPr>
        <p:spPr>
          <a:xfrm flipH="1">
            <a:off x="9922025" y="5049633"/>
            <a:ext cx="1024286" cy="1471765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3D37BD08-DA16-46B1-95DD-27D1272E0908}"/>
              </a:ext>
            </a:extLst>
          </p:cNvPr>
          <p:cNvCxnSpPr>
            <a:cxnSpLocks/>
            <a:stCxn id="9" idx="1"/>
            <a:endCxn id="74" idx="0"/>
          </p:cNvCxnSpPr>
          <p:nvPr/>
        </p:nvCxnSpPr>
        <p:spPr>
          <a:xfrm flipH="1">
            <a:off x="7902541" y="4793438"/>
            <a:ext cx="2400173" cy="1293493"/>
          </a:xfrm>
          <a:prstGeom prst="straightConnector1">
            <a:avLst/>
          </a:prstGeom>
          <a:ln w="5715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3424D12C-C0B1-4F61-91CA-9EC80D7CE103}"/>
              </a:ext>
            </a:extLst>
          </p:cNvPr>
          <p:cNvSpPr txBox="1"/>
          <p:nvPr/>
        </p:nvSpPr>
        <p:spPr>
          <a:xfrm>
            <a:off x="7451392" y="6086931"/>
            <a:ext cx="902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Artifact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F1EB7517-64BE-4492-8C60-3EC88294D31E}"/>
              </a:ext>
            </a:extLst>
          </p:cNvPr>
          <p:cNvSpPr txBox="1"/>
          <p:nvPr/>
        </p:nvSpPr>
        <p:spPr>
          <a:xfrm>
            <a:off x="5332412" y="2944806"/>
            <a:ext cx="706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Fossil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828C5BC8-3244-44FE-B0B6-79F328B7DB25}"/>
              </a:ext>
            </a:extLst>
          </p:cNvPr>
          <p:cNvCxnSpPr>
            <a:cxnSpLocks/>
            <a:stCxn id="15" idx="2"/>
            <a:endCxn id="77" idx="0"/>
          </p:cNvCxnSpPr>
          <p:nvPr/>
        </p:nvCxnSpPr>
        <p:spPr>
          <a:xfrm>
            <a:off x="5497063" y="1993242"/>
            <a:ext cx="188363" cy="951564"/>
          </a:xfrm>
          <a:prstGeom prst="straightConnector1">
            <a:avLst/>
          </a:prstGeom>
          <a:ln w="5715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A6F18AFB-DF84-41DA-8E70-E0BCAAC35DD5}"/>
              </a:ext>
            </a:extLst>
          </p:cNvPr>
          <p:cNvCxnSpPr>
            <a:cxnSpLocks/>
            <a:stCxn id="5" idx="2"/>
            <a:endCxn id="100" idx="0"/>
          </p:cNvCxnSpPr>
          <p:nvPr/>
        </p:nvCxnSpPr>
        <p:spPr>
          <a:xfrm flipH="1">
            <a:off x="8120523" y="2336293"/>
            <a:ext cx="132365" cy="569691"/>
          </a:xfrm>
          <a:prstGeom prst="straightConnector1">
            <a:avLst/>
          </a:prstGeom>
          <a:ln w="5715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0F26ACC6-F0AC-482C-8B3B-8D8066BDA0FD}"/>
              </a:ext>
            </a:extLst>
          </p:cNvPr>
          <p:cNvSpPr txBox="1"/>
          <p:nvPr/>
        </p:nvSpPr>
        <p:spPr>
          <a:xfrm>
            <a:off x="7485718" y="2905984"/>
            <a:ext cx="12696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Container with fluid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C313A968-E079-4CF3-9F0A-8DACC8B500A5}"/>
              </a:ext>
            </a:extLst>
          </p:cNvPr>
          <p:cNvCxnSpPr>
            <a:cxnSpLocks/>
            <a:stCxn id="45" idx="2"/>
            <a:endCxn id="65" idx="0"/>
          </p:cNvCxnSpPr>
          <p:nvPr/>
        </p:nvCxnSpPr>
        <p:spPr>
          <a:xfrm flipH="1">
            <a:off x="11645264" y="6790792"/>
            <a:ext cx="1598516" cy="1414755"/>
          </a:xfrm>
          <a:prstGeom prst="straightConnector1">
            <a:avLst/>
          </a:prstGeom>
          <a:ln w="5715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9FF00C30-B279-4E7D-BA37-4DBC3FEBFF44}"/>
              </a:ext>
            </a:extLst>
          </p:cNvPr>
          <p:cNvCxnSpPr>
            <a:cxnSpLocks/>
            <a:stCxn id="6" idx="2"/>
            <a:endCxn id="12" idx="0"/>
          </p:cNvCxnSpPr>
          <p:nvPr/>
        </p:nvCxnSpPr>
        <p:spPr>
          <a:xfrm flipH="1">
            <a:off x="2073936" y="1663479"/>
            <a:ext cx="212076" cy="1168967"/>
          </a:xfrm>
          <a:prstGeom prst="straightConnector1">
            <a:avLst/>
          </a:prstGeom>
          <a:ln w="5715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3BF997B5-DB3A-4F3A-AED1-BBCFA16FAE48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 flipH="1">
            <a:off x="1996448" y="3478777"/>
            <a:ext cx="77488" cy="888007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27AD4CA3-38CB-4896-8918-1AFD09ACDD59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 flipH="1">
            <a:off x="1492444" y="5098809"/>
            <a:ext cx="504004" cy="870384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145">
            <a:extLst>
              <a:ext uri="{FF2B5EF4-FFF2-40B4-BE49-F238E27FC236}">
                <a16:creationId xmlns:a16="http://schemas.microsoft.com/office/drawing/2014/main" id="{AF86D2C1-C0AB-437C-84B8-621015E67006}"/>
              </a:ext>
            </a:extLst>
          </p:cNvPr>
          <p:cNvSpPr txBox="1"/>
          <p:nvPr/>
        </p:nvSpPr>
        <p:spPr>
          <a:xfrm>
            <a:off x="3931595" y="3438531"/>
            <a:ext cx="1941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Whole organism</a:t>
            </a: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2ADA72C7-F5E5-408A-A57C-CE45307EE555}"/>
              </a:ext>
            </a:extLst>
          </p:cNvPr>
          <p:cNvCxnSpPr>
            <a:cxnSpLocks/>
          </p:cNvCxnSpPr>
          <p:nvPr/>
        </p:nvCxnSpPr>
        <p:spPr>
          <a:xfrm>
            <a:off x="11814577" y="943757"/>
            <a:ext cx="1146886" cy="31850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05B7B862-3F30-4399-BCE7-0B8AA356066B}"/>
              </a:ext>
            </a:extLst>
          </p:cNvPr>
          <p:cNvCxnSpPr>
            <a:cxnSpLocks/>
          </p:cNvCxnSpPr>
          <p:nvPr/>
        </p:nvCxnSpPr>
        <p:spPr>
          <a:xfrm>
            <a:off x="11957575" y="498021"/>
            <a:ext cx="860899" cy="5799"/>
          </a:xfrm>
          <a:prstGeom prst="straightConnector1">
            <a:avLst/>
          </a:prstGeom>
          <a:ln w="5715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Box 153">
            <a:extLst>
              <a:ext uri="{FF2B5EF4-FFF2-40B4-BE49-F238E27FC236}">
                <a16:creationId xmlns:a16="http://schemas.microsoft.com/office/drawing/2014/main" id="{A980BB7B-28DF-4306-A8DE-838052C246F9}"/>
              </a:ext>
            </a:extLst>
          </p:cNvPr>
          <p:cNvSpPr txBox="1"/>
          <p:nvPr/>
        </p:nvSpPr>
        <p:spPr>
          <a:xfrm>
            <a:off x="12082453" y="78042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41BC9BB4-CD81-4EC3-8FDD-8A475317BEAB}"/>
              </a:ext>
            </a:extLst>
          </p:cNvPr>
          <p:cNvSpPr txBox="1"/>
          <p:nvPr/>
        </p:nvSpPr>
        <p:spPr>
          <a:xfrm>
            <a:off x="12145261" y="624671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41D975E3-77A3-4B23-905A-9815F1AFE4E7}"/>
              </a:ext>
            </a:extLst>
          </p:cNvPr>
          <p:cNvSpPr txBox="1"/>
          <p:nvPr/>
        </p:nvSpPr>
        <p:spPr>
          <a:xfrm>
            <a:off x="12797968" y="7566738"/>
            <a:ext cx="1338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Aggregation</a:t>
            </a:r>
          </a:p>
        </p:txBody>
      </p:sp>
      <p:cxnSp>
        <p:nvCxnSpPr>
          <p:cNvPr id="196" name="Straight Arrow Connector 195">
            <a:extLst>
              <a:ext uri="{FF2B5EF4-FFF2-40B4-BE49-F238E27FC236}">
                <a16:creationId xmlns:a16="http://schemas.microsoft.com/office/drawing/2014/main" id="{6747C48A-E079-4864-8516-E1E5987D2B9C}"/>
              </a:ext>
            </a:extLst>
          </p:cNvPr>
          <p:cNvCxnSpPr>
            <a:cxnSpLocks/>
            <a:stCxn id="8" idx="1"/>
            <a:endCxn id="199" idx="3"/>
          </p:cNvCxnSpPr>
          <p:nvPr/>
        </p:nvCxnSpPr>
        <p:spPr>
          <a:xfrm rot="10800000" flipV="1">
            <a:off x="8572466" y="5031339"/>
            <a:ext cx="3343582" cy="3497374"/>
          </a:xfrm>
          <a:prstGeom prst="curvedConnector3">
            <a:avLst>
              <a:gd name="adj1" fmla="val 8598"/>
            </a:avLst>
          </a:prstGeom>
          <a:ln w="57150">
            <a:solidFill>
              <a:srgbClr val="FF000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TextBox 198">
            <a:extLst>
              <a:ext uri="{FF2B5EF4-FFF2-40B4-BE49-F238E27FC236}">
                <a16:creationId xmlns:a16="http://schemas.microsoft.com/office/drawing/2014/main" id="{595D5115-ADC9-4BD0-8F63-FFA6E94ABD19}"/>
              </a:ext>
            </a:extLst>
          </p:cNvPr>
          <p:cNvSpPr txBox="1"/>
          <p:nvPr/>
        </p:nvSpPr>
        <p:spPr>
          <a:xfrm>
            <a:off x="6917163" y="8205547"/>
            <a:ext cx="16553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Suggest new category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DF04E007-B3A3-441B-9B37-144F704103F1}"/>
              </a:ext>
            </a:extLst>
          </p:cNvPr>
          <p:cNvCxnSpPr>
            <a:cxnSpLocks/>
            <a:stCxn id="14" idx="3"/>
            <a:endCxn id="48" idx="0"/>
          </p:cNvCxnSpPr>
          <p:nvPr/>
        </p:nvCxnSpPr>
        <p:spPr>
          <a:xfrm>
            <a:off x="2413391" y="6268132"/>
            <a:ext cx="615788" cy="1429997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EC8D8E16-60C1-4AA6-9512-9D66126154B8}"/>
              </a:ext>
            </a:extLst>
          </p:cNvPr>
          <p:cNvSpPr/>
          <p:nvPr/>
        </p:nvSpPr>
        <p:spPr>
          <a:xfrm>
            <a:off x="12600835" y="6160314"/>
            <a:ext cx="1285890" cy="63047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Made by humans?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9371925-A70E-4D75-85D8-DED99FE1A2ED}"/>
              </a:ext>
            </a:extLst>
          </p:cNvPr>
          <p:cNvCxnSpPr>
            <a:cxnSpLocks/>
            <a:stCxn id="8" idx="2"/>
            <a:endCxn id="45" idx="0"/>
          </p:cNvCxnSpPr>
          <p:nvPr/>
        </p:nvCxnSpPr>
        <p:spPr>
          <a:xfrm>
            <a:off x="12979678" y="5506833"/>
            <a:ext cx="264102" cy="653481"/>
          </a:xfrm>
          <a:prstGeom prst="straightConnector1">
            <a:avLst/>
          </a:prstGeom>
          <a:ln w="5715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175B7C11-BDDE-4914-A44C-DD906F49927C}"/>
              </a:ext>
            </a:extLst>
          </p:cNvPr>
          <p:cNvSpPr txBox="1"/>
          <p:nvPr/>
        </p:nvSpPr>
        <p:spPr>
          <a:xfrm>
            <a:off x="10827790" y="8205547"/>
            <a:ext cx="16349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Anthropogenic aggregation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B91FC49B-0766-4956-9220-399AAADDAE37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>
            <a:off x="12732668" y="3781129"/>
            <a:ext cx="247010" cy="774716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id="{BD5A3DC5-D45F-4E2F-8A5E-B94A86907488}"/>
              </a:ext>
            </a:extLst>
          </p:cNvPr>
          <p:cNvSpPr txBox="1"/>
          <p:nvPr/>
        </p:nvSpPr>
        <p:spPr>
          <a:xfrm>
            <a:off x="821939" y="126195"/>
            <a:ext cx="19414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START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96C632D0-02F2-413C-BDAB-05306A6B88CA}"/>
              </a:ext>
            </a:extLst>
          </p:cNvPr>
          <p:cNvSpPr txBox="1"/>
          <p:nvPr/>
        </p:nvSpPr>
        <p:spPr>
          <a:xfrm>
            <a:off x="2965106" y="9789194"/>
            <a:ext cx="84875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err="1"/>
              <a:t>iSamples</a:t>
            </a:r>
            <a:r>
              <a:rPr lang="en-US" sz="3600" b="1" dirty="0"/>
              <a:t> Specimen Type Decision Tree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7F784D8-8928-47DB-9E3B-0C862DC6AA6C}"/>
              </a:ext>
            </a:extLst>
          </p:cNvPr>
          <p:cNvSpPr/>
          <p:nvPr/>
        </p:nvSpPr>
        <p:spPr>
          <a:xfrm>
            <a:off x="2035087" y="7698129"/>
            <a:ext cx="1988183" cy="59787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Product of an organism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1D35338-9D1E-49CA-9BEB-BA485246F657}"/>
              </a:ext>
            </a:extLst>
          </p:cNvPr>
          <p:cNvCxnSpPr>
            <a:cxnSpLocks/>
            <a:stCxn id="13" idx="2"/>
            <a:endCxn id="55" idx="1"/>
          </p:cNvCxnSpPr>
          <p:nvPr/>
        </p:nvCxnSpPr>
        <p:spPr>
          <a:xfrm>
            <a:off x="1996448" y="5098809"/>
            <a:ext cx="1015326" cy="577941"/>
          </a:xfrm>
          <a:prstGeom prst="straightConnector1">
            <a:avLst/>
          </a:prstGeom>
          <a:ln w="5715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AAEA5FEF-F458-4428-B1BE-919F03F5148B}"/>
              </a:ext>
            </a:extLst>
          </p:cNvPr>
          <p:cNvSpPr txBox="1"/>
          <p:nvPr/>
        </p:nvSpPr>
        <p:spPr>
          <a:xfrm>
            <a:off x="3011774" y="5492084"/>
            <a:ext cx="2098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Biome aggregation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39ADC733-08E2-4F74-AE0A-59FAB68653EC}"/>
              </a:ext>
            </a:extLst>
          </p:cNvPr>
          <p:cNvCxnSpPr>
            <a:cxnSpLocks/>
            <a:stCxn id="48" idx="2"/>
            <a:endCxn id="57" idx="0"/>
          </p:cNvCxnSpPr>
          <p:nvPr/>
        </p:nvCxnSpPr>
        <p:spPr>
          <a:xfrm flipH="1">
            <a:off x="2993827" y="8296007"/>
            <a:ext cx="35352" cy="580990"/>
          </a:xfrm>
          <a:prstGeom prst="straightConnector1">
            <a:avLst/>
          </a:prstGeom>
          <a:ln w="5715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ED0A3D45-2A50-4E51-A855-0198F12C6AFC}"/>
              </a:ext>
            </a:extLst>
          </p:cNvPr>
          <p:cNvSpPr txBox="1"/>
          <p:nvPr/>
        </p:nvSpPr>
        <p:spPr>
          <a:xfrm>
            <a:off x="1999735" y="8876997"/>
            <a:ext cx="1988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Organism product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5099DDBB-29AC-43C0-B1BC-DE61F129D588}"/>
              </a:ext>
            </a:extLst>
          </p:cNvPr>
          <p:cNvCxnSpPr>
            <a:cxnSpLocks/>
            <a:stCxn id="48" idx="3"/>
            <a:endCxn id="199" idx="1"/>
          </p:cNvCxnSpPr>
          <p:nvPr/>
        </p:nvCxnSpPr>
        <p:spPr>
          <a:xfrm>
            <a:off x="4023270" y="7997068"/>
            <a:ext cx="2893893" cy="531645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2FC09A00-F9DC-45CF-86EB-667DB9CDA0C7}"/>
              </a:ext>
            </a:extLst>
          </p:cNvPr>
          <p:cNvSpPr txBox="1"/>
          <p:nvPr/>
        </p:nvSpPr>
        <p:spPr>
          <a:xfrm>
            <a:off x="1888439" y="9188536"/>
            <a:ext cx="24053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Shell,  antler, coral skeleton (organic tissue not included), fecal matter. 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6032D6F-83E8-45C0-8878-B11C1168C357}"/>
              </a:ext>
            </a:extLst>
          </p:cNvPr>
          <p:cNvSpPr txBox="1"/>
          <p:nvPr/>
        </p:nvSpPr>
        <p:spPr>
          <a:xfrm>
            <a:off x="208937" y="7778533"/>
            <a:ext cx="161913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Tissue, chitin, teeth, claws, bone, horn (with organic tissue included)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A9B3575-0FFB-44E7-AF69-13A1AF624AFD}"/>
              </a:ext>
            </a:extLst>
          </p:cNvPr>
          <p:cNvSpPr txBox="1"/>
          <p:nvPr/>
        </p:nvSpPr>
        <p:spPr>
          <a:xfrm>
            <a:off x="10558812" y="8892386"/>
            <a:ext cx="21682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Building rubble, pot sherd collection, slag, miscellaneous waste material. The individual particles or objects are made by humans.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FB1BD11C-EED5-4F17-8B16-6318F5F4F3D7}"/>
              </a:ext>
            </a:extLst>
          </p:cNvPr>
          <p:cNvSpPr txBox="1"/>
          <p:nvPr/>
        </p:nvSpPr>
        <p:spPr>
          <a:xfrm>
            <a:off x="3796650" y="2149053"/>
            <a:ext cx="1832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Fossilization implies replacement of material by new phases, along with loss of most organic material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2D0197D-FB34-47B7-AE6D-52E620B843D1}"/>
              </a:ext>
            </a:extLst>
          </p:cNvPr>
          <p:cNvSpPr txBox="1"/>
          <p:nvPr/>
        </p:nvSpPr>
        <p:spPr>
          <a:xfrm>
            <a:off x="6101977" y="6411095"/>
            <a:ext cx="28940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The object is composed of material made by human activity (e.g. glass, plaster, refined metal), or is natural material shaped/modified by human activity (e.g. bricks, carved bone, sculpture, textiles…)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64BF7F2-A1FB-4C0E-8D4E-58B1041F99D7}"/>
              </a:ext>
            </a:extLst>
          </p:cNvPr>
          <p:cNvSpPr txBox="1"/>
          <p:nvPr/>
        </p:nvSpPr>
        <p:spPr>
          <a:xfrm>
            <a:off x="8582654" y="7070647"/>
            <a:ext cx="27457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E.g.: Cores of rock, sediment or soil that are curated as objects; rock or mineral samples. Objects produced by living organism should be classified as organism product; 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2E4760AD-1D4E-4EA8-8949-00EE0A1D6980}"/>
              </a:ext>
            </a:extLst>
          </p:cNvPr>
          <p:cNvSpPr txBox="1"/>
          <p:nvPr/>
        </p:nvSpPr>
        <p:spPr>
          <a:xfrm>
            <a:off x="12562691" y="7919767"/>
            <a:ext cx="20390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Borehole cuttings, loose soil or sediment (e.g. in a bag), rock chips, particulate filtrate or precipitate; rock powders, synthetic powders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73C0A71F-4164-4178-B412-81D5412F3AE8}"/>
              </a:ext>
            </a:extLst>
          </p:cNvPr>
          <p:cNvSpPr txBox="1"/>
          <p:nvPr/>
        </p:nvSpPr>
        <p:spPr>
          <a:xfrm>
            <a:off x="3004027" y="5799548"/>
            <a:ext cx="224770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E.g.: Leaf litter, soil, water, or sediment collected for biological analysis, ocean trawl for biome sample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77A5BA71-601A-4822-AA8C-C4C8F2C97859}"/>
              </a:ext>
            </a:extLst>
          </p:cNvPr>
          <p:cNvSpPr txBox="1"/>
          <p:nvPr/>
        </p:nvSpPr>
        <p:spPr>
          <a:xfrm>
            <a:off x="3906239" y="3895730"/>
            <a:ext cx="224770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e.g. Bird, snake, fish </a:t>
            </a:r>
            <a:r>
              <a:rPr lang="en-US" sz="1000" dirty="0" err="1"/>
              <a:t>etc</a:t>
            </a:r>
            <a:r>
              <a:rPr lang="en-US" sz="1000" dirty="0"/>
              <a:t>, typically preserved in some fluid in a container….; pin-mounted insect. 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43933C05-5584-44D3-A2B0-6586EAF19E23}"/>
              </a:ext>
            </a:extLst>
          </p:cNvPr>
          <p:cNvSpPr txBox="1"/>
          <p:nvPr/>
        </p:nvSpPr>
        <p:spPr>
          <a:xfrm>
            <a:off x="9242805" y="1124922"/>
            <a:ext cx="211981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The sample is the fluid; it is necessarily contained somehow. The </a:t>
            </a:r>
            <a:r>
              <a:rPr lang="en-US" sz="1000" dirty="0" err="1"/>
              <a:t>sampledFeature</a:t>
            </a:r>
            <a:r>
              <a:rPr lang="en-US" sz="1000" dirty="0"/>
              <a:t> (a different category property) is the entity from which the fluid came.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3E824EF-180B-4FFA-95B3-5F7F00C313E4}"/>
              </a:ext>
            </a:extLst>
          </p:cNvPr>
          <p:cNvSpPr txBox="1"/>
          <p:nvPr/>
        </p:nvSpPr>
        <p:spPr>
          <a:xfrm>
            <a:off x="4173523" y="279442"/>
            <a:ext cx="60707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NOTE: Focus here is First on ‘why was it collected,’ then on ‘what kind of thing is on the shelf or in the drawer where I keep my collection of specimens’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F8D3E86E-EF88-4BD6-A006-B7BDE51D987D}"/>
              </a:ext>
            </a:extLst>
          </p:cNvPr>
          <p:cNvSpPr txBox="1"/>
          <p:nvPr/>
        </p:nvSpPr>
        <p:spPr>
          <a:xfrm>
            <a:off x="495359" y="1894253"/>
            <a:ext cx="167944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Note that of these will overlap with ‘piece of solid material’ (except for ‘biome aggregation’)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022C0D5C-9DAE-4A0F-9210-9D126F304D08}"/>
              </a:ext>
            </a:extLst>
          </p:cNvPr>
          <p:cNvSpPr txBox="1"/>
          <p:nvPr/>
        </p:nvSpPr>
        <p:spPr>
          <a:xfrm>
            <a:off x="5685425" y="2217265"/>
            <a:ext cx="1258021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Note these will overlap with ‘piece of solid material’</a:t>
            </a:r>
          </a:p>
        </p:txBody>
      </p:sp>
      <p:cxnSp>
        <p:nvCxnSpPr>
          <p:cNvPr id="268" name="Straight Arrow Connector 267">
            <a:extLst>
              <a:ext uri="{FF2B5EF4-FFF2-40B4-BE49-F238E27FC236}">
                <a16:creationId xmlns:a16="http://schemas.microsoft.com/office/drawing/2014/main" id="{57518588-37BD-4599-B145-BFA1454AF704}"/>
              </a:ext>
            </a:extLst>
          </p:cNvPr>
          <p:cNvCxnSpPr>
            <a:cxnSpLocks/>
            <a:stCxn id="5" idx="3"/>
            <a:endCxn id="299" idx="1"/>
          </p:cNvCxnSpPr>
          <p:nvPr/>
        </p:nvCxnSpPr>
        <p:spPr>
          <a:xfrm>
            <a:off x="8985580" y="2008296"/>
            <a:ext cx="474470" cy="665239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9" name="Rectangle 298">
            <a:extLst>
              <a:ext uri="{FF2B5EF4-FFF2-40B4-BE49-F238E27FC236}">
                <a16:creationId xmlns:a16="http://schemas.microsoft.com/office/drawing/2014/main" id="{710AED13-51A3-48B8-9BF5-955890B8A776}"/>
              </a:ext>
            </a:extLst>
          </p:cNvPr>
          <p:cNvSpPr/>
          <p:nvPr/>
        </p:nvSpPr>
        <p:spPr>
          <a:xfrm>
            <a:off x="9460050" y="2216335"/>
            <a:ext cx="1803638" cy="914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Produced in laboratory</a:t>
            </a:r>
          </a:p>
        </p:txBody>
      </p:sp>
      <p:cxnSp>
        <p:nvCxnSpPr>
          <p:cNvPr id="301" name="Straight Arrow Connector 300">
            <a:extLst>
              <a:ext uri="{FF2B5EF4-FFF2-40B4-BE49-F238E27FC236}">
                <a16:creationId xmlns:a16="http://schemas.microsoft.com/office/drawing/2014/main" id="{F62F8733-DF5C-4880-8855-605DA636FE8E}"/>
              </a:ext>
            </a:extLst>
          </p:cNvPr>
          <p:cNvCxnSpPr>
            <a:cxnSpLocks/>
            <a:stCxn id="299" idx="3"/>
            <a:endCxn id="4" idx="1"/>
          </p:cNvCxnSpPr>
          <p:nvPr/>
        </p:nvCxnSpPr>
        <p:spPr>
          <a:xfrm>
            <a:off x="11263688" y="2673535"/>
            <a:ext cx="567161" cy="650394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Straight Arrow Connector 304">
            <a:extLst>
              <a:ext uri="{FF2B5EF4-FFF2-40B4-BE49-F238E27FC236}">
                <a16:creationId xmlns:a16="http://schemas.microsoft.com/office/drawing/2014/main" id="{D69CB222-17F7-4CCD-99C6-DB74CB5B1F1A}"/>
              </a:ext>
            </a:extLst>
          </p:cNvPr>
          <p:cNvCxnSpPr>
            <a:cxnSpLocks/>
            <a:stCxn id="299" idx="2"/>
            <a:endCxn id="3" idx="0"/>
          </p:cNvCxnSpPr>
          <p:nvPr/>
        </p:nvCxnSpPr>
        <p:spPr>
          <a:xfrm flipH="1">
            <a:off x="7858394" y="3130735"/>
            <a:ext cx="2503475" cy="1071982"/>
          </a:xfrm>
          <a:prstGeom prst="straightConnector1">
            <a:avLst/>
          </a:prstGeom>
          <a:ln w="5715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1" name="TextBox 320">
            <a:extLst>
              <a:ext uri="{FF2B5EF4-FFF2-40B4-BE49-F238E27FC236}">
                <a16:creationId xmlns:a16="http://schemas.microsoft.com/office/drawing/2014/main" id="{0B3E0A1F-6B2F-46B1-B05F-BA687FF29BAD}"/>
              </a:ext>
            </a:extLst>
          </p:cNvPr>
          <p:cNvSpPr txBox="1"/>
          <p:nvPr/>
        </p:nvSpPr>
        <p:spPr>
          <a:xfrm>
            <a:off x="6747552" y="4591313"/>
            <a:ext cx="22802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Specimen is product of an experimental procedure (e.g. synthetic material), or analytical preparation (e.g. thin section, </a:t>
            </a:r>
            <a:r>
              <a:rPr lang="en-US" sz="1000" dirty="0" err="1"/>
              <a:t>xrf</a:t>
            </a:r>
            <a:r>
              <a:rPr lang="en-US" sz="1000" dirty="0"/>
              <a:t> bead, SEM stub)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B625E1-3034-49BE-845B-9581B162252E}"/>
              </a:ext>
            </a:extLst>
          </p:cNvPr>
          <p:cNvSpPr txBox="1"/>
          <p:nvPr/>
        </p:nvSpPr>
        <p:spPr>
          <a:xfrm>
            <a:off x="6934839" y="4202717"/>
            <a:ext cx="1847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/>
            </a:lvl1pPr>
          </a:lstStyle>
          <a:p>
            <a:r>
              <a:rPr lang="en-US" dirty="0"/>
              <a:t>Research product</a:t>
            </a:r>
          </a:p>
        </p:txBody>
      </p:sp>
    </p:spTree>
    <p:extLst>
      <p:ext uri="{BB962C8B-B14F-4D97-AF65-F5344CB8AC3E}">
        <p14:creationId xmlns:p14="http://schemas.microsoft.com/office/powerpoint/2010/main" val="20062885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3775</TotalTime>
  <Words>463</Words>
  <Application>Microsoft Office PowerPoint</Application>
  <PresentationFormat>Custom</PresentationFormat>
  <Paragraphs>42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iSamples Specimen Type</dc:title>
  <dc:creator>Stephen Richard</dc:creator>
  <cp:lastModifiedBy>Stephen Richard</cp:lastModifiedBy>
  <cp:revision>34</cp:revision>
  <dcterms:created xsi:type="dcterms:W3CDTF">2021-03-24T21:30:16Z</dcterms:created>
  <dcterms:modified xsi:type="dcterms:W3CDTF">2021-04-21T04:59:47Z</dcterms:modified>
</cp:coreProperties>
</file>