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jpeg" ContentType="image/jpeg"/>
  <Override PartName="/ppt/media/image12.png" ContentType="image/png"/>
  <Override PartName="/ppt/media/image13.png" ContentType="image/png"/>
  <Override PartName="/ppt/media/image14.png" ContentType="image/png"/>
  <Override PartName="/ppt/media/image15.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Aptos"/>
              </a:rPr>
              <a:t>Click to move the slide</a:t>
            </a:r>
            <a:endParaRPr b="0" lang="en-US" sz="1800" spc="-1" strike="noStrike">
              <a:solidFill>
                <a:srgbClr val="000000"/>
              </a:solidFill>
              <a:latin typeface="Aptos"/>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a:noFill/>
          <a:ln w="0">
            <a:noFill/>
          </a:ln>
        </p:spPr>
        <p:txBody>
          <a:bodyPr lIns="0" rIns="0" tIns="0" bIns="0" anchor="t">
            <a:noAutofit/>
          </a:bodyPr>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a:noFill/>
          <a:ln w="0">
            <a:noFill/>
          </a:ln>
        </p:spPr>
        <p:txBody>
          <a:bodyPr lIns="0" rIns="0" tIns="0" bIns="0" anchor="b">
            <a:noAutofit/>
          </a:bodyPr>
          <a:p>
            <a:pPr algn="r"/>
            <a:fld id="{E93617E9-3444-48D8-9DF9-E1E2CD17845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533520" y="764280"/>
            <a:ext cx="6704640" cy="3771360"/>
          </a:xfrm>
          <a:prstGeom prst="rect">
            <a:avLst/>
          </a:prstGeom>
          <a:ln w="0">
            <a:noFill/>
          </a:ln>
        </p:spPr>
      </p:sp>
      <p:sp>
        <p:nvSpPr>
          <p:cNvPr id="133" name="PlaceHolder 2"/>
          <p:cNvSpPr>
            <a:spLocks noGrp="1"/>
          </p:cNvSpPr>
          <p:nvPr>
            <p:ph type="body"/>
          </p:nvPr>
        </p:nvSpPr>
        <p:spPr>
          <a:xfrm>
            <a:off x="777240" y="4777560"/>
            <a:ext cx="6217560" cy="20116800"/>
          </a:xfrm>
          <a:prstGeom prst="rect">
            <a:avLst/>
          </a:prstGeom>
          <a:noFill/>
          <a:ln w="0">
            <a:noFill/>
          </a:ln>
        </p:spPr>
        <p:txBody>
          <a:bodyPr lIns="0" rIns="0" tIns="0" bIns="0" anchor="t">
            <a:noAutofit/>
          </a:bodyPr>
          <a:p>
            <a:r>
              <a:rPr b="0" lang="en-US" sz="2000" spc="-1" strike="noStrike">
                <a:latin typeface="Arial"/>
              </a:rPr>
              <a:t>ARIMA (AutoRegressive Integrated Moving Average) is a traditional statistical model that excels in analyzing time series data with clear trends or seasonal patterns. It combines autoregressive components (which predict future values based on past values) and moving average components (which smooth out noise and fluctuations) to model time series data effectively.</a:t>
            </a:r>
            <a:endParaRPr b="0" lang="en-US" sz="2000" spc="-1" strike="noStrike">
              <a:latin typeface="Arial"/>
            </a:endParaRPr>
          </a:p>
          <a:p>
            <a:endParaRPr b="0" lang="en-US" sz="2000" spc="-1" strike="noStrike">
              <a:latin typeface="Arial"/>
            </a:endParaRPr>
          </a:p>
          <a:p>
            <a:r>
              <a:rPr b="0" lang="en-US" sz="2000" spc="-1" strike="noStrike">
                <a:latin typeface="Arial"/>
              </a:rPr>
              <a:t>LSTM (Long Short-Term Memory) Networks are a type of recurrent neural network (RNN) specifically designed to address the challenge of capturing long-term dependencies in sequential data. Unlike standard RNNs, LSTMs can remember information for an extended period, making them particularly useful for applications where the context or the sequence's history is crucial for prediction.</a:t>
            </a:r>
            <a:endParaRPr b="0" lang="en-US" sz="2000" spc="-1" strike="noStrike">
              <a:latin typeface="Arial"/>
            </a:endParaRPr>
          </a:p>
          <a:p>
            <a:endParaRPr b="0" lang="en-US" sz="2000" spc="-1" strike="noStrike">
              <a:latin typeface="Arial"/>
            </a:endParaRPr>
          </a:p>
          <a:p>
            <a:r>
              <a:rPr b="0" lang="en-US" sz="2000" spc="-1" strike="noStrike">
                <a:latin typeface="Arial"/>
              </a:rPr>
              <a:t>Prophet, developed by Facebook, is a forecasting tool tailored for time series data that displays patterns on different time scales, such as daily, weekly, or yearly trends. It is robust to missing data and outliers, making it a flexible option for real-world time series forecasting problems where data may be imperfect.</a:t>
            </a:r>
            <a:endParaRPr b="0" lang="en-US" sz="2000" spc="-1" strike="noStrike">
              <a:latin typeface="Arial"/>
            </a:endParaRPr>
          </a:p>
          <a:p>
            <a:endParaRPr b="0" lang="en-US" sz="2000" spc="-1" strike="noStrike">
              <a:latin typeface="Arial"/>
            </a:endParaRPr>
          </a:p>
          <a:p>
            <a:r>
              <a:rPr b="0" lang="en-US" sz="2000" spc="-1" strike="noStrike">
                <a:latin typeface="Arial"/>
              </a:rPr>
              <a:t>XGBoost (Extreme Gradient Boosting) is an advanced ensemble learning algorithm known for its efficiency and effectiveness in handling a wide range of data science problems, including time series forecasting. XGBoost builds upon the concept of gradient boosting, where multiple models (typically decision trees) are trained sequentially, with each new model correcting errors made by the previous ones. This process continues until a specified number of trees are created or no further improvements can be made.</a:t>
            </a:r>
            <a:endParaRPr b="0" lang="en-US" sz="2000" spc="-1" strike="noStrike">
              <a:latin typeface="Arial"/>
            </a:endParaRPr>
          </a:p>
          <a:p>
            <a:endParaRPr b="0" lang="en-US" sz="2000" spc="-1" strike="noStrike">
              <a:latin typeface="Arial"/>
            </a:endParaRPr>
          </a:p>
          <a:p>
            <a:r>
              <a:rPr b="0" lang="en-US" sz="2000" spc="-1" strike="noStrike">
                <a:latin typeface="Arial"/>
              </a:rPr>
              <a:t>XGBoost stands out for its ability to handle large and complex datasets with high-dimensional features. employs a sophisticated optimization algorithm to find the best model fit, making it highly accurate for predictive tasks. One of the key features of XGBoost is its use of gradient boosting framework, which minimizes a loss function over all predictions. This approach allows XGBoost to fine-tune its predictions and improve accuracy iteratively.</a:t>
            </a:r>
            <a:endParaRPr b="0" lang="en-US" sz="2000" spc="-1" strike="noStrike">
              <a:latin typeface="Arial"/>
            </a:endParaRPr>
          </a:p>
          <a:p>
            <a:endParaRPr b="0" lang="en-US" sz="2000" spc="-1" strike="noStrike">
              <a:latin typeface="Arial"/>
            </a:endParaRPr>
          </a:p>
          <a:p>
            <a:r>
              <a:rPr b="0" lang="en-US" sz="2000" spc="-1" strike="noStrike">
                <a:latin typeface="Arial"/>
              </a:rPr>
              <a:t>XGBoost also offers several advantages that make it particularly appealing for time series analysis:</a:t>
            </a:r>
            <a:endParaRPr b="0" lang="en-US" sz="2000" spc="-1" strike="noStrike">
              <a:latin typeface="Arial"/>
            </a:endParaRPr>
          </a:p>
          <a:p>
            <a:endParaRPr b="0" lang="en-US" sz="2000" spc="-1" strike="noStrike">
              <a:latin typeface="Arial"/>
            </a:endParaRPr>
          </a:p>
          <a:p>
            <a:r>
              <a:rPr b="0" lang="en-US" sz="2000" spc="-1" strike="noStrike">
                <a:latin typeface="Arial"/>
              </a:rPr>
              <a:t>Efficiency: XGBoost is designed to be highly efficient, both in terms of computation and memory usage. It utilizes parallel processing and tree pruning techniques, which significantly speed up the learning process and improve the model's performance.</a:t>
            </a:r>
            <a:endParaRPr b="0" lang="en-US" sz="2000" spc="-1" strike="noStrike">
              <a:latin typeface="Arial"/>
            </a:endParaRPr>
          </a:p>
          <a:p>
            <a:endParaRPr b="0" lang="en-US" sz="2000" spc="-1" strike="noStrike">
              <a:latin typeface="Arial"/>
            </a:endParaRPr>
          </a:p>
          <a:p>
            <a:r>
              <a:rPr b="0" lang="en-US" sz="2000" spc="-1" strike="noStrike">
                <a:latin typeface="Arial"/>
              </a:rPr>
              <a:t>Flexibility: It can handle various types of data (including categorical and continuous features) and can be used for both regression and classification problems, making it versatile for different time series forecasting scenarios.</a:t>
            </a:r>
            <a:endParaRPr b="0" lang="en-US" sz="2000" spc="-1" strike="noStrike">
              <a:latin typeface="Arial"/>
            </a:endParaRPr>
          </a:p>
          <a:p>
            <a:endParaRPr b="0" lang="en-US" sz="2000" spc="-1" strike="noStrike">
              <a:latin typeface="Arial"/>
            </a:endParaRPr>
          </a:p>
          <a:p>
            <a:r>
              <a:rPr b="0" lang="en-US" sz="2000" spc="-1" strike="noStrike">
                <a:latin typeface="Arial"/>
              </a:rPr>
              <a:t>Regularization: XGBoost includes L1 (Lasso regression) and L2 (Ridge regression) regularization terms in the objective function, which helps prevent overfitting by penalizing complex models. This regularization feature is particularly useful in time series forecasting, where models might overfit to noise in the training data.</a:t>
            </a:r>
            <a:endParaRPr b="0" lang="en-US" sz="2000" spc="-1" strike="noStrike">
              <a:latin typeface="Arial"/>
            </a:endParaRPr>
          </a:p>
          <a:p>
            <a:endParaRPr b="0" lang="en-US" sz="2000" spc="-1" strike="noStrike">
              <a:latin typeface="Arial"/>
            </a:endParaRPr>
          </a:p>
          <a:p>
            <a:r>
              <a:rPr b="0" lang="en-US" sz="2000" spc="-1" strike="noStrike">
                <a:latin typeface="Arial"/>
              </a:rPr>
              <a:t>Handling Missing Values: XGBoost can automatically handle missing data, reducing the need for complex data preprocessing steps. This feature is beneficial in real-world time series datasets, where missing values can be common.</a:t>
            </a:r>
            <a:endParaRPr b="0" lang="en-US" sz="2000" spc="-1" strike="noStrike">
              <a:latin typeface="Arial"/>
            </a:endParaRPr>
          </a:p>
          <a:p>
            <a:endParaRPr b="0" lang="en-US" sz="2000" spc="-1" strike="noStrike">
              <a:latin typeface="Arial"/>
            </a:endParaRPr>
          </a:p>
          <a:p>
            <a:r>
              <a:rPr b="0" lang="en-US" sz="2000" spc="-1" strike="noStrike">
                <a:latin typeface="Arial"/>
              </a:rPr>
              <a:t>Tuning and Customization: XGBoost offers a range of hyperparameters that can be tuned to optimize model performance, including learning rate, depth of trees, and regularization terms. This level of customization allows data scientists to fine-tune their models for specific forecasting tasks.</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533520" y="764280"/>
            <a:ext cx="6704640" cy="3771360"/>
          </a:xfrm>
          <a:prstGeom prst="rect">
            <a:avLst/>
          </a:prstGeom>
          <a:ln w="0">
            <a:noFill/>
          </a:ln>
        </p:spPr>
      </p:sp>
      <p:sp>
        <p:nvSpPr>
          <p:cNvPr id="135" name="PlaceHolder 2"/>
          <p:cNvSpPr>
            <a:spLocks noGrp="1"/>
          </p:cNvSpPr>
          <p:nvPr>
            <p:ph type="body"/>
          </p:nvPr>
        </p:nvSpPr>
        <p:spPr>
          <a:xfrm>
            <a:off x="777240" y="4777560"/>
            <a:ext cx="6217560" cy="12749760"/>
          </a:xfrm>
          <a:prstGeom prst="rect">
            <a:avLst/>
          </a:prstGeom>
          <a:noFill/>
          <a:ln w="0">
            <a:noFill/>
          </a:ln>
        </p:spPr>
        <p:txBody>
          <a:bodyPr lIns="0" rIns="0" tIns="0" bIns="0" anchor="t">
            <a:noAutofit/>
          </a:bodyPr>
          <a:p>
            <a:r>
              <a:rPr b="0" lang="en-US" sz="2000" spc="-1" strike="noStrike">
                <a:latin typeface="Arial"/>
              </a:rPr>
              <a:t>XGBoost stands out for its ability to handle large and complex datasets with high-dimensional features. It employs a sophisticated optimization algorithm to find the best model fit, making it highly accurate for predictive tasks. One of the key features of XGBoost is its use of gradient boosting framework, which minimizes a loss function over all predictions. This approach allows XGBoost to fine-tune its predictions and improve accuracy iteratively.</a:t>
            </a:r>
            <a:endParaRPr b="0" lang="en-US" sz="2000" spc="-1" strike="noStrike">
              <a:latin typeface="Arial"/>
            </a:endParaRPr>
          </a:p>
          <a:p>
            <a:endParaRPr b="0" lang="en-US" sz="2000" spc="-1" strike="noStrike">
              <a:latin typeface="Arial"/>
            </a:endParaRPr>
          </a:p>
          <a:p>
            <a:r>
              <a:rPr b="0" lang="en-US" sz="2000" spc="-1" strike="noStrike">
                <a:latin typeface="Arial"/>
              </a:rPr>
              <a:t>XGBoost also offers several advantages that make it particularly appealing for time series analysis:</a:t>
            </a:r>
            <a:endParaRPr b="0" lang="en-US" sz="2000" spc="-1" strike="noStrike">
              <a:latin typeface="Arial"/>
            </a:endParaRPr>
          </a:p>
          <a:p>
            <a:endParaRPr b="0" lang="en-US" sz="2000" spc="-1" strike="noStrike">
              <a:latin typeface="Arial"/>
            </a:endParaRPr>
          </a:p>
          <a:p>
            <a:r>
              <a:rPr b="0" lang="en-US" sz="2000" spc="-1" strike="noStrike">
                <a:latin typeface="Arial"/>
              </a:rPr>
              <a:t>Efficiency: XGBoost is designed to be highly efficient, both in terms of computation and memory usage. It utilizes parallel processing and tree pruning techniques, which significantly speed up the learning process and improve the model's performance.</a:t>
            </a:r>
            <a:endParaRPr b="0" lang="en-US" sz="2000" spc="-1" strike="noStrike">
              <a:latin typeface="Arial"/>
            </a:endParaRPr>
          </a:p>
          <a:p>
            <a:endParaRPr b="0" lang="en-US" sz="2000" spc="-1" strike="noStrike">
              <a:latin typeface="Arial"/>
            </a:endParaRPr>
          </a:p>
          <a:p>
            <a:r>
              <a:rPr b="0" lang="en-US" sz="2000" spc="-1" strike="noStrike">
                <a:latin typeface="Arial"/>
              </a:rPr>
              <a:t>Flexibility: It can handle various types of data (including categorical and continuous features) and can be used for both regression and classification problems, making it versatile for different time series forecasting scenarios.</a:t>
            </a:r>
            <a:endParaRPr b="0" lang="en-US" sz="2000" spc="-1" strike="noStrike">
              <a:latin typeface="Arial"/>
            </a:endParaRPr>
          </a:p>
          <a:p>
            <a:endParaRPr b="0" lang="en-US" sz="2000" spc="-1" strike="noStrike">
              <a:latin typeface="Arial"/>
            </a:endParaRPr>
          </a:p>
          <a:p>
            <a:r>
              <a:rPr b="0" lang="en-US" sz="2000" spc="-1" strike="noStrike">
                <a:latin typeface="Arial"/>
              </a:rPr>
              <a:t>Regularization: XGBoost includes L1 (Lasso regression) and L2 (Ridge regression) regularization terms in the objective function, which helps prevent overfitting by penalizing complex models. This regularization feature is particularly useful in time series forecasting, where models might overfit to noise in the training data.</a:t>
            </a:r>
            <a:endParaRPr b="0" lang="en-US" sz="2000" spc="-1" strike="noStrike">
              <a:latin typeface="Arial"/>
            </a:endParaRPr>
          </a:p>
          <a:p>
            <a:endParaRPr b="0" lang="en-US" sz="2000" spc="-1" strike="noStrike">
              <a:latin typeface="Arial"/>
            </a:endParaRPr>
          </a:p>
          <a:p>
            <a:r>
              <a:rPr b="0" lang="en-US" sz="2000" spc="-1" strike="noStrike">
                <a:latin typeface="Arial"/>
              </a:rPr>
              <a:t>Handling Missing Values: XGBoost can automatically handle missing data, reducing the need for complex data preprocessing steps. This feature is beneficial in real-world time series datasets, where missing values can be common.</a:t>
            </a:r>
            <a:endParaRPr b="0" lang="en-US" sz="2000" spc="-1" strike="noStrike">
              <a:latin typeface="Arial"/>
            </a:endParaRPr>
          </a:p>
          <a:p>
            <a:endParaRPr b="0" lang="en-US" sz="2000" spc="-1" strike="noStrike">
              <a:latin typeface="Arial"/>
            </a:endParaRPr>
          </a:p>
          <a:p>
            <a:r>
              <a:rPr b="0" lang="en-US" sz="2000" spc="-1" strike="noStrike">
                <a:latin typeface="Arial"/>
              </a:rPr>
              <a:t>Tuning and Customization: XGBoost offers a range of hyperparameters that can be tuned to optimize model performance, including learning rate, depth of trees, and regularization terms. This level of customization allows data scientists to fine-tune their models for specific forecasting tasks.</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533520" y="764280"/>
            <a:ext cx="6704640" cy="3771360"/>
          </a:xfrm>
          <a:prstGeom prst="rect">
            <a:avLst/>
          </a:prstGeom>
          <a:ln w="0">
            <a:noFill/>
          </a:ln>
        </p:spPr>
      </p:sp>
      <p:sp>
        <p:nvSpPr>
          <p:cNvPr id="137" name="PlaceHolder 2"/>
          <p:cNvSpPr>
            <a:spLocks noGrp="1"/>
          </p:cNvSpPr>
          <p:nvPr>
            <p:ph type="body"/>
          </p:nvPr>
        </p:nvSpPr>
        <p:spPr>
          <a:xfrm>
            <a:off x="777240" y="4777560"/>
            <a:ext cx="6217560" cy="18982800"/>
          </a:xfrm>
          <a:prstGeom prst="rect">
            <a:avLst/>
          </a:prstGeom>
          <a:noFill/>
          <a:ln w="0">
            <a:noFill/>
          </a:ln>
        </p:spPr>
        <p:txBody>
          <a:bodyPr lIns="0" rIns="0" tIns="0" bIns="0" anchor="t">
            <a:noAutofit/>
          </a:bodyPr>
          <a:p>
            <a:r>
              <a:rPr b="0" lang="en-US" sz="2000" spc="-1" strike="noStrike">
                <a:latin typeface="Arial"/>
              </a:rPr>
              <a:t>1. Exploration of Advanced Temporal Processing Techniques:</a:t>
            </a:r>
            <a:endParaRPr b="0" lang="en-US" sz="2000" spc="-1" strike="noStrike">
              <a:latin typeface="Arial"/>
            </a:endParaRPr>
          </a:p>
          <a:p>
            <a:endParaRPr b="0" lang="en-US" sz="2000" spc="-1" strike="noStrike">
              <a:latin typeface="Arial"/>
            </a:endParaRPr>
          </a:p>
          <a:p>
            <a:r>
              <a:rPr b="0" lang="en-US" sz="2000" spc="-1" strike="noStrike">
                <a:latin typeface="Arial"/>
              </a:rPr>
              <a:t>The researchers could benefit from examining techniques used in video game rendering, such as Temporal Anti-aliasing (TAA) and Deep Learning Anti-Aliasing (DLAA). These methods, which focus on improving image quality by addressing temporal aliasing in pixel vectors, share conceptual similarities with the task of forecasting in time-series data. The analogy lies in the handling of temporal sequences—whether they be pixel vectors in video games or token vectors in time-series forecasting. Investigating these techniques could yield novel insights into reducing noise and improving the accuracy of forecasts in time-series data.</a:t>
            </a:r>
            <a:endParaRPr b="0" lang="en-US" sz="2000" spc="-1" strike="noStrike">
              <a:latin typeface="Arial"/>
            </a:endParaRPr>
          </a:p>
          <a:p>
            <a:endParaRPr b="0" lang="en-US" sz="2000" spc="-1" strike="noStrike">
              <a:latin typeface="Arial"/>
            </a:endParaRPr>
          </a:p>
          <a:p>
            <a:r>
              <a:rPr b="0" lang="en-US" sz="2000" spc="-1" strike="noStrike">
                <a:latin typeface="Arial"/>
              </a:rPr>
              <a:t>2. Lack of Alternative Solutions and Future Directions:</a:t>
            </a:r>
            <a:endParaRPr b="0" lang="en-US" sz="2000" spc="-1" strike="noStrike">
              <a:latin typeface="Arial"/>
            </a:endParaRPr>
          </a:p>
          <a:p>
            <a:endParaRPr b="0" lang="en-US" sz="2000" spc="-1" strike="noStrike">
              <a:latin typeface="Arial"/>
            </a:endParaRPr>
          </a:p>
          <a:p>
            <a:r>
              <a:rPr b="0" lang="en-US" sz="2000" spc="-1" strike="noStrike">
                <a:latin typeface="Arial"/>
              </a:rPr>
              <a:t>While the paper concludes with intentions to enhance the model's speed and practicality, it falls short of proposing concrete alternative solutions or thoroughly exploring avenues for future work. This omission leaves readers with questions about potential methodologies for addressing the model's limitations. Future iterations of this research could benefit from a more detailed roadmap that includes exploring alternative architectures, loss functions, or pretraining strategies that could address current shortcomings.</a:t>
            </a:r>
            <a:endParaRPr b="0" lang="en-US" sz="2000" spc="-1" strike="noStrike">
              <a:latin typeface="Arial"/>
            </a:endParaRPr>
          </a:p>
          <a:p>
            <a:endParaRPr b="0" lang="en-US" sz="2000" spc="-1" strike="noStrike">
              <a:latin typeface="Arial"/>
            </a:endParaRPr>
          </a:p>
          <a:p>
            <a:r>
              <a:rPr b="0" lang="en-US" sz="2000" spc="-1" strike="noStrike">
                <a:latin typeface="Arial"/>
              </a:rPr>
              <a:t>3. Addressing the Verification of Predictions:</a:t>
            </a:r>
            <a:endParaRPr b="0" lang="en-US" sz="2000" spc="-1" strike="noStrike">
              <a:latin typeface="Arial"/>
            </a:endParaRPr>
          </a:p>
          <a:p>
            <a:endParaRPr b="0" lang="en-US" sz="2000" spc="-1" strike="noStrike">
              <a:latin typeface="Arial"/>
            </a:endParaRPr>
          </a:p>
          <a:p>
            <a:r>
              <a:rPr b="0" lang="en-US" sz="2000" spc="-1" strike="noStrike">
                <a:latin typeface="Arial"/>
              </a:rPr>
              <a:t>A critical aspect of forecasting that the paper does not adequately address is the verification of predictions. Specifically, the methodology for determining the accuracy of forecasts and correcting for biases introduced by non-deterministic interference or observational errors is not discussed. Incorporating mechanisms for validating guesses and adjusting for drift could significantly enhance the model's reliability and applicability in real-world scenarios.</a:t>
            </a:r>
            <a:endParaRPr b="0" lang="en-US" sz="2000" spc="-1" strike="noStrike">
              <a:latin typeface="Arial"/>
            </a:endParaRPr>
          </a:p>
          <a:p>
            <a:endParaRPr b="0" lang="en-US" sz="2000" spc="-1" strike="noStrike">
              <a:latin typeface="Arial"/>
            </a:endParaRPr>
          </a:p>
          <a:p>
            <a:r>
              <a:rPr b="0" lang="en-US" sz="2000" spc="-1" strike="noStrike">
                <a:latin typeface="Arial"/>
              </a:rPr>
              <a:t>4. Statistical Analysis of Model Performance:</a:t>
            </a:r>
            <a:endParaRPr b="0" lang="en-US" sz="2000" spc="-1" strike="noStrike">
              <a:latin typeface="Arial"/>
            </a:endParaRPr>
          </a:p>
          <a:p>
            <a:endParaRPr b="0" lang="en-US" sz="2000" spc="-1" strike="noStrike">
              <a:latin typeface="Arial"/>
            </a:endParaRPr>
          </a:p>
          <a:p>
            <a:r>
              <a:rPr b="0" lang="en-US" sz="2000" spc="-1" strike="noStrike">
                <a:latin typeface="Arial"/>
              </a:rPr>
              <a:t>The presentation of evaluation results lacks a detailed statistical analysis of the model's performance. Discussing the standard deviations, mean distributions of error, and bias would provide a more comprehensive understanding of the model's forecasting capabilities and limitations. Such an analysis is crucial for assessing the model's robustness and for benchmarking against other forecasting methods.</a:t>
            </a:r>
            <a:endParaRPr b="0" lang="en-US" sz="2000" spc="-1" strike="noStrike">
              <a:latin typeface="Arial"/>
            </a:endParaRPr>
          </a:p>
          <a:p>
            <a:endParaRPr b="0" lang="en-US" sz="2000" spc="-1" strike="noStrike">
              <a:latin typeface="Arial"/>
            </a:endParaRPr>
          </a:p>
          <a:p>
            <a:r>
              <a:rPr b="0" lang="en-US" sz="2000" spc="-1" strike="noStrike">
                <a:latin typeface="Arial"/>
              </a:rPr>
              <a:t>5. Handling of Dynamic Contexts and the "Big N(0) Problem":</a:t>
            </a:r>
            <a:endParaRPr b="0" lang="en-US" sz="2000" spc="-1" strike="noStrike">
              <a:latin typeface="Arial"/>
            </a:endParaRPr>
          </a:p>
          <a:p>
            <a:endParaRPr b="0" lang="en-US" sz="2000" spc="-1" strike="noStrike">
              <a:latin typeface="Arial"/>
            </a:endParaRPr>
          </a:p>
          <a:p>
            <a:r>
              <a:rPr b="0" lang="en-US" sz="2000" spc="-1" strike="noStrike">
                <a:latin typeface="Arial"/>
              </a:rPr>
              <a:t>The critique raises an important point regarding the model's handling of a large number of predictions ("the big N(0) problem") and its ability to dynamically adjust to varying contexts. The efficiency of sorting and selecting the most relevant forecasts from a multitude of possibilities remains unclear. Future work should explore strategies for efficiently managing and evaluating a vast array of predictions, especially in dynamically changing environments.</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ptos"/>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endParaRPr b="0" lang="en-US" sz="2800" spc="-1" strike="noStrike">
              <a:solidFill>
                <a:srgbClr val="000000"/>
              </a:solidFill>
              <a:latin typeface="Apto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pPr>
            <a:r>
              <a:rPr b="0" lang="en-US" sz="6000" spc="-1" strike="noStrike">
                <a:solidFill>
                  <a:srgbClr val="000000"/>
                </a:solidFill>
                <a:latin typeface="Aptos Display"/>
              </a:rPr>
              <a:t>Click to edit Master title style</a:t>
            </a:r>
            <a:endParaRPr b="0" lang="en-US" sz="6000" spc="-1" strike="noStrike">
              <a:solidFill>
                <a:srgbClr val="000000"/>
              </a:solidFill>
              <a:latin typeface="Aptos"/>
            </a:endParaRPr>
          </a:p>
        </p:txBody>
      </p:sp>
      <p:sp>
        <p:nvSpPr>
          <p:cNvPr id="1" name="PlaceHolder 2"/>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pPr>
            <a:fld id="{DBCAF1F5-B0FC-4C62-8C40-35BD4F2CEDFC}" type="datetime">
              <a:rPr b="0" lang="en-US" sz="1200" spc="-1" strike="noStrike">
                <a:solidFill>
                  <a:srgbClr val="787878"/>
                </a:solidFill>
                <a:latin typeface="Aptos"/>
              </a:rPr>
              <a:t>2/7/24</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a:noFill/>
          <a:ln w="0">
            <a:noFill/>
          </a:ln>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a:noFill/>
          <a:ln w="0">
            <a:noFill/>
          </a:ln>
        </p:spPr>
        <p:txBody>
          <a:bodyPr anchor="ctr">
            <a:noAutofit/>
          </a:bodyPr>
          <a:p>
            <a:pPr algn="r">
              <a:lnSpc>
                <a:spcPct val="100000"/>
              </a:lnSpc>
            </a:pPr>
            <a:fld id="{92B91A87-1332-4785-ADF6-E25879661D77}" type="slidenum">
              <a:rPr b="0" lang="en-US" sz="1200" spc="-1" strike="noStrike">
                <a:solidFill>
                  <a:srgbClr val="787878"/>
                </a:solidFill>
                <a:latin typeface="Aptos"/>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ptos"/>
              </a:rPr>
              <a:t>Click to edit the outline text format</a:t>
            </a:r>
            <a:endParaRPr b="0" lang="en-US" sz="2800" spc="-1" strike="noStrike">
              <a:solidFill>
                <a:srgbClr val="000000"/>
              </a:solidFill>
              <a:latin typeface="Aptos"/>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ptos"/>
              </a:rPr>
              <a:t>Second Outline Level</a:t>
            </a:r>
            <a:endParaRPr b="0" lang="en-US" sz="2000" spc="-1" strike="noStrike">
              <a:solidFill>
                <a:srgbClr val="000000"/>
              </a:solidFill>
              <a:latin typeface="Aptos"/>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ptos"/>
              </a:rPr>
              <a:t>Third Outline Level</a:t>
            </a:r>
            <a:endParaRPr b="0" lang="en-US" sz="1800" spc="-1" strike="noStrike">
              <a:solidFill>
                <a:srgbClr val="000000"/>
              </a:solidFill>
              <a:latin typeface="Aptos"/>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ptos"/>
              </a:rPr>
              <a:t>Fourth Outline Level</a:t>
            </a:r>
            <a:endParaRPr b="0" lang="en-US" sz="1800" spc="-1" strike="noStrike">
              <a:solidFill>
                <a:srgbClr val="000000"/>
              </a:solidFill>
              <a:latin typeface="Apto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ptos"/>
              </a:rPr>
              <a:t>Fifth Outline Level</a:t>
            </a:r>
            <a:endParaRPr b="0" lang="en-US" sz="2000" spc="-1" strike="noStrike">
              <a:solidFill>
                <a:srgbClr val="000000"/>
              </a:solidFill>
              <a:latin typeface="Apto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ptos"/>
              </a:rPr>
              <a:t>Sixth Outline Level</a:t>
            </a:r>
            <a:endParaRPr b="0" lang="en-US" sz="2000" spc="-1" strike="noStrike">
              <a:solidFill>
                <a:srgbClr val="000000"/>
              </a:solidFill>
              <a:latin typeface="Apto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ptos"/>
              </a:rPr>
              <a:t>Seventh Outline Level</a:t>
            </a:r>
            <a:endParaRPr b="0" lang="en-US" sz="2000" spc="-1" strike="noStrike">
              <a:solidFill>
                <a:srgbClr val="000000"/>
              </a:solidFill>
              <a:latin typeface="Apto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Aptos Display"/>
              </a:rPr>
              <a:t>Click to edit Master title style</a:t>
            </a:r>
            <a:endParaRPr b="0" lang="en-US" sz="4400" spc="-1" strike="noStrike">
              <a:solidFill>
                <a:srgbClr val="000000"/>
              </a:solidFill>
              <a:latin typeface="Aptos"/>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ptos"/>
              </a:rPr>
              <a:t>Click to edit Master text styles</a:t>
            </a:r>
            <a:endParaRPr b="0" lang="en-US" sz="2800" spc="-1" strike="noStrike">
              <a:solidFill>
                <a:srgbClr val="000000"/>
              </a:solidFill>
              <a:latin typeface="Aptos"/>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Aptos"/>
              </a:rPr>
              <a:t>Second level</a:t>
            </a:r>
            <a:endParaRPr b="0" lang="en-US" sz="2400" spc="-1" strike="noStrike">
              <a:solidFill>
                <a:srgbClr val="000000"/>
              </a:solidFill>
              <a:latin typeface="Aptos"/>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ptos"/>
              </a:rPr>
              <a:t>Third level</a:t>
            </a:r>
            <a:endParaRPr b="0" lang="en-US" sz="2000" spc="-1" strike="noStrike">
              <a:solidFill>
                <a:srgbClr val="000000"/>
              </a:solidFill>
              <a:latin typeface="Aptos"/>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Aptos"/>
              </a:rPr>
              <a:t>Fourth level</a:t>
            </a:r>
            <a:endParaRPr b="0" lang="en-US" sz="1800" spc="-1" strike="noStrike">
              <a:solidFill>
                <a:srgbClr val="000000"/>
              </a:solidFill>
              <a:latin typeface="Aptos"/>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Aptos"/>
              </a:rPr>
              <a:t>Fifth level</a:t>
            </a:r>
            <a:endParaRPr b="0" lang="en-US" sz="1800" spc="-1" strike="noStrike">
              <a:solidFill>
                <a:srgbClr val="000000"/>
              </a:solidFill>
              <a:latin typeface="Aptos"/>
            </a:endParaRPr>
          </a:p>
        </p:txBody>
      </p:sp>
      <p:sp>
        <p:nvSpPr>
          <p:cNvPr id="43" name="PlaceHolder 3"/>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pPr>
            <a:fld id="{6D35F5AC-8A39-4671-99D0-6467AD0F1E33}" type="datetime">
              <a:rPr b="0" lang="en-US" sz="1200" spc="-1" strike="noStrike">
                <a:solidFill>
                  <a:srgbClr val="787878"/>
                </a:solidFill>
                <a:latin typeface="Aptos"/>
              </a:rPr>
              <a:t>2/7/24</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a:noFill/>
          <a:ln w="0">
            <a:noFill/>
          </a:ln>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a:noFill/>
          <a:ln w="0">
            <a:noFill/>
          </a:ln>
        </p:spPr>
        <p:txBody>
          <a:bodyPr anchor="ctr">
            <a:noAutofit/>
          </a:bodyPr>
          <a:p>
            <a:pPr algn="r">
              <a:lnSpc>
                <a:spcPct val="100000"/>
              </a:lnSpc>
            </a:pPr>
            <a:fld id="{3F83C99A-D970-4F40-BA09-AC1AC75CB315}" type="slidenum">
              <a:rPr b="0" lang="en-US" sz="1200" spc="-1" strike="noStrike">
                <a:solidFill>
                  <a:srgbClr val="787878"/>
                </a:solidFill>
                <a:latin typeface="Aptos"/>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arxiv.org/pdf/2402.02592.pdf" TargetMode="External"/><Relationship Id="rId2" Type="http://schemas.openxmlformats.org/officeDocument/2006/relationships/hyperlink" Target="https://arxiv.org/abs/2402.02399" TargetMode="External"/><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640" cy="2387160"/>
          </a:xfrm>
          <a:prstGeom prst="rect">
            <a:avLst/>
          </a:prstGeom>
          <a:noFill/>
          <a:ln w="0">
            <a:noFill/>
          </a:ln>
        </p:spPr>
        <p:txBody>
          <a:bodyPr anchor="b">
            <a:normAutofit fontScale="71000"/>
          </a:bodyPr>
          <a:p>
            <a:pPr algn="ctr">
              <a:lnSpc>
                <a:spcPct val="90000"/>
              </a:lnSpc>
            </a:pPr>
            <a:r>
              <a:rPr b="0" lang="en-US" sz="6000" spc="-1" strike="noStrike">
                <a:solidFill>
                  <a:srgbClr val="000000"/>
                </a:solidFill>
                <a:latin typeface="Aptos Display"/>
              </a:rPr>
              <a:t>A forthcoming decoder-only foundation model for time-series forecasting and further research</a:t>
            </a:r>
            <a:endParaRPr b="0" lang="en-US" sz="6000" spc="-1" strike="noStrike">
              <a:solidFill>
                <a:srgbClr val="000000"/>
              </a:solidFill>
              <a:latin typeface="Aptos"/>
            </a:endParaRPr>
          </a:p>
        </p:txBody>
      </p:sp>
      <p:sp>
        <p:nvSpPr>
          <p:cNvPr id="89" name="PlaceHolder 2"/>
          <p:cNvSpPr>
            <a:spLocks noGrp="1"/>
          </p:cNvSpPr>
          <p:nvPr>
            <p:ph type="subTitle"/>
          </p:nvPr>
        </p:nvSpPr>
        <p:spPr>
          <a:xfrm>
            <a:off x="1523880" y="3602160"/>
            <a:ext cx="9143640" cy="1655280"/>
          </a:xfrm>
          <a:prstGeom prst="rect">
            <a:avLst/>
          </a:prstGeom>
          <a:noFill/>
          <a:ln w="0">
            <a:noFill/>
          </a:ln>
        </p:spPr>
        <p:txBody>
          <a:bodyPr anchor="t">
            <a:normAutofit fontScale="92000"/>
          </a:bodyPr>
          <a:p>
            <a:pPr algn="ctr">
              <a:lnSpc>
                <a:spcPct val="90000"/>
              </a:lnSpc>
              <a:spcBef>
                <a:spcPts val="1001"/>
              </a:spcBef>
              <a:tabLst>
                <a:tab algn="l" pos="0"/>
              </a:tabLst>
            </a:pPr>
            <a:r>
              <a:rPr b="0" lang="en-US" sz="2400" spc="-1" strike="noStrike">
                <a:solidFill>
                  <a:srgbClr val="000000"/>
                </a:solidFill>
                <a:latin typeface="Aptos"/>
              </a:rPr>
              <a:t>p3n &amp; tonic takeover 🤗huggingface #readinggroup</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Aptos"/>
              </a:rPr>
              <a:t>learn all about synthetic time-series data</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Aptos"/>
              </a:rPr>
              <a:t>what we liked , what we want to do next </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Aptos"/>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p:nvPr/>
        </p:nvSpPr>
        <p:spPr>
          <a:xfrm>
            <a:off x="685800" y="2323800"/>
            <a:ext cx="10515600" cy="1828800"/>
          </a:xfrm>
          <a:prstGeom prst="wedgeRectCallout">
            <a:avLst>
              <a:gd name="adj1" fmla="val -40601"/>
              <a:gd name="adj2" fmla="val 152546"/>
            </a:avLst>
          </a:prstGeom>
          <a:solidFill>
            <a:srgbClr val="729fcf"/>
          </a:solidFill>
          <a:ln w="0">
            <a:solidFill>
              <a:srgbClr val="3465a4"/>
            </a:solidFill>
          </a:ln>
        </p:spPr>
        <p:style>
          <a:lnRef idx="0"/>
          <a:fillRef idx="0"/>
          <a:effectRef idx="0"/>
          <a:fontRef idx="minor"/>
        </p:style>
      </p:sp>
      <p:sp>
        <p:nvSpPr>
          <p:cNvPr id="111" name=""/>
          <p:cNvSpPr txBox="1"/>
          <p:nvPr/>
        </p:nvSpPr>
        <p:spPr>
          <a:xfrm>
            <a:off x="685800" y="2545200"/>
            <a:ext cx="10515600" cy="1340280"/>
          </a:xfrm>
          <a:prstGeom prst="rect">
            <a:avLst/>
          </a:prstGeom>
          <a:noFill/>
          <a:ln w="0">
            <a:noFill/>
          </a:ln>
        </p:spPr>
        <p:txBody>
          <a:bodyPr lIns="90000" rIns="90000" tIns="45000" bIns="45000" anchor="t">
            <a:noAutofit/>
          </a:bodyPr>
          <a:p>
            <a:r>
              <a:rPr b="0" lang="en-US" sz="2200" spc="-1" strike="noStrike">
                <a:solidFill>
                  <a:srgbClr val="ffffff"/>
                </a:solidFill>
                <a:latin typeface="Arial"/>
              </a:rPr>
              <a:t>From a conventional forecasting point of view, using a combination of forecasts amounts to an admission that the forecaster is unable to build a properly specified model. Trying ever more elaborate combining models seems only to add insult to injury, as the more complicated combinations do not generally perform all that well.</a:t>
            </a:r>
            <a:endParaRPr b="0" lang="en-US" sz="2200" spc="-1" strike="noStrike">
              <a:solidFill>
                <a:srgbClr val="ffffff"/>
              </a:solidFill>
              <a:latin typeface="Arial"/>
            </a:endParaRPr>
          </a:p>
        </p:txBody>
      </p:sp>
      <p:sp>
        <p:nvSpPr>
          <p:cNvPr id="112" name=""/>
          <p:cNvSpPr txBox="1"/>
          <p:nvPr/>
        </p:nvSpPr>
        <p:spPr>
          <a:xfrm>
            <a:off x="228960" y="228600"/>
            <a:ext cx="11814840" cy="657360"/>
          </a:xfrm>
          <a:prstGeom prst="rect">
            <a:avLst/>
          </a:prstGeom>
          <a:noFill/>
          <a:ln w="0">
            <a:noFill/>
          </a:ln>
        </p:spPr>
        <p:txBody>
          <a:bodyPr lIns="90000" rIns="90000" tIns="45000" bIns="45000" anchor="t">
            <a:noAutofit/>
          </a:bodyPr>
          <a:p>
            <a:r>
              <a:rPr b="0" lang="en-US" sz="4000" spc="-1" strike="noStrike">
                <a:latin typeface="Arial"/>
              </a:rPr>
              <a:t>Timeseries Forecasting : Issues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txBox="1"/>
          <p:nvPr/>
        </p:nvSpPr>
        <p:spPr>
          <a:xfrm>
            <a:off x="72360" y="457200"/>
            <a:ext cx="11814840" cy="2358360"/>
          </a:xfrm>
          <a:prstGeom prst="rect">
            <a:avLst/>
          </a:prstGeom>
          <a:noFill/>
          <a:ln w="0">
            <a:noFill/>
          </a:ln>
        </p:spPr>
        <p:txBody>
          <a:bodyPr lIns="90000" rIns="90000" tIns="45000" bIns="45000" anchor="t">
            <a:noAutofit/>
          </a:bodyPr>
          <a:p>
            <a:r>
              <a:rPr b="0" lang="en-US" sz="4000" spc="-1" strike="noStrike">
                <a:latin typeface="Arial"/>
              </a:rPr>
              <a:t>Timeseries Forecasting :</a:t>
            </a:r>
            <a:endParaRPr b="0" lang="en-US" sz="4000" spc="-1" strike="noStrike">
              <a:latin typeface="Arial"/>
            </a:endParaRPr>
          </a:p>
          <a:p>
            <a:r>
              <a:rPr b="0" lang="en-US" sz="4000" spc="-1" strike="noStrike">
                <a:latin typeface="Arial"/>
              </a:rPr>
              <a:t> </a:t>
            </a:r>
            <a:endParaRPr b="0" lang="en-US" sz="4000" spc="-1" strike="noStrike">
              <a:latin typeface="Arial"/>
            </a:endParaRPr>
          </a:p>
          <a:p>
            <a:endParaRPr b="0" lang="en-US" sz="4000" spc="-1" strike="noStrike">
              <a:latin typeface="Arial"/>
            </a:endParaRPr>
          </a:p>
          <a:p>
            <a:r>
              <a:rPr b="0" lang="en-US" sz="4000" spc="-1" strike="noStrike">
                <a:latin typeface="Arial"/>
              </a:rPr>
              <a:t>What is it actually?</a:t>
            </a:r>
            <a:endParaRPr b="0" lang="en-US" sz="4000" spc="-1" strike="noStrike">
              <a:latin typeface="Arial"/>
            </a:endParaRPr>
          </a:p>
        </p:txBody>
      </p:sp>
      <p:sp>
        <p:nvSpPr>
          <p:cNvPr id="114" name=""/>
          <p:cNvSpPr txBox="1"/>
          <p:nvPr/>
        </p:nvSpPr>
        <p:spPr>
          <a:xfrm>
            <a:off x="3886200" y="3228840"/>
            <a:ext cx="8001000" cy="657360"/>
          </a:xfrm>
          <a:prstGeom prst="rect">
            <a:avLst/>
          </a:prstGeom>
          <a:noFill/>
          <a:ln w="0">
            <a:noFill/>
          </a:ln>
        </p:spPr>
        <p:txBody>
          <a:bodyPr lIns="90000" rIns="90000" tIns="45000" bIns="45000" anchor="t">
            <a:noAutofit/>
          </a:bodyPr>
          <a:p>
            <a:pPr algn="r"/>
            <a:r>
              <a:rPr b="0" lang="en-US" sz="4000" spc="-1" strike="noStrike">
                <a:latin typeface="Arial"/>
              </a:rPr>
              <a:t>Do you have any examples ?</a:t>
            </a:r>
            <a:endParaRPr b="0" lang="en-US" sz="4000" spc="-1" strike="noStrike">
              <a:latin typeface="Arial"/>
            </a:endParaRPr>
          </a:p>
        </p:txBody>
      </p:sp>
      <p:sp>
        <p:nvSpPr>
          <p:cNvPr id="115" name=""/>
          <p:cNvSpPr txBox="1"/>
          <p:nvPr/>
        </p:nvSpPr>
        <p:spPr>
          <a:xfrm>
            <a:off x="685800" y="4371840"/>
            <a:ext cx="11129040" cy="657360"/>
          </a:xfrm>
          <a:prstGeom prst="rect">
            <a:avLst/>
          </a:prstGeom>
          <a:noFill/>
          <a:ln w="0">
            <a:noFill/>
          </a:ln>
        </p:spPr>
        <p:txBody>
          <a:bodyPr lIns="90000" rIns="90000" tIns="45000" bIns="45000" anchor="t">
            <a:noAutofit/>
          </a:bodyPr>
          <a:p>
            <a:r>
              <a:rPr b="0" lang="en-US" sz="4000" spc="-1" strike="noStrike">
                <a:latin typeface="Arial"/>
              </a:rPr>
              <a:t>What is it used for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
          <p:cNvSpPr txBox="1"/>
          <p:nvPr/>
        </p:nvSpPr>
        <p:spPr>
          <a:xfrm>
            <a:off x="228960" y="228600"/>
            <a:ext cx="11814840" cy="657360"/>
          </a:xfrm>
          <a:prstGeom prst="rect">
            <a:avLst/>
          </a:prstGeom>
          <a:noFill/>
          <a:ln w="0">
            <a:noFill/>
          </a:ln>
        </p:spPr>
        <p:txBody>
          <a:bodyPr lIns="90000" rIns="90000" tIns="45000" bIns="45000" anchor="t">
            <a:noAutofit/>
          </a:bodyPr>
          <a:p>
            <a:r>
              <a:rPr b="0" lang="en-US" sz="4000" spc="-1" strike="noStrike">
                <a:latin typeface="Arial"/>
              </a:rPr>
              <a:t>Timeseries Forecasting : Examples</a:t>
            </a:r>
            <a:endParaRPr b="0" lang="en-US" sz="4000" spc="-1" strike="noStrike">
              <a:latin typeface="Arial"/>
            </a:endParaRPr>
          </a:p>
        </p:txBody>
      </p:sp>
      <p:sp>
        <p:nvSpPr>
          <p:cNvPr id="117" name=""/>
          <p:cNvSpPr txBox="1"/>
          <p:nvPr/>
        </p:nvSpPr>
        <p:spPr>
          <a:xfrm>
            <a:off x="228600" y="1143000"/>
            <a:ext cx="11658600" cy="858240"/>
          </a:xfrm>
          <a:prstGeom prst="rect">
            <a:avLst/>
          </a:prstGeom>
          <a:noFill/>
          <a:ln w="0">
            <a:noFill/>
          </a:ln>
        </p:spPr>
        <p:txBody>
          <a:bodyPr lIns="90000" rIns="90000" tIns="45000" bIns="45000" anchor="t">
            <a:noAutofit/>
          </a:bodyPr>
          <a:p>
            <a:pPr lvl="1" marL="432000" indent="-216000">
              <a:buClr>
                <a:srgbClr val="000000"/>
              </a:buClr>
              <a:buSzPct val="45000"/>
              <a:buFont typeface="Wingdings" charset="2"/>
              <a:buChar char=""/>
            </a:pPr>
            <a:r>
              <a:rPr b="0" lang="en-US" sz="1800" spc="-1" strike="noStrike">
                <a:latin typeface="Arial"/>
              </a:rPr>
              <a:t>ARIMA (AutoRegressive Integrated Moving Average)</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LSTM (Long Short-Term Memory) / recurrent neural network (RNN) </a:t>
            </a: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XGBoost (Extreme Gradient Boosting)</a:t>
            </a:r>
            <a:endParaRPr b="0" lang="en-US" sz="1800" spc="-1" strike="noStrike">
              <a:latin typeface="Arial"/>
            </a:endParaRPr>
          </a:p>
        </p:txBody>
      </p:sp>
      <p:sp>
        <p:nvSpPr>
          <p:cNvPr id="118" name=""/>
          <p:cNvSpPr txBox="1"/>
          <p:nvPr/>
        </p:nvSpPr>
        <p:spPr>
          <a:xfrm>
            <a:off x="228600" y="3657600"/>
            <a:ext cx="11814840" cy="657360"/>
          </a:xfrm>
          <a:prstGeom prst="rect">
            <a:avLst/>
          </a:prstGeom>
          <a:noFill/>
          <a:ln w="0">
            <a:noFill/>
          </a:ln>
        </p:spPr>
        <p:txBody>
          <a:bodyPr lIns="90000" rIns="90000" tIns="45000" bIns="45000" anchor="t">
            <a:noAutofit/>
          </a:bodyPr>
          <a:p>
            <a:r>
              <a:rPr b="0" lang="en-US" sz="4000" spc="-1" strike="noStrike">
                <a:latin typeface="Arial"/>
              </a:rPr>
              <a:t>Did we read the same paper ? Yes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 descr=""/>
          <p:cNvPicPr/>
          <p:nvPr/>
        </p:nvPicPr>
        <p:blipFill>
          <a:blip r:embed="rId1"/>
          <a:stretch/>
        </p:blipFill>
        <p:spPr>
          <a:xfrm>
            <a:off x="3406680" y="3600"/>
            <a:ext cx="5406480" cy="6857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txBox="1"/>
          <p:nvPr/>
        </p:nvSpPr>
        <p:spPr>
          <a:xfrm>
            <a:off x="229320" y="228600"/>
            <a:ext cx="11814840" cy="657360"/>
          </a:xfrm>
          <a:prstGeom prst="rect">
            <a:avLst/>
          </a:prstGeom>
          <a:noFill/>
          <a:ln w="0">
            <a:noFill/>
          </a:ln>
        </p:spPr>
        <p:txBody>
          <a:bodyPr lIns="90000" rIns="90000" tIns="45000" bIns="45000" anchor="t">
            <a:noAutofit/>
          </a:bodyPr>
          <a:p>
            <a:r>
              <a:rPr b="0" lang="en-US" sz="4000" spc="-1" strike="noStrike">
                <a:latin typeface="Arial"/>
              </a:rPr>
              <a:t>Timeseries Forecasting : “🤔What ?”</a:t>
            </a:r>
            <a:endParaRPr b="0" lang="en-US" sz="4000" spc="-1" strike="noStrike">
              <a:latin typeface="Arial"/>
            </a:endParaRPr>
          </a:p>
        </p:txBody>
      </p:sp>
      <p:pic>
        <p:nvPicPr>
          <p:cNvPr id="121" name="" descr=""/>
          <p:cNvPicPr/>
          <p:nvPr/>
        </p:nvPicPr>
        <p:blipFill>
          <a:blip r:embed="rId1"/>
          <a:stretch/>
        </p:blipFill>
        <p:spPr>
          <a:xfrm>
            <a:off x="1371600" y="1143000"/>
            <a:ext cx="8757720" cy="5445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
          <p:cNvSpPr txBox="1"/>
          <p:nvPr/>
        </p:nvSpPr>
        <p:spPr>
          <a:xfrm>
            <a:off x="229680" y="228600"/>
            <a:ext cx="11814840" cy="657360"/>
          </a:xfrm>
          <a:prstGeom prst="rect">
            <a:avLst/>
          </a:prstGeom>
          <a:noFill/>
          <a:ln w="0">
            <a:noFill/>
          </a:ln>
        </p:spPr>
        <p:txBody>
          <a:bodyPr lIns="90000" rIns="90000" tIns="45000" bIns="45000" anchor="t">
            <a:noAutofit/>
          </a:bodyPr>
          <a:p>
            <a:r>
              <a:rPr b="0" lang="en-US" sz="4000" spc="-1" strike="noStrike">
                <a:latin typeface="Arial"/>
              </a:rPr>
              <a:t>Timeseries Forecasting : Evals (lower is better)</a:t>
            </a:r>
            <a:endParaRPr b="0" lang="en-US" sz="4000" spc="-1" strike="noStrike">
              <a:latin typeface="Arial"/>
            </a:endParaRPr>
          </a:p>
        </p:txBody>
      </p:sp>
      <p:pic>
        <p:nvPicPr>
          <p:cNvPr id="123" name="" descr=""/>
          <p:cNvPicPr/>
          <p:nvPr/>
        </p:nvPicPr>
        <p:blipFill>
          <a:blip r:embed="rId1"/>
          <a:stretch/>
        </p:blipFill>
        <p:spPr>
          <a:xfrm>
            <a:off x="0" y="2057400"/>
            <a:ext cx="5943600" cy="3502080"/>
          </a:xfrm>
          <a:prstGeom prst="rect">
            <a:avLst/>
          </a:prstGeom>
          <a:ln w="0">
            <a:noFill/>
          </a:ln>
        </p:spPr>
      </p:pic>
      <p:pic>
        <p:nvPicPr>
          <p:cNvPr id="124" name="" descr=""/>
          <p:cNvPicPr/>
          <p:nvPr/>
        </p:nvPicPr>
        <p:blipFill>
          <a:blip r:embed="rId2"/>
          <a:stretch/>
        </p:blipFill>
        <p:spPr>
          <a:xfrm>
            <a:off x="6172200" y="2057400"/>
            <a:ext cx="5943600" cy="35294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 descr=""/>
          <p:cNvPicPr/>
          <p:nvPr/>
        </p:nvPicPr>
        <p:blipFill>
          <a:blip r:embed="rId1"/>
          <a:stretch/>
        </p:blipFill>
        <p:spPr>
          <a:xfrm>
            <a:off x="3920040" y="1825560"/>
            <a:ext cx="4350960" cy="4350960"/>
          </a:xfrm>
          <a:prstGeom prst="rect">
            <a:avLst/>
          </a:prstGeom>
          <a:ln w="0">
            <a:noFill/>
          </a:ln>
        </p:spPr>
      </p:pic>
      <p:sp>
        <p:nvSpPr>
          <p:cNvPr id="126" name=""/>
          <p:cNvSpPr txBox="1"/>
          <p:nvPr/>
        </p:nvSpPr>
        <p:spPr>
          <a:xfrm>
            <a:off x="228600" y="485640"/>
            <a:ext cx="11814840" cy="657360"/>
          </a:xfrm>
          <a:prstGeom prst="rect">
            <a:avLst/>
          </a:prstGeom>
          <a:noFill/>
          <a:ln w="0">
            <a:noFill/>
          </a:ln>
        </p:spPr>
        <p:txBody>
          <a:bodyPr lIns="90000" rIns="90000" tIns="45000" bIns="45000" anchor="t">
            <a:noAutofit/>
          </a:bodyPr>
          <a:p>
            <a:r>
              <a:rPr b="0" lang="en-US" sz="4000" spc="-1" strike="noStrike">
                <a:latin typeface="Arial"/>
              </a:rPr>
              <a:t>Timeseries Forecasting : What do You think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
          <p:cNvSpPr txBox="1"/>
          <p:nvPr/>
        </p:nvSpPr>
        <p:spPr>
          <a:xfrm>
            <a:off x="230040" y="228600"/>
            <a:ext cx="11814840" cy="657360"/>
          </a:xfrm>
          <a:prstGeom prst="rect">
            <a:avLst/>
          </a:prstGeom>
          <a:noFill/>
          <a:ln w="0">
            <a:noFill/>
          </a:ln>
        </p:spPr>
        <p:txBody>
          <a:bodyPr lIns="90000" rIns="90000" tIns="45000" bIns="45000" anchor="t">
            <a:noAutofit/>
          </a:bodyPr>
          <a:p>
            <a:r>
              <a:rPr b="0" lang="en-US" sz="4000" spc="-1" strike="noStrike">
                <a:latin typeface="Arial"/>
              </a:rPr>
              <a:t>Timeseries Forecasting : Further Research</a:t>
            </a:r>
            <a:endParaRPr b="0" lang="en-US" sz="4000" spc="-1" strike="noStrike">
              <a:latin typeface="Arial"/>
            </a:endParaRPr>
          </a:p>
        </p:txBody>
      </p:sp>
      <p:sp>
        <p:nvSpPr>
          <p:cNvPr id="128" name=""/>
          <p:cNvSpPr txBox="1"/>
          <p:nvPr/>
        </p:nvSpPr>
        <p:spPr>
          <a:xfrm>
            <a:off x="685800" y="1143000"/>
            <a:ext cx="10515600" cy="4953600"/>
          </a:xfrm>
          <a:prstGeom prst="rect">
            <a:avLst/>
          </a:prstGeom>
          <a:noFill/>
          <a:ln w="0">
            <a:noFill/>
          </a:ln>
        </p:spPr>
        <p:txBody>
          <a:bodyPr lIns="90000" rIns="90000" tIns="45000" bIns="45000" anchor="t">
            <a:noAutofit/>
          </a:bodyPr>
          <a:p>
            <a:r>
              <a:rPr b="0" lang="en-US" sz="1800" spc="-1" strike="noStrike">
                <a:latin typeface="Arial"/>
              </a:rPr>
              <a:t>1. Exploration of Advanced Temporal Processing Techniques:</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2. Lack of Alternative Solutions and Future Directions:</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3. Addressing the Verification of Predictions:</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4. Statistical Analysis of Model Performance:</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5. Handling of Dynamic Contexts and the "Big N(0) Problem":</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6. Salesforce Vs Google : </a:t>
            </a:r>
            <a:r>
              <a:rPr b="0" lang="en-US" sz="1800" spc="-1" strike="noStrike">
                <a:latin typeface="Arial"/>
                <a:hlinkClick r:id="rId1"/>
              </a:rPr>
              <a:t>https://arxiv.org/pdf/2402.02592.pdf</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7. FredF : </a:t>
            </a:r>
            <a:r>
              <a:rPr b="0" lang="en-US" sz="1800" spc="-1" strike="noStrike">
                <a:latin typeface="Arial"/>
                <a:hlinkClick r:id="rId2"/>
              </a:rPr>
              <a:t>https://arxiv.org/abs/2402.02399</a:t>
            </a:r>
            <a:r>
              <a:rPr b="0" lang="en-US" sz="1800" spc="-1" strike="noStrike">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 descr=""/>
          <p:cNvPicPr/>
          <p:nvPr/>
        </p:nvPicPr>
        <p:blipFill>
          <a:blip r:embed="rId1"/>
          <a:stretch/>
        </p:blipFill>
        <p:spPr>
          <a:xfrm>
            <a:off x="4073040" y="3600"/>
            <a:ext cx="4073760" cy="68576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txBox="1"/>
          <p:nvPr/>
        </p:nvSpPr>
        <p:spPr>
          <a:xfrm>
            <a:off x="230040" y="228600"/>
            <a:ext cx="11814840" cy="657360"/>
          </a:xfrm>
          <a:prstGeom prst="rect">
            <a:avLst/>
          </a:prstGeom>
          <a:noFill/>
          <a:ln w="0">
            <a:noFill/>
          </a:ln>
        </p:spPr>
        <p:txBody>
          <a:bodyPr lIns="90000" rIns="90000" tIns="45000" bIns="45000" anchor="t">
            <a:noAutofit/>
          </a:bodyPr>
          <a:p>
            <a:r>
              <a:rPr b="0" lang="en-US" sz="4000" spc="-1" strike="noStrike">
                <a:latin typeface="Arial"/>
              </a:rPr>
              <a:t>Sources</a:t>
            </a:r>
            <a:endParaRPr b="0" lang="en-US" sz="4000" spc="-1" strike="noStrike">
              <a:latin typeface="Arial"/>
            </a:endParaRPr>
          </a:p>
        </p:txBody>
      </p:sp>
      <p:sp>
        <p:nvSpPr>
          <p:cNvPr id="131" name=""/>
          <p:cNvSpPr txBox="1"/>
          <p:nvPr/>
        </p:nvSpPr>
        <p:spPr>
          <a:xfrm>
            <a:off x="1371600" y="1143000"/>
            <a:ext cx="9372600" cy="1626120"/>
          </a:xfrm>
          <a:prstGeom prst="rect">
            <a:avLst/>
          </a:prstGeom>
          <a:noFill/>
          <a:ln w="0">
            <a:noFill/>
          </a:ln>
        </p:spPr>
        <p:txBody>
          <a:bodyPr lIns="90000" rIns="90000" tIns="45000" bIns="45000" anchor="t">
            <a:noAutofit/>
          </a:bodyPr>
          <a:p>
            <a:r>
              <a:rPr b="0" lang="en-US" sz="1800" spc="-1" strike="noStrike">
                <a:latin typeface="Arial"/>
              </a:rPr>
              <a:t>- google blog : https://blog.research.google/2024/02/a-decoder-only-foundation-model-for.html </a:t>
            </a:r>
            <a:endParaRPr b="0" lang="en-US" sz="1800" spc="-1" strike="noStrike">
              <a:latin typeface="Arial"/>
            </a:endParaRPr>
          </a:p>
          <a:p>
            <a:r>
              <a:rPr b="0" lang="en-US" sz="1800" spc="-1" strike="noStrike">
                <a:latin typeface="Arial"/>
              </a:rPr>
              <a:t>- paper : https://arxiv.org/pdf/2310.10688.pdf</a:t>
            </a:r>
            <a:endParaRPr b="0" lang="en-US" sz="1800" spc="-1" strike="noStrike">
              <a:latin typeface="Arial"/>
            </a:endParaRPr>
          </a:p>
          <a:p>
            <a:r>
              <a:rPr b="0" lang="en-US" sz="1800" spc="-1" strike="noStrike">
                <a:latin typeface="Arial"/>
              </a:rPr>
              <a:t>- analytic girl blog : https://medium.com/@analyticgirl/google-just-published-a-decoder-only-or-time-series-forecasting-06c3ad4f79d0</a:t>
            </a:r>
            <a:endParaRPr b="0" lang="en-US" sz="1800" spc="-1" strike="noStrike">
              <a:latin typeface="Arial"/>
            </a:endParaRPr>
          </a:p>
          <a:p>
            <a:r>
              <a:rPr b="0" lang="en-US" sz="1800" spc="-1" strike="noStrike">
                <a:latin typeface="Arial"/>
              </a:rPr>
              <a:t>- twitter posts : https://twitter.com/predict_addict/status/1754117698001219595?s=20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txBox="1"/>
          <p:nvPr/>
        </p:nvSpPr>
        <p:spPr>
          <a:xfrm>
            <a:off x="72360" y="457200"/>
            <a:ext cx="11814840" cy="2358360"/>
          </a:xfrm>
          <a:prstGeom prst="rect">
            <a:avLst/>
          </a:prstGeom>
          <a:noFill/>
          <a:ln w="0">
            <a:noFill/>
          </a:ln>
        </p:spPr>
        <p:txBody>
          <a:bodyPr lIns="90000" rIns="90000" tIns="45000" bIns="45000" anchor="t">
            <a:noAutofit/>
          </a:bodyPr>
          <a:p>
            <a:r>
              <a:rPr b="0" lang="en-US" sz="4000" spc="-1" strike="noStrike">
                <a:latin typeface="Arial"/>
              </a:rPr>
              <a:t>Timeseries Forecasting :</a:t>
            </a:r>
            <a:endParaRPr b="0" lang="en-US" sz="4000" spc="-1" strike="noStrike">
              <a:latin typeface="Arial"/>
            </a:endParaRPr>
          </a:p>
          <a:p>
            <a:r>
              <a:rPr b="0" lang="en-US" sz="4000" spc="-1" strike="noStrike">
                <a:latin typeface="Arial"/>
              </a:rPr>
              <a:t> </a:t>
            </a:r>
            <a:endParaRPr b="0" lang="en-US" sz="4000" spc="-1" strike="noStrike">
              <a:latin typeface="Arial"/>
            </a:endParaRPr>
          </a:p>
          <a:p>
            <a:endParaRPr b="0" lang="en-US" sz="4000" spc="-1" strike="noStrike">
              <a:latin typeface="Arial"/>
            </a:endParaRPr>
          </a:p>
          <a:p>
            <a:r>
              <a:rPr b="0" lang="en-US" sz="4000" spc="-1" strike="noStrike">
                <a:latin typeface="Arial"/>
              </a:rPr>
              <a:t>What is it actually?</a:t>
            </a:r>
            <a:endParaRPr b="0" lang="en-US" sz="4000" spc="-1" strike="noStrike">
              <a:latin typeface="Arial"/>
            </a:endParaRPr>
          </a:p>
        </p:txBody>
      </p:sp>
      <p:sp>
        <p:nvSpPr>
          <p:cNvPr id="91" name=""/>
          <p:cNvSpPr txBox="1"/>
          <p:nvPr/>
        </p:nvSpPr>
        <p:spPr>
          <a:xfrm>
            <a:off x="3886200" y="3228840"/>
            <a:ext cx="8001000" cy="657360"/>
          </a:xfrm>
          <a:prstGeom prst="rect">
            <a:avLst/>
          </a:prstGeom>
          <a:noFill/>
          <a:ln w="0">
            <a:noFill/>
          </a:ln>
        </p:spPr>
        <p:txBody>
          <a:bodyPr lIns="90000" rIns="90000" tIns="45000" bIns="45000" anchor="t">
            <a:noAutofit/>
          </a:bodyPr>
          <a:p>
            <a:pPr algn="r"/>
            <a:r>
              <a:rPr b="0" lang="en-US" sz="4000" spc="-1" strike="noStrike">
                <a:latin typeface="Arial"/>
              </a:rPr>
              <a:t>Do you have any examples ?</a:t>
            </a:r>
            <a:endParaRPr b="0" lang="en-US" sz="4000" spc="-1" strike="noStrike">
              <a:latin typeface="Arial"/>
            </a:endParaRPr>
          </a:p>
        </p:txBody>
      </p:sp>
      <p:sp>
        <p:nvSpPr>
          <p:cNvPr id="92" name=""/>
          <p:cNvSpPr txBox="1"/>
          <p:nvPr/>
        </p:nvSpPr>
        <p:spPr>
          <a:xfrm>
            <a:off x="685800" y="4371840"/>
            <a:ext cx="11129040" cy="657360"/>
          </a:xfrm>
          <a:prstGeom prst="rect">
            <a:avLst/>
          </a:prstGeom>
          <a:noFill/>
          <a:ln w="0">
            <a:noFill/>
          </a:ln>
        </p:spPr>
        <p:txBody>
          <a:bodyPr lIns="90000" rIns="90000" tIns="45000" bIns="45000" anchor="t">
            <a:noAutofit/>
          </a:bodyPr>
          <a:p>
            <a:r>
              <a:rPr b="0" lang="en-US" sz="4000" spc="-1" strike="noStrike">
                <a:latin typeface="Arial"/>
              </a:rPr>
              <a:t>What is it used for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0" y="1166400"/>
            <a:ext cx="12191760" cy="5691600"/>
          </a:xfrm>
          <a:prstGeom prst="rect">
            <a:avLst/>
          </a:prstGeom>
          <a:ln w="0">
            <a:noFill/>
          </a:ln>
        </p:spPr>
      </p:pic>
      <p:sp>
        <p:nvSpPr>
          <p:cNvPr id="94" name=""/>
          <p:cNvSpPr txBox="1"/>
          <p:nvPr/>
        </p:nvSpPr>
        <p:spPr>
          <a:xfrm>
            <a:off x="228600" y="228600"/>
            <a:ext cx="11814840" cy="657360"/>
          </a:xfrm>
          <a:prstGeom prst="rect">
            <a:avLst/>
          </a:prstGeom>
          <a:noFill/>
          <a:ln w="0">
            <a:noFill/>
          </a:ln>
        </p:spPr>
        <p:txBody>
          <a:bodyPr lIns="90000" rIns="90000" tIns="45000" bIns="45000" anchor="t">
            <a:noAutofit/>
          </a:bodyPr>
          <a:p>
            <a:r>
              <a:rPr b="0" lang="en-US" sz="4000" spc="-1" strike="noStrike">
                <a:latin typeface="Arial"/>
              </a:rPr>
              <a:t>Forecasting in Context : Turkish Energy Demand</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 descr=""/>
          <p:cNvPicPr/>
          <p:nvPr/>
        </p:nvPicPr>
        <p:blipFill>
          <a:blip r:embed="rId1"/>
          <a:stretch/>
        </p:blipFill>
        <p:spPr>
          <a:xfrm>
            <a:off x="1828800" y="868680"/>
            <a:ext cx="5788080" cy="3474720"/>
          </a:xfrm>
          <a:prstGeom prst="rect">
            <a:avLst/>
          </a:prstGeom>
          <a:ln w="0">
            <a:noFill/>
          </a:ln>
        </p:spPr>
      </p:pic>
      <p:pic>
        <p:nvPicPr>
          <p:cNvPr id="96" name="" descr=""/>
          <p:cNvPicPr/>
          <p:nvPr/>
        </p:nvPicPr>
        <p:blipFill>
          <a:blip r:embed="rId2"/>
          <a:stretch/>
        </p:blipFill>
        <p:spPr>
          <a:xfrm>
            <a:off x="1600200" y="4343400"/>
            <a:ext cx="9524520" cy="2361960"/>
          </a:xfrm>
          <a:prstGeom prst="rect">
            <a:avLst/>
          </a:prstGeom>
          <a:ln w="0">
            <a:noFill/>
          </a:ln>
        </p:spPr>
      </p:pic>
      <p:sp>
        <p:nvSpPr>
          <p:cNvPr id="97" name=""/>
          <p:cNvSpPr txBox="1"/>
          <p:nvPr/>
        </p:nvSpPr>
        <p:spPr>
          <a:xfrm>
            <a:off x="228960" y="228600"/>
            <a:ext cx="11814840" cy="657360"/>
          </a:xfrm>
          <a:prstGeom prst="rect">
            <a:avLst/>
          </a:prstGeom>
          <a:noFill/>
          <a:ln w="0">
            <a:noFill/>
          </a:ln>
        </p:spPr>
        <p:txBody>
          <a:bodyPr lIns="90000" rIns="90000" tIns="45000" bIns="45000" anchor="t">
            <a:noAutofit/>
          </a:bodyPr>
          <a:p>
            <a:r>
              <a:rPr b="0" lang="en-US" sz="4000" spc="-1" strike="noStrike">
                <a:latin typeface="Arial"/>
              </a:rPr>
              <a:t>Forecasting in Context : Turkish Energy Demand</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tretch/>
        </p:blipFill>
        <p:spPr>
          <a:xfrm>
            <a:off x="14040" y="1234440"/>
            <a:ext cx="12191760" cy="4396320"/>
          </a:xfrm>
          <a:prstGeom prst="rect">
            <a:avLst/>
          </a:prstGeom>
          <a:ln w="0">
            <a:noFill/>
          </a:ln>
        </p:spPr>
      </p:pic>
      <p:sp>
        <p:nvSpPr>
          <p:cNvPr id="99" name=""/>
          <p:cNvSpPr txBox="1"/>
          <p:nvPr/>
        </p:nvSpPr>
        <p:spPr>
          <a:xfrm>
            <a:off x="228960" y="228600"/>
            <a:ext cx="11814840" cy="657360"/>
          </a:xfrm>
          <a:prstGeom prst="rect">
            <a:avLst/>
          </a:prstGeom>
          <a:noFill/>
          <a:ln w="0">
            <a:noFill/>
          </a:ln>
        </p:spPr>
        <p:txBody>
          <a:bodyPr lIns="90000" rIns="90000" tIns="45000" bIns="45000" anchor="t">
            <a:noAutofit/>
          </a:bodyPr>
          <a:p>
            <a:r>
              <a:rPr b="0" lang="en-US" sz="4000" spc="-1" strike="noStrike">
                <a:latin typeface="Arial"/>
              </a:rPr>
              <a:t>Forecasting in Context : Turkish Energy Demand</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685800" y="3200400"/>
            <a:ext cx="5212080" cy="3474720"/>
          </a:xfrm>
          <a:prstGeom prst="rect">
            <a:avLst/>
          </a:prstGeom>
          <a:ln w="0">
            <a:noFill/>
          </a:ln>
        </p:spPr>
      </p:pic>
      <p:pic>
        <p:nvPicPr>
          <p:cNvPr id="101" name="" descr=""/>
          <p:cNvPicPr/>
          <p:nvPr/>
        </p:nvPicPr>
        <p:blipFill>
          <a:blip r:embed="rId2"/>
          <a:stretch/>
        </p:blipFill>
        <p:spPr>
          <a:xfrm>
            <a:off x="6629400" y="3200400"/>
            <a:ext cx="5212080" cy="3474720"/>
          </a:xfrm>
          <a:prstGeom prst="rect">
            <a:avLst/>
          </a:prstGeom>
          <a:ln w="0">
            <a:noFill/>
          </a:ln>
        </p:spPr>
      </p:pic>
      <p:sp>
        <p:nvSpPr>
          <p:cNvPr id="102" name=""/>
          <p:cNvSpPr txBox="1"/>
          <p:nvPr/>
        </p:nvSpPr>
        <p:spPr>
          <a:xfrm>
            <a:off x="228960" y="228600"/>
            <a:ext cx="11814840" cy="657360"/>
          </a:xfrm>
          <a:prstGeom prst="rect">
            <a:avLst/>
          </a:prstGeom>
          <a:noFill/>
          <a:ln w="0">
            <a:noFill/>
          </a:ln>
        </p:spPr>
        <p:txBody>
          <a:bodyPr lIns="90000" rIns="90000" tIns="45000" bIns="45000" anchor="t">
            <a:noAutofit/>
          </a:bodyPr>
          <a:p>
            <a:r>
              <a:rPr b="0" lang="en-US" sz="4000" spc="-1" strike="noStrike">
                <a:latin typeface="Arial"/>
              </a:rPr>
              <a:t>Forecasting in Context : Turkish Energy Demand</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713160" y="2057400"/>
            <a:ext cx="5230440" cy="3474720"/>
          </a:xfrm>
          <a:prstGeom prst="rect">
            <a:avLst/>
          </a:prstGeom>
          <a:ln w="0">
            <a:noFill/>
          </a:ln>
        </p:spPr>
      </p:pic>
      <p:pic>
        <p:nvPicPr>
          <p:cNvPr id="104" name="" descr=""/>
          <p:cNvPicPr/>
          <p:nvPr/>
        </p:nvPicPr>
        <p:blipFill>
          <a:blip r:embed="rId2"/>
          <a:stretch/>
        </p:blipFill>
        <p:spPr>
          <a:xfrm>
            <a:off x="6400800" y="1828800"/>
            <a:ext cx="5312520" cy="3474720"/>
          </a:xfrm>
          <a:prstGeom prst="rect">
            <a:avLst/>
          </a:prstGeom>
          <a:ln w="0">
            <a:noFill/>
          </a:ln>
        </p:spPr>
      </p:pic>
      <p:sp>
        <p:nvSpPr>
          <p:cNvPr id="105" name=""/>
          <p:cNvSpPr txBox="1"/>
          <p:nvPr/>
        </p:nvSpPr>
        <p:spPr>
          <a:xfrm>
            <a:off x="228960" y="228600"/>
            <a:ext cx="11814840" cy="657360"/>
          </a:xfrm>
          <a:prstGeom prst="rect">
            <a:avLst/>
          </a:prstGeom>
          <a:noFill/>
          <a:ln w="0">
            <a:noFill/>
          </a:ln>
        </p:spPr>
        <p:txBody>
          <a:bodyPr lIns="90000" rIns="90000" tIns="45000" bIns="45000" anchor="t">
            <a:noAutofit/>
          </a:bodyPr>
          <a:p>
            <a:r>
              <a:rPr b="0" lang="en-US" sz="4000" spc="-1" strike="noStrike">
                <a:latin typeface="Arial"/>
              </a:rPr>
              <a:t>Forecasting in Context : Turkish Energy Demand</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txBox="1"/>
          <p:nvPr/>
        </p:nvSpPr>
        <p:spPr>
          <a:xfrm>
            <a:off x="72360" y="457200"/>
            <a:ext cx="11814840" cy="2358360"/>
          </a:xfrm>
          <a:prstGeom prst="rect">
            <a:avLst/>
          </a:prstGeom>
          <a:noFill/>
          <a:ln w="0">
            <a:noFill/>
          </a:ln>
        </p:spPr>
        <p:txBody>
          <a:bodyPr lIns="90000" rIns="90000" tIns="45000" bIns="45000" anchor="t">
            <a:noAutofit/>
          </a:bodyPr>
          <a:p>
            <a:r>
              <a:rPr b="0" lang="en-US" sz="4000" spc="-1" strike="noStrike">
                <a:latin typeface="Arial"/>
              </a:rPr>
              <a:t>Timeseries Forecasting :</a:t>
            </a:r>
            <a:endParaRPr b="0" lang="en-US" sz="4000" spc="-1" strike="noStrike">
              <a:latin typeface="Arial"/>
            </a:endParaRPr>
          </a:p>
          <a:p>
            <a:r>
              <a:rPr b="0" lang="en-US" sz="4000" spc="-1" strike="noStrike">
                <a:latin typeface="Arial"/>
              </a:rPr>
              <a:t> </a:t>
            </a:r>
            <a:endParaRPr b="0" lang="en-US" sz="4000" spc="-1" strike="noStrike">
              <a:latin typeface="Arial"/>
            </a:endParaRPr>
          </a:p>
          <a:p>
            <a:endParaRPr b="0" lang="en-US" sz="4000" spc="-1" strike="noStrike">
              <a:latin typeface="Arial"/>
            </a:endParaRPr>
          </a:p>
          <a:p>
            <a:r>
              <a:rPr b="0" lang="en-US" sz="4000" spc="-1" strike="noStrike">
                <a:latin typeface="Arial"/>
              </a:rPr>
              <a:t>So what problems are we facing here ?</a:t>
            </a:r>
            <a:endParaRPr b="0" lang="en-US" sz="4000" spc="-1" strike="noStrike">
              <a:latin typeface="Arial"/>
            </a:endParaRPr>
          </a:p>
        </p:txBody>
      </p:sp>
      <p:sp>
        <p:nvSpPr>
          <p:cNvPr id="107" name=""/>
          <p:cNvSpPr txBox="1"/>
          <p:nvPr/>
        </p:nvSpPr>
        <p:spPr>
          <a:xfrm>
            <a:off x="3886200" y="3228840"/>
            <a:ext cx="8001000" cy="657360"/>
          </a:xfrm>
          <a:prstGeom prst="rect">
            <a:avLst/>
          </a:prstGeom>
          <a:noFill/>
          <a:ln w="0">
            <a:noFill/>
          </a:ln>
        </p:spPr>
        <p:txBody>
          <a:bodyPr lIns="90000" rIns="90000" tIns="45000" bIns="45000" anchor="t">
            <a:noAutofit/>
          </a:bodyPr>
          <a:p>
            <a:pPr algn="r"/>
            <a:r>
              <a:rPr b="0" lang="en-US" sz="4000" spc="-1" strike="noStrike">
                <a:latin typeface="Arial"/>
              </a:rPr>
              <a:t>How can we solve them?</a:t>
            </a:r>
            <a:endParaRPr b="0" lang="en-US" sz="4000" spc="-1" strike="noStrike">
              <a:latin typeface="Arial"/>
            </a:endParaRPr>
          </a:p>
        </p:txBody>
      </p:sp>
      <p:sp>
        <p:nvSpPr>
          <p:cNvPr id="108" name=""/>
          <p:cNvSpPr txBox="1"/>
          <p:nvPr/>
        </p:nvSpPr>
        <p:spPr>
          <a:xfrm>
            <a:off x="685800" y="4371840"/>
            <a:ext cx="11129040" cy="657360"/>
          </a:xfrm>
          <a:prstGeom prst="rect">
            <a:avLst/>
          </a:prstGeom>
          <a:noFill/>
          <a:ln w="0">
            <a:noFill/>
          </a:ln>
        </p:spPr>
        <p:txBody>
          <a:bodyPr lIns="90000" rIns="90000" tIns="45000" bIns="45000" anchor="t">
            <a:noAutofit/>
          </a:bodyPr>
          <a:p>
            <a:r>
              <a:rPr b="0" lang="en-US" sz="4000" spc="-1" strike="noStrike">
                <a:latin typeface="Arial"/>
              </a:rPr>
              <a:t>What if we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3814920" y="3600"/>
            <a:ext cx="4590000" cy="6857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LibreOffice/7.2.2.2$Windows_X86_64 LibreOffice_project/02b2acce88a210515b4a5bb2e46cbfb63fe97d56</Application>
  <AppVersion>15.0000</AppVersion>
  <Words>36</Words>
  <Paragraphs>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2024-02-07T10:42:13Z</dcterms:created>
  <dc:creator>Joseph Pollack</dc:creator>
  <dc:description/>
  <dc:language>en-US</dc:language>
  <cp:lastModifiedBy/>
  <dcterms:modified xsi:type="dcterms:W3CDTF">2024-02-07T16:41:06Z</dcterms:modified>
  <cp:revision>3</cp:revision>
  <dc:subject/>
  <dc:title>A forthcoming decoder-only foundation model for time-series forecasting and further research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vt:i4>
  </property>
</Properties>
</file>