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60" r:id="rId2"/>
    <p:sldId id="261" r:id="rId3"/>
    <p:sldId id="273" r:id="rId4"/>
    <p:sldId id="274" r:id="rId5"/>
    <p:sldId id="300" r:id="rId6"/>
    <p:sldId id="302" r:id="rId7"/>
    <p:sldId id="303" r:id="rId8"/>
    <p:sldId id="304" r:id="rId9"/>
    <p:sldId id="293" r:id="rId10"/>
    <p:sldId id="297" r:id="rId11"/>
    <p:sldId id="298" r:id="rId12"/>
    <p:sldId id="309" r:id="rId13"/>
    <p:sldId id="289" r:id="rId14"/>
    <p:sldId id="306" r:id="rId15"/>
    <p:sldId id="317" r:id="rId16"/>
    <p:sldId id="322" r:id="rId17"/>
    <p:sldId id="323" r:id="rId18"/>
    <p:sldId id="324" r:id="rId19"/>
    <p:sldId id="325" r:id="rId20"/>
    <p:sldId id="326" r:id="rId21"/>
    <p:sldId id="320" r:id="rId22"/>
    <p:sldId id="318" r:id="rId23"/>
    <p:sldId id="307" r:id="rId24"/>
    <p:sldId id="276" r:id="rId25"/>
    <p:sldId id="319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FE"/>
    <a:srgbClr val="CC00CC"/>
    <a:srgbClr val="FFCCCC"/>
    <a:srgbClr val="FFFFCC"/>
    <a:srgbClr val="FF0066"/>
    <a:srgbClr val="0066FF"/>
    <a:srgbClr val="00FF00"/>
    <a:srgbClr val="CCFFCC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76" autoAdjust="0"/>
  </p:normalViewPr>
  <p:slideViewPr>
    <p:cSldViewPr snapToGrid="0">
      <p:cViewPr varScale="1">
        <p:scale>
          <a:sx n="106" d="100"/>
          <a:sy n="106" d="100"/>
        </p:scale>
        <p:origin x="11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9ED96-DF12-483F-B249-3EE4C113556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08BF-3E39-4C2F-A67D-1A53008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08BF-3E39-4C2F-A67D-1A53008FE3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5D98BF2-13E2-4999-948A-7CB22F3ECB2B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341" y="1951038"/>
            <a:ext cx="749808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Simplex Control and Message/ACK Exchange</a:t>
            </a: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				-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Module 6 </a:t>
            </a:r>
            <a:r>
              <a:rPr lang="en-US" sz="2000" dirty="0" smtClean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Final Presentation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467" y="4538135"/>
            <a:ext cx="4572000" cy="1430867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Wang: lewang@wpi.edu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Renato Iida: rfiida@wpi.edu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Rebecca Cooper: rrcooper@wpi.edu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01772" y="5142898"/>
            <a:ext cx="892629" cy="8684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39686"/>
            <a:ext cx="7511289" cy="2318657"/>
          </a:xfrm>
        </p:spPr>
        <p:txBody>
          <a:bodyPr>
            <a:normAutofit/>
          </a:bodyPr>
          <a:lstStyle/>
          <a:p>
            <a:r>
              <a:rPr lang="en-US" dirty="0" smtClean="0"/>
              <a:t>Set a maximum size for all MAC frames of 240 bytes or 1920 bits</a:t>
            </a:r>
          </a:p>
          <a:p>
            <a:r>
              <a:rPr lang="en-US" dirty="0" smtClean="0"/>
              <a:t>Transmitting the data size allows us to cut off padding added by the physical layers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3372" y="5142898"/>
            <a:ext cx="1132114" cy="868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25487" y="5142898"/>
            <a:ext cx="120831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1" y="5142897"/>
            <a:ext cx="1132113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91943" y="5142898"/>
            <a:ext cx="2600476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236</a:t>
            </a:r>
            <a:r>
              <a:rPr lang="en-US" dirty="0" smtClean="0"/>
              <a:t> bytes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5000780" y="1159331"/>
            <a:ext cx="284232" cy="74990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2596" y="4419600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 240 bytes</a:t>
            </a:r>
            <a:endParaRPr lang="en-US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Size: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161314" y="5142901"/>
            <a:ext cx="1295400" cy="880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/>
              <a:t>1-234 bytes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93373" y="5142900"/>
            <a:ext cx="805542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96658" y="5142899"/>
            <a:ext cx="774095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30885" y="5142898"/>
            <a:ext cx="1338943" cy="8805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Data</a:t>
            </a:r>
            <a:endParaRPr lang="en-US" dirty="0" smtClean="0"/>
          </a:p>
          <a:p>
            <a:pPr algn="ctr"/>
            <a:r>
              <a:rPr lang="en-US" dirty="0" smtClean="0"/>
              <a:t>(optional)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98915" y="5142900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7896" y="5142900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730828"/>
            <a:ext cx="7511289" cy="26887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must be sure that the Data is transmitted without errors</a:t>
            </a:r>
          </a:p>
          <a:p>
            <a:r>
              <a:rPr lang="en-US" dirty="0" smtClean="0"/>
              <a:t>CRC-8 to check the integrity of the bits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and fast but does </a:t>
            </a:r>
            <a:r>
              <a:rPr lang="en-US" dirty="0" smtClean="0"/>
              <a:t>not correct errors.</a:t>
            </a:r>
          </a:p>
          <a:p>
            <a:r>
              <a:rPr lang="en-US" dirty="0" smtClean="0"/>
              <a:t>Team 4 needs to be sure that the header is correct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40087" y="5142901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  <a:p>
            <a:pPr algn="ctr"/>
            <a:r>
              <a:rPr lang="en-US" dirty="0" smtClean="0"/>
              <a:t>Header 1 byte 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5039484" y="1120627"/>
            <a:ext cx="284232" cy="7576456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2186" y="4419600"/>
            <a:ext cx="223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Max:240 bytes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rot="5400000" flipH="1">
            <a:off x="3551152" y="3889299"/>
            <a:ext cx="289091" cy="4604655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18405" y="6321581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Header: 5 bytes</a:t>
            </a:r>
            <a:endParaRPr lang="en-US" dirty="0"/>
          </a:p>
        </p:txBody>
      </p:sp>
      <p:sp>
        <p:nvSpPr>
          <p:cNvPr id="21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CRC: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  <a:endParaRPr lang="en-US" dirty="0"/>
          </a:p>
        </p:txBody>
      </p:sp>
      <p:sp>
        <p:nvSpPr>
          <p:cNvPr id="22" name="Rectangle 7"/>
          <p:cNvSpPr txBox="1">
            <a:spLocks noChangeArrowheads="1"/>
          </p:cNvSpPr>
          <p:nvPr/>
        </p:nvSpPr>
        <p:spPr>
          <a:xfrm>
            <a:off x="1269926" y="1208217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ACK Frame: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276047" y="2404313"/>
            <a:ext cx="931333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05123" y="2404312"/>
            <a:ext cx="892629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07380" y="2404313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46361" y="2404313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97752" y="2404314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3468012" y="-108087"/>
            <a:ext cx="295719" cy="46796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97022" y="1741617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bytes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98171" y="4852590"/>
            <a:ext cx="2028373" cy="880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1-234 bytes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18526" y="4852589"/>
            <a:ext cx="931333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7602" y="4852588"/>
            <a:ext cx="892629" cy="880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Size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026544" y="4852587"/>
            <a:ext cx="791029" cy="8805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49859" y="4852589"/>
            <a:ext cx="1038981" cy="88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288840" y="4852589"/>
            <a:ext cx="858762" cy="880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40231" y="4852590"/>
            <a:ext cx="957939" cy="8805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Check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4925934" y="869020"/>
            <a:ext cx="284232" cy="74990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81508" y="4109694"/>
            <a:ext cx="23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Max: 240 bytes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 flipH="1">
            <a:off x="3513803" y="3561492"/>
            <a:ext cx="289091" cy="4679648"/>
          </a:xfrm>
          <a:prstGeom prst="leftBrace">
            <a:avLst>
              <a:gd name="adj1" fmla="val 4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39497" y="6031270"/>
            <a:ext cx="16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Header: 5 bytes</a:t>
            </a:r>
            <a:endParaRPr lang="en-US" dirty="0"/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1148512" y="3576294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Frame: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60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99" y="274638"/>
            <a:ext cx="787419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Machine for </a:t>
            </a:r>
            <a:r>
              <a:rPr lang="en-US" dirty="0" smtClean="0"/>
              <a:t>Frame </a:t>
            </a:r>
            <a:r>
              <a:rPr lang="en-US" dirty="0"/>
              <a:t>Transmission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7901" y="1465129"/>
            <a:ext cx="1627221" cy="8437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 smtClean="0">
                <a:solidFill>
                  <a:schemeClr val="tx1"/>
                </a:solidFill>
                <a:ea typeface="Calibri"/>
                <a:cs typeface="Times New Roman"/>
              </a:rPr>
              <a:t>Set Flag for Data Transmission</a:t>
            </a:r>
            <a:endParaRPr lang="en-US" sz="1200" b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2895" y="3090560"/>
            <a:ext cx="1062557" cy="678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Create data frame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800" i="1" dirty="0" smtClean="0">
                <a:solidFill>
                  <a:schemeClr val="tx1"/>
                </a:solidFill>
                <a:ea typeface="Calibri"/>
                <a:cs typeface="Times New Roman"/>
              </a:rPr>
              <a:t>(Frame = header + data)</a:t>
            </a:r>
            <a:endParaRPr lang="en-US" sz="8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2906486" y="2997080"/>
            <a:ext cx="1107851" cy="865022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UE Sends  &amp;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6486" y="4307377"/>
            <a:ext cx="1107852" cy="678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Read header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(Check Receiver ID in switching table)</a:t>
            </a:r>
            <a:endParaRPr lang="en-US" sz="4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2687691" y="5461742"/>
            <a:ext cx="152400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Send to BS or UE?</a:t>
            </a:r>
            <a:r>
              <a:rPr lang="en-US" sz="1100" dirty="0" smtClean="0">
                <a:effectLst/>
                <a:ea typeface="Calibri"/>
                <a:cs typeface="Times New Roman"/>
              </a:rPr>
              <a:t> 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1059498" y="5455740"/>
            <a:ext cx="1064675" cy="838199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Sends  &amp;  BS 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4767943" y="5455740"/>
            <a:ext cx="1072785" cy="838199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BS Sends  &amp; 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UE 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Receives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8826" y="5580595"/>
            <a:ext cx="1524001" cy="588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Unpack frame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(Check the CRC of the header)</a:t>
            </a:r>
            <a:endParaRPr lang="en-US" sz="400" i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7253938" y="4078383"/>
            <a:ext cx="1173776" cy="9492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>
                <a:ea typeface="Calibri"/>
                <a:cs typeface="Times New Roman"/>
              </a:rPr>
              <a:t>Check data CRC</a:t>
            </a:r>
            <a:endParaRPr lang="en-US" sz="11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4331" y="3048136"/>
            <a:ext cx="1283582" cy="762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</a:pPr>
            <a:r>
              <a:rPr lang="en-US" sz="12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Create ACK frame</a:t>
            </a: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Frame </a:t>
            </a:r>
            <a:r>
              <a:rPr lang="en-US" sz="900" dirty="0">
                <a:solidFill>
                  <a:schemeClr val="tx1"/>
                </a:solidFill>
                <a:ea typeface="Calibri"/>
                <a:cs typeface="Times New Roman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header</a:t>
            </a:r>
            <a:endParaRPr lang="en-US" sz="9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en-US" sz="900" dirty="0" smtClean="0">
                <a:solidFill>
                  <a:schemeClr val="tx1"/>
                </a:solidFill>
                <a:ea typeface="Calibri"/>
                <a:cs typeface="Times New Roman"/>
              </a:rPr>
              <a:t>Receiver = old Sender</a:t>
            </a:r>
            <a:endParaRPr lang="en-US" sz="900" dirty="0" smtClean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5657413" y="4082165"/>
            <a:ext cx="1163234" cy="9416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dirty="0" smtClean="0">
                <a:ea typeface="Calibri"/>
                <a:cs typeface="Times New Roman"/>
              </a:rPr>
              <a:t>Check data CRC</a:t>
            </a:r>
            <a:endParaRPr lang="en-US" sz="11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7" idx="4"/>
            <a:endCxn id="116" idx="0"/>
          </p:cNvCxnSpPr>
          <p:nvPr/>
        </p:nvCxnSpPr>
        <p:spPr>
          <a:xfrm flipH="1">
            <a:off x="1126503" y="2308904"/>
            <a:ext cx="5009" cy="182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Bent-Up Arrow 41"/>
          <p:cNvSpPr/>
          <p:nvPr/>
        </p:nvSpPr>
        <p:spPr bwMode="auto">
          <a:xfrm rot="5400000">
            <a:off x="1092466" y="3064626"/>
            <a:ext cx="524663" cy="456589"/>
          </a:xfrm>
          <a:prstGeom prst="bentUpArrow">
            <a:avLst>
              <a:gd name="adj1" fmla="val 0"/>
              <a:gd name="adj2" fmla="val 9397"/>
              <a:gd name="adj3" fmla="val 17058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4" name="Straight Arrow Connector 43"/>
          <p:cNvCxnSpPr>
            <a:endCxn id="12" idx="0"/>
          </p:cNvCxnSpPr>
          <p:nvPr/>
        </p:nvCxnSpPr>
        <p:spPr>
          <a:xfrm>
            <a:off x="3460412" y="3862102"/>
            <a:ext cx="0" cy="445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13" idx="0"/>
          </p:cNvCxnSpPr>
          <p:nvPr/>
        </p:nvCxnSpPr>
        <p:spPr>
          <a:xfrm flipH="1">
            <a:off x="3449691" y="4985439"/>
            <a:ext cx="10721" cy="4763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1"/>
            <a:endCxn id="15" idx="0"/>
          </p:cNvCxnSpPr>
          <p:nvPr/>
        </p:nvCxnSpPr>
        <p:spPr>
          <a:xfrm flipH="1" flipV="1">
            <a:off x="2124173" y="5874840"/>
            <a:ext cx="563518" cy="6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6" idx="3"/>
          </p:cNvCxnSpPr>
          <p:nvPr/>
        </p:nvCxnSpPr>
        <p:spPr>
          <a:xfrm flipV="1">
            <a:off x="4211691" y="5874840"/>
            <a:ext cx="556252" cy="6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0"/>
            <a:endCxn id="18" idx="2"/>
          </p:cNvCxnSpPr>
          <p:nvPr/>
        </p:nvCxnSpPr>
        <p:spPr>
          <a:xfrm flipH="1" flipV="1">
            <a:off x="7840826" y="5027592"/>
            <a:ext cx="1" cy="553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0"/>
            <a:endCxn id="102" idx="5"/>
          </p:cNvCxnSpPr>
          <p:nvPr/>
        </p:nvCxnSpPr>
        <p:spPr>
          <a:xfrm flipH="1" flipV="1">
            <a:off x="7377671" y="3555250"/>
            <a:ext cx="463155" cy="523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2" idx="0"/>
            <a:endCxn id="102" idx="3"/>
          </p:cNvCxnSpPr>
          <p:nvPr/>
        </p:nvCxnSpPr>
        <p:spPr>
          <a:xfrm flipV="1">
            <a:off x="6239030" y="3555250"/>
            <a:ext cx="457883" cy="526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Text Box 63"/>
          <p:cNvSpPr txBox="1"/>
          <p:nvPr/>
        </p:nvSpPr>
        <p:spPr>
          <a:xfrm>
            <a:off x="7819977" y="1591052"/>
            <a:ext cx="823511" cy="381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ACK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5" name="Text Box 63"/>
          <p:cNvSpPr txBox="1"/>
          <p:nvPr/>
        </p:nvSpPr>
        <p:spPr>
          <a:xfrm rot="18583307">
            <a:off x="5989758" y="3611322"/>
            <a:ext cx="860411" cy="4455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Data Corrupt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8" name="Text Box 63"/>
          <p:cNvSpPr txBox="1"/>
          <p:nvPr/>
        </p:nvSpPr>
        <p:spPr>
          <a:xfrm rot="2882367">
            <a:off x="7385255" y="3693946"/>
            <a:ext cx="789612" cy="23420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INVALID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9" name="Bent-Up Arrow 78"/>
          <p:cNvSpPr/>
          <p:nvPr/>
        </p:nvSpPr>
        <p:spPr bwMode="auto">
          <a:xfrm rot="16200000" flipV="1">
            <a:off x="1836762" y="4402542"/>
            <a:ext cx="792883" cy="1280614"/>
          </a:xfrm>
          <a:prstGeom prst="bentUpArrow">
            <a:avLst>
              <a:gd name="adj1" fmla="val 1"/>
              <a:gd name="adj2" fmla="val 4734"/>
              <a:gd name="adj3" fmla="val 6239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4" name="Text Box 63"/>
          <p:cNvSpPr txBox="1"/>
          <p:nvPr/>
        </p:nvSpPr>
        <p:spPr>
          <a:xfrm>
            <a:off x="4771835" y="4082165"/>
            <a:ext cx="722081" cy="5857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CRC m</a:t>
            </a:r>
            <a:r>
              <a:rPr lang="en-US" sz="1100" dirty="0" smtClean="0">
                <a:effectLst/>
                <a:ea typeface="Calibri"/>
                <a:cs typeface="Times New Roman"/>
              </a:rPr>
              <a:t>atch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555923" y="2789966"/>
            <a:ext cx="962738" cy="8965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200" b="1" dirty="0" smtClean="0">
                <a:solidFill>
                  <a:schemeClr val="tx1"/>
                </a:solidFill>
                <a:ea typeface="Calibri"/>
                <a:cs typeface="Times New Roman"/>
              </a:rPr>
              <a:t>Drop frame</a:t>
            </a:r>
            <a:endParaRPr lang="en-US" sz="12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en-US" sz="900" i="1" dirty="0" smtClean="0">
                <a:solidFill>
                  <a:schemeClr val="tx1"/>
                </a:solidFill>
                <a:ea typeface="Calibri"/>
                <a:cs typeface="Times New Roman"/>
              </a:rPr>
              <a:t>(Timeout will trigger</a:t>
            </a:r>
            <a:r>
              <a:rPr lang="en-US" sz="9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>)</a:t>
            </a:r>
            <a:endParaRPr lang="en-US" sz="900" i="1" dirty="0">
              <a:solidFill>
                <a:schemeClr val="tx2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3128" y="2491141"/>
            <a:ext cx="666750" cy="893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chemeClr val="tx1"/>
                </a:solidFill>
                <a:ea typeface="Calibri"/>
                <a:cs typeface="Times New Roman"/>
              </a:rPr>
              <a:t>Check Address Book for Receiver </a:t>
            </a:r>
            <a:endParaRPr lang="en-US" sz="11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136" name="Straight Arrow Connector 135"/>
          <p:cNvCxnSpPr>
            <a:stCxn id="18" idx="1"/>
            <a:endCxn id="22" idx="3"/>
          </p:cNvCxnSpPr>
          <p:nvPr/>
        </p:nvCxnSpPr>
        <p:spPr>
          <a:xfrm flipH="1">
            <a:off x="6820647" y="4552988"/>
            <a:ext cx="4332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6" idx="0"/>
            <a:endCxn id="17" idx="1"/>
          </p:cNvCxnSpPr>
          <p:nvPr/>
        </p:nvCxnSpPr>
        <p:spPr>
          <a:xfrm>
            <a:off x="5840728" y="5874840"/>
            <a:ext cx="123809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1" idx="1"/>
            <a:endCxn id="11" idx="0"/>
          </p:cNvCxnSpPr>
          <p:nvPr/>
        </p:nvCxnSpPr>
        <p:spPr>
          <a:xfrm flipH="1">
            <a:off x="4014337" y="3429591"/>
            <a:ext cx="239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467971" y="1621521"/>
            <a:ext cx="1050690" cy="530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Stop Timeout Counter</a:t>
            </a:r>
            <a:endParaRPr lang="en-US" sz="1100" b="1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14" name="Bent-Up Arrow 213"/>
          <p:cNvSpPr/>
          <p:nvPr/>
        </p:nvSpPr>
        <p:spPr bwMode="auto">
          <a:xfrm rot="5400000" flipH="1" flipV="1">
            <a:off x="6599466" y="2700753"/>
            <a:ext cx="2771398" cy="932995"/>
          </a:xfrm>
          <a:prstGeom prst="bentUpArrow">
            <a:avLst>
              <a:gd name="adj1" fmla="val 0"/>
              <a:gd name="adj2" fmla="val 4525"/>
              <a:gd name="adj3" fmla="val 7763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15" name="Straight Arrow Connector 214"/>
          <p:cNvCxnSpPr>
            <a:stCxn id="210" idx="1"/>
            <a:endCxn id="241" idx="2"/>
          </p:cNvCxnSpPr>
          <p:nvPr/>
        </p:nvCxnSpPr>
        <p:spPr>
          <a:xfrm flipH="1" flipV="1">
            <a:off x="4052039" y="1887017"/>
            <a:ext cx="241593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10" idx="3"/>
            <a:endCxn id="11" idx="3"/>
          </p:cNvCxnSpPr>
          <p:nvPr/>
        </p:nvCxnSpPr>
        <p:spPr>
          <a:xfrm>
            <a:off x="2655452" y="3429591"/>
            <a:ext cx="2510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1" name="Parallelogram 240"/>
          <p:cNvSpPr/>
          <p:nvPr/>
        </p:nvSpPr>
        <p:spPr>
          <a:xfrm>
            <a:off x="2780969" y="1621520"/>
            <a:ext cx="1337444" cy="530994"/>
          </a:xfrm>
          <a:prstGeom prst="parallelogram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Timeout counter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2" name="Straight Arrow Connector 241"/>
          <p:cNvCxnSpPr>
            <a:stCxn id="7" idx="6"/>
            <a:endCxn id="241" idx="5"/>
          </p:cNvCxnSpPr>
          <p:nvPr/>
        </p:nvCxnSpPr>
        <p:spPr>
          <a:xfrm>
            <a:off x="1945122" y="1887017"/>
            <a:ext cx="9022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6" name="Text Box 63"/>
          <p:cNvSpPr txBox="1"/>
          <p:nvPr/>
        </p:nvSpPr>
        <p:spPr>
          <a:xfrm>
            <a:off x="1940115" y="1652204"/>
            <a:ext cx="595813" cy="23481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Start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48" name="Text Box 63"/>
          <p:cNvSpPr txBox="1"/>
          <p:nvPr/>
        </p:nvSpPr>
        <p:spPr>
          <a:xfrm>
            <a:off x="6042737" y="1638306"/>
            <a:ext cx="823511" cy="2586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Stop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51" name="Text Box 63"/>
          <p:cNvSpPr txBox="1"/>
          <p:nvPr/>
        </p:nvSpPr>
        <p:spPr>
          <a:xfrm rot="19391123">
            <a:off x="2173264" y="2354450"/>
            <a:ext cx="1283298" cy="59240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>Timeout: Triggers re-send</a:t>
            </a:r>
            <a:endParaRPr lang="en-US" sz="1100" b="1" dirty="0">
              <a:solidFill>
                <a:schemeClr val="tx2">
                  <a:lumMod val="60000"/>
                  <a:lumOff val="40000"/>
                </a:schemeClr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260" name="Straight Arrow Connector 259"/>
          <p:cNvCxnSpPr>
            <a:stCxn id="241" idx="3"/>
            <a:endCxn id="10" idx="0"/>
          </p:cNvCxnSpPr>
          <p:nvPr/>
        </p:nvCxnSpPr>
        <p:spPr>
          <a:xfrm flipH="1">
            <a:off x="2124174" y="2152514"/>
            <a:ext cx="1259143" cy="9380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9" name="Text Box 63"/>
          <p:cNvSpPr txBox="1"/>
          <p:nvPr/>
        </p:nvSpPr>
        <p:spPr>
          <a:xfrm>
            <a:off x="3834549" y="5611350"/>
            <a:ext cx="933394" cy="3081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UE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80" name="Text Box 63"/>
          <p:cNvSpPr txBox="1"/>
          <p:nvPr/>
        </p:nvSpPr>
        <p:spPr>
          <a:xfrm>
            <a:off x="2124174" y="5611349"/>
            <a:ext cx="933394" cy="3081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a typeface="Calibri"/>
                <a:cs typeface="Times New Roman"/>
              </a:rPr>
              <a:t>BS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07" name="Text Box 63"/>
          <p:cNvSpPr txBox="1"/>
          <p:nvPr/>
        </p:nvSpPr>
        <p:spPr>
          <a:xfrm>
            <a:off x="6804727" y="4546476"/>
            <a:ext cx="682897" cy="27347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DATA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78" name="Bent-Up Arrow 377"/>
          <p:cNvSpPr/>
          <p:nvPr/>
        </p:nvSpPr>
        <p:spPr bwMode="auto">
          <a:xfrm rot="10800000" flipV="1">
            <a:off x="4845044" y="3816866"/>
            <a:ext cx="823871" cy="743519"/>
          </a:xfrm>
          <a:prstGeom prst="bentUpArrow">
            <a:avLst>
              <a:gd name="adj1" fmla="val 0"/>
              <a:gd name="adj2" fmla="val 6275"/>
              <a:gd name="adj3" fmla="val 11263"/>
            </a:avLst>
          </a:prstGeom>
          <a:solidFill>
            <a:schemeClr val="tx1"/>
          </a:solidFill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0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eft Brace 142"/>
          <p:cNvSpPr/>
          <p:nvPr/>
        </p:nvSpPr>
        <p:spPr>
          <a:xfrm rot="5400000">
            <a:off x="5129456" y="1087075"/>
            <a:ext cx="183204" cy="2386692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Left Brace 154"/>
          <p:cNvSpPr/>
          <p:nvPr/>
        </p:nvSpPr>
        <p:spPr>
          <a:xfrm rot="5400000">
            <a:off x="4957839" y="754098"/>
            <a:ext cx="167209" cy="7268938"/>
          </a:xfrm>
          <a:prstGeom prst="leftBrace">
            <a:avLst>
              <a:gd name="adj1" fmla="val 39103"/>
              <a:gd name="adj2" fmla="val 500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Left Brace 148"/>
          <p:cNvSpPr/>
          <p:nvPr/>
        </p:nvSpPr>
        <p:spPr>
          <a:xfrm rot="5400000">
            <a:off x="7030636" y="3105113"/>
            <a:ext cx="212633" cy="3018061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Left Brace 144"/>
          <p:cNvSpPr/>
          <p:nvPr/>
        </p:nvSpPr>
        <p:spPr>
          <a:xfrm rot="5400000">
            <a:off x="4511320" y="246256"/>
            <a:ext cx="175781" cy="3630388"/>
          </a:xfrm>
          <a:prstGeom prst="leftBrace">
            <a:avLst>
              <a:gd name="adj1" fmla="val 39103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5305" y="2555224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4019" y="2555223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UE2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2733" y="2555223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1447" y="2555224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5305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4019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82733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1447" y="2897665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5318" y="1229996"/>
            <a:ext cx="306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UE2 to UE1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18262" y="2560682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16976" y="2560681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15690" y="2560681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14404" y="2560682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22344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21058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19772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18486" y="2894302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37754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36468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1997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44933" y="2287840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0785" y="5503884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BS2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36678" y="4581962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UE1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17906" y="3527201"/>
            <a:ext cx="327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Longest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UE3 to UE1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377050" y="486984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75764" y="486984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574478" y="486984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BS1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73192" y="486984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377050" y="521774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75764" y="521774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74478" y="521774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173192" y="521774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810007" y="4866607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408721" y="4864389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007435" y="4864389"/>
            <a:ext cx="598714" cy="2813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06149" y="4864390"/>
            <a:ext cx="598714" cy="281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10007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408721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07435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606149" y="5212290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251127" y="4864389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UE1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849841" y="4864388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UE2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448555" y="4864388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BS1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047269" y="4864389"/>
            <a:ext cx="598714" cy="281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251127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UE3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849841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48555" y="5212289"/>
            <a:ext cx="598714" cy="281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47269" y="5212289"/>
            <a:ext cx="598714" cy="281377"/>
          </a:xfrm>
          <a:prstGeom prst="rect">
            <a:avLst/>
          </a:prstGeom>
          <a:solidFill>
            <a:srgbClr val="F6D0F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8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ACK Time Out</a:t>
            </a:r>
            <a:endParaRPr lang="en-US" dirty="0"/>
          </a:p>
        </p:txBody>
      </p:sp>
      <p:sp>
        <p:nvSpPr>
          <p:cNvPr id="141" name="Left Brace 140"/>
          <p:cNvSpPr/>
          <p:nvPr/>
        </p:nvSpPr>
        <p:spPr>
          <a:xfrm rot="5400000">
            <a:off x="3291132" y="1681705"/>
            <a:ext cx="183202" cy="1197429"/>
          </a:xfrm>
          <a:prstGeom prst="leftBrace">
            <a:avLst>
              <a:gd name="adj1" fmla="val 3910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3137802" y="2010841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948914" y="2024741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C00CC"/>
                </a:solidFill>
              </a:rPr>
              <a:t>ACK</a:t>
            </a:r>
            <a:endParaRPr lang="en-US" sz="1200" dirty="0">
              <a:solidFill>
                <a:srgbClr val="CC00CC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946065" y="1732970"/>
            <a:ext cx="130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6 Time Slots</a:t>
            </a:r>
            <a:endParaRPr lang="en-US" sz="1200" dirty="0"/>
          </a:p>
        </p:txBody>
      </p:sp>
      <p:sp>
        <p:nvSpPr>
          <p:cNvPr id="147" name="Left Brace 146"/>
          <p:cNvSpPr/>
          <p:nvPr/>
        </p:nvSpPr>
        <p:spPr>
          <a:xfrm rot="5400000">
            <a:off x="3423708" y="2500866"/>
            <a:ext cx="145920" cy="4218963"/>
          </a:xfrm>
          <a:prstGeom prst="leftBrace">
            <a:avLst>
              <a:gd name="adj1" fmla="val 39103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59955" y="4333673"/>
            <a:ext cx="1917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18763" y="5493666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402290" y="4614143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BS2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877054" y="4304963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C00CC"/>
                </a:solidFill>
              </a:rPr>
              <a:t>ACK</a:t>
            </a:r>
            <a:endParaRPr lang="en-US" sz="1200" dirty="0">
              <a:solidFill>
                <a:srgbClr val="CC00CC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388298" y="4107319"/>
            <a:ext cx="130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12Time Slots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204862" y="4617726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To BS1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01004" y="5493665"/>
            <a:ext cx="69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To UE3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r>
              <a:rPr lang="en-US" dirty="0"/>
              <a:t> Considered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number</a:t>
            </a:r>
          </a:p>
          <a:p>
            <a:pPr lvl="1"/>
            <a:r>
              <a:rPr lang="en-US" dirty="0" smtClean="0"/>
              <a:t>Sliding window </a:t>
            </a:r>
          </a:p>
          <a:p>
            <a:pPr lvl="1"/>
            <a:r>
              <a:rPr lang="en-US" dirty="0" smtClean="0"/>
              <a:t>Group ACK</a:t>
            </a:r>
          </a:p>
          <a:p>
            <a:r>
              <a:rPr lang="en-US" dirty="0" smtClean="0"/>
              <a:t>NACK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4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98" y="2715284"/>
            <a:ext cx="3829585" cy="22482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Constructor 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704012" y="1881051"/>
            <a:ext cx="1378131" cy="612648"/>
          </a:xfrm>
          <a:prstGeom prst="wedgeRectCallout">
            <a:avLst>
              <a:gd name="adj1" fmla="val 17556"/>
              <a:gd name="adj2" fmla="val 852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Constructor Method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465135" y="3411147"/>
            <a:ext cx="1895094" cy="612648"/>
          </a:xfrm>
          <a:prstGeom prst="wedgeRectCallout">
            <a:avLst>
              <a:gd name="adj1" fmla="val -168775"/>
              <a:gd name="adj2" fmla="val -650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Verification  of the </a:t>
            </a:r>
            <a:r>
              <a:rPr lang="en-US" dirty="0">
                <a:solidFill>
                  <a:prstClr val="black"/>
                </a:solidFill>
              </a:rPr>
              <a:t>number of inputs</a:t>
            </a:r>
          </a:p>
        </p:txBody>
      </p:sp>
    </p:spTree>
    <p:extLst>
      <p:ext uri="{BB962C8B-B14F-4D97-AF65-F5344CB8AC3E}">
        <p14:creationId xmlns:p14="http://schemas.microsoft.com/office/powerpoint/2010/main" val="336862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3" y="355342"/>
            <a:ext cx="3766457" cy="62080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028483" y="1846216"/>
            <a:ext cx="2064546" cy="612648"/>
          </a:xfrm>
          <a:prstGeom prst="wedgeRectCallout">
            <a:avLst>
              <a:gd name="adj1" fmla="val 101156"/>
              <a:gd name="adj2" fmla="val -714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Check </a:t>
            </a:r>
            <a:r>
              <a:rPr lang="en-US" dirty="0" smtClean="0">
                <a:solidFill>
                  <a:prstClr val="black"/>
                </a:solidFill>
              </a:rPr>
              <a:t>for  the minimum </a:t>
            </a:r>
            <a:r>
              <a:rPr lang="en-US" dirty="0">
                <a:solidFill>
                  <a:prstClr val="black"/>
                </a:solidFill>
              </a:rPr>
              <a:t>size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028482" y="3643884"/>
            <a:ext cx="2064547" cy="612648"/>
          </a:xfrm>
          <a:prstGeom prst="wedgeRectCallout">
            <a:avLst>
              <a:gd name="adj1" fmla="val 112673"/>
              <a:gd name="adj2" fmla="val -164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CRC check </a:t>
            </a:r>
            <a:r>
              <a:rPr lang="en-US" dirty="0" smtClean="0">
                <a:solidFill>
                  <a:prstClr val="black"/>
                </a:solidFill>
              </a:rPr>
              <a:t>the header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028483" y="4871139"/>
            <a:ext cx="2064547" cy="865632"/>
          </a:xfrm>
          <a:prstGeom prst="wedgeRectCallout">
            <a:avLst>
              <a:gd name="adj1" fmla="val 121108"/>
              <a:gd name="adj2" fmla="val 283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CRC check </a:t>
            </a:r>
            <a:r>
              <a:rPr lang="en-US" dirty="0" smtClean="0">
                <a:solidFill>
                  <a:prstClr val="black"/>
                </a:solidFill>
              </a:rPr>
              <a:t>the header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028483" y="4871138"/>
            <a:ext cx="2064547" cy="865633"/>
          </a:xfrm>
          <a:prstGeom prst="wedgeRectCallout">
            <a:avLst>
              <a:gd name="adj1" fmla="val 112672"/>
              <a:gd name="adj2" fmla="val 1172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Failed checks result in INVALID frame types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9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63" y="1460643"/>
            <a:ext cx="3866994" cy="50318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Data field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843424" y="2646533"/>
            <a:ext cx="2064547" cy="612648"/>
          </a:xfrm>
          <a:prstGeom prst="wedgeRectCallout">
            <a:avLst>
              <a:gd name="adj1" fmla="val 132479"/>
              <a:gd name="adj2" fmla="val 1399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Maximum size of data field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843426" y="5421085"/>
            <a:ext cx="2064546" cy="612648"/>
          </a:xfrm>
          <a:prstGeom prst="wedgeRectCallout">
            <a:avLst>
              <a:gd name="adj1" fmla="val 132479"/>
              <a:gd name="adj2" fmla="val 333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Creation of CRC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843426" y="4383676"/>
            <a:ext cx="2064546" cy="612648"/>
          </a:xfrm>
          <a:prstGeom prst="wedgeRectCallout">
            <a:avLst>
              <a:gd name="adj1" fmla="val 143552"/>
              <a:gd name="adj2" fmla="val 422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Mapping chars to bits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843423" y="2636952"/>
            <a:ext cx="2064547" cy="612648"/>
          </a:xfrm>
          <a:prstGeom prst="wedgeRectCallout">
            <a:avLst>
              <a:gd name="adj1" fmla="val 132479"/>
              <a:gd name="adj2" fmla="val 1399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Maximum size of data field</a:t>
            </a:r>
          </a:p>
        </p:txBody>
      </p:sp>
    </p:spTree>
    <p:extLst>
      <p:ext uri="{BB962C8B-B14F-4D97-AF65-F5344CB8AC3E}">
        <p14:creationId xmlns:p14="http://schemas.microsoft.com/office/powerpoint/2010/main" val="259032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96716"/>
            <a:ext cx="3511614" cy="480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Data field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028484" y="2064308"/>
            <a:ext cx="2064546" cy="612648"/>
          </a:xfrm>
          <a:prstGeom prst="wedgeRectCallout">
            <a:avLst>
              <a:gd name="adj1" fmla="val 106116"/>
              <a:gd name="adj2" fmla="val 1115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Extract the data size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028483" y="3614057"/>
            <a:ext cx="2064545" cy="914400"/>
          </a:xfrm>
          <a:prstGeom prst="wedgeRectCallout">
            <a:avLst>
              <a:gd name="adj1" fmla="val 106643"/>
              <a:gd name="adj2" fmla="val 148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The dimensions of the input limit the data size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028484" y="5181599"/>
            <a:ext cx="2064545" cy="620487"/>
          </a:xfrm>
          <a:prstGeom prst="wedgeRectCallout">
            <a:avLst>
              <a:gd name="adj1" fmla="val 107170"/>
              <a:gd name="adj2" fmla="val -1017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Maximum size of data field</a:t>
            </a:r>
          </a:p>
        </p:txBody>
      </p:sp>
    </p:spTree>
    <p:extLst>
      <p:ext uri="{BB962C8B-B14F-4D97-AF65-F5344CB8AC3E}">
        <p14:creationId xmlns:p14="http://schemas.microsoft.com/office/powerpoint/2010/main" val="140310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Transmission in the MAC Layer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 with the other Modules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‘End-to-End’ Simulation of Data Transmission and ACK Response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 r="-2212" b="2772"/>
          <a:stretch/>
        </p:blipFill>
        <p:spPr>
          <a:xfrm>
            <a:off x="3771724" y="1458686"/>
            <a:ext cx="5219876" cy="506185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Receiving a Frame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582170" y="1756029"/>
            <a:ext cx="2064546" cy="612648"/>
          </a:xfrm>
          <a:prstGeom prst="wedgeRectCallout">
            <a:avLst>
              <a:gd name="adj1" fmla="val 62435"/>
              <a:gd name="adj2" fmla="val -459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Check The </a:t>
            </a:r>
            <a:r>
              <a:rPr lang="en-US" dirty="0" err="1">
                <a:solidFill>
                  <a:prstClr val="black"/>
                </a:solidFill>
              </a:rPr>
              <a:t>FrameType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582170" y="2677886"/>
            <a:ext cx="2064546" cy="521154"/>
          </a:xfrm>
          <a:prstGeom prst="wedgeRectCallout">
            <a:avLst>
              <a:gd name="adj1" fmla="val 73455"/>
              <a:gd name="adj2" fmla="val -57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Verify the data CRC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551384" y="5958294"/>
            <a:ext cx="2095332" cy="399505"/>
          </a:xfrm>
          <a:prstGeom prst="wedgeRectCallout">
            <a:avLst>
              <a:gd name="adj1" fmla="val 62316"/>
              <a:gd name="adj2" fmla="val -95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Drop Invalid Frame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582170" y="3994623"/>
            <a:ext cx="2095332" cy="612648"/>
          </a:xfrm>
          <a:prstGeom prst="wedgeRectCallout">
            <a:avLst>
              <a:gd name="adj1" fmla="val 87131"/>
              <a:gd name="adj2" fmla="val -964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Create </a:t>
            </a:r>
            <a:r>
              <a:rPr lang="en-US" dirty="0" smtClean="0">
                <a:solidFill>
                  <a:prstClr val="black"/>
                </a:solidFill>
              </a:rPr>
              <a:t>only one  </a:t>
            </a:r>
            <a:r>
              <a:rPr lang="en-US" dirty="0">
                <a:solidFill>
                  <a:prstClr val="black"/>
                </a:solidFill>
              </a:rPr>
              <a:t>ACK to send back</a:t>
            </a:r>
          </a:p>
        </p:txBody>
      </p:sp>
    </p:spTree>
    <p:extLst>
      <p:ext uri="{BB962C8B-B14F-4D97-AF65-F5344CB8AC3E}">
        <p14:creationId xmlns:p14="http://schemas.microsoft.com/office/powerpoint/2010/main" val="383507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Diagram</a:t>
            </a:r>
            <a:endParaRPr lang="en-US" dirty="0"/>
          </a:p>
        </p:txBody>
      </p:sp>
      <p:pic>
        <p:nvPicPr>
          <p:cNvPr id="2050" name="Picture 2" descr="C:\Users\MINE\Downloads\Interface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44" y="1472351"/>
            <a:ext cx="7516813" cy="50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28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Interfacing with the Physical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Teams 1, 2 &amp; 3</a:t>
            </a:r>
          </a:p>
          <a:p>
            <a:pPr lvl="1"/>
            <a:r>
              <a:rPr lang="en-US" dirty="0" smtClean="0"/>
              <a:t>Format of the bits that are generated by </a:t>
            </a:r>
            <a:r>
              <a:rPr lang="en-US" dirty="0" err="1" smtClean="0"/>
              <a:t>FrameObj</a:t>
            </a:r>
            <a:endParaRPr lang="en-US" dirty="0" smtClean="0"/>
          </a:p>
          <a:p>
            <a:pPr lvl="2"/>
            <a:r>
              <a:rPr lang="en-US" dirty="0"/>
              <a:t>Length of the frame </a:t>
            </a:r>
            <a:endParaRPr lang="en-US" dirty="0" smtClean="0"/>
          </a:p>
          <a:p>
            <a:pPr lvl="2"/>
            <a:r>
              <a:rPr lang="en-US" dirty="0" smtClean="0"/>
              <a:t>Order of the bits</a:t>
            </a:r>
          </a:p>
          <a:p>
            <a:pPr lvl="1"/>
            <a:r>
              <a:rPr lang="en-US" dirty="0" smtClean="0"/>
              <a:t>How to exchange data between the layers</a:t>
            </a:r>
          </a:p>
          <a:p>
            <a:pPr lvl="2"/>
            <a:r>
              <a:rPr lang="en-US" dirty="0" smtClean="0"/>
              <a:t>Flags to indicate new messages</a:t>
            </a:r>
          </a:p>
          <a:p>
            <a:pPr lvl="2"/>
            <a:r>
              <a:rPr lang="en-US" dirty="0" smtClean="0"/>
              <a:t>Callbacks </a:t>
            </a:r>
          </a:p>
          <a:p>
            <a:r>
              <a:rPr lang="en-US" dirty="0" smtClean="0"/>
              <a:t>Team 3</a:t>
            </a:r>
          </a:p>
          <a:p>
            <a:pPr lvl="1"/>
            <a:r>
              <a:rPr lang="en-US" dirty="0" smtClean="0"/>
              <a:t>Additional processing to route the message</a:t>
            </a:r>
          </a:p>
          <a:p>
            <a:pPr marL="40233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6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Interfacing with the Network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4</a:t>
            </a:r>
          </a:p>
          <a:p>
            <a:pPr lvl="1"/>
            <a:r>
              <a:rPr lang="en-US" dirty="0" smtClean="0"/>
              <a:t>The ACK frame is reused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same basic frame construction is used</a:t>
            </a:r>
          </a:p>
          <a:p>
            <a:pPr lvl="2"/>
            <a:r>
              <a:rPr lang="en-US" dirty="0" smtClean="0"/>
              <a:t>Polling Frame</a:t>
            </a:r>
          </a:p>
          <a:p>
            <a:pPr lvl="2"/>
            <a:r>
              <a:rPr lang="en-US" dirty="0" smtClean="0"/>
              <a:t>Request Frame</a:t>
            </a:r>
            <a:endParaRPr lang="en-US" dirty="0"/>
          </a:p>
          <a:p>
            <a:r>
              <a:rPr lang="en-US" dirty="0" smtClean="0"/>
              <a:t>Team 5</a:t>
            </a:r>
          </a:p>
          <a:p>
            <a:pPr lvl="1"/>
            <a:r>
              <a:rPr lang="en-US" dirty="0" smtClean="0"/>
              <a:t>The address </a:t>
            </a:r>
            <a:r>
              <a:rPr lang="en-US" dirty="0"/>
              <a:t>table </a:t>
            </a:r>
            <a:r>
              <a:rPr lang="en-US" dirty="0" smtClean="0"/>
              <a:t>determines </a:t>
            </a:r>
            <a:r>
              <a:rPr lang="en-US" dirty="0"/>
              <a:t>which physical resource will </a:t>
            </a:r>
            <a:r>
              <a:rPr lang="en-US" dirty="0" smtClean="0"/>
              <a:t>route </a:t>
            </a:r>
            <a:r>
              <a:rPr lang="en-US" dirty="0"/>
              <a:t>the </a:t>
            </a:r>
            <a:r>
              <a:rPr lang="en-US" dirty="0" smtClean="0"/>
              <a:t>frames.</a:t>
            </a:r>
          </a:p>
          <a:p>
            <a:pPr lvl="1"/>
            <a:r>
              <a:rPr lang="en-US" dirty="0"/>
              <a:t>The same basic frame construction is used</a:t>
            </a:r>
          </a:p>
          <a:p>
            <a:pPr lvl="2"/>
            <a:r>
              <a:rPr lang="en-US" dirty="0" smtClean="0"/>
              <a:t>Table Frame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63326"/>
              </p:ext>
            </p:extLst>
          </p:nvPr>
        </p:nvGraphicFramePr>
        <p:xfrm>
          <a:off x="1556656" y="2394857"/>
          <a:ext cx="4147457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9"/>
                <a:gridCol w="2188028"/>
              </a:tblGrid>
              <a:tr h="275046">
                <a:tc>
                  <a:txBody>
                    <a:bodyPr/>
                    <a:lstStyle/>
                    <a:p>
                      <a:r>
                        <a:rPr lang="en-US" dirty="0" smtClean="0"/>
                        <a:t>Frame Type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Received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ACKFRAME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Correct CRC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Corrupt CRC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100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3466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FrameType</a:t>
            </a:r>
            <a:r>
              <a:rPr lang="en-US" dirty="0" smtClean="0"/>
              <a:t> Functionality</a:t>
            </a:r>
            <a:endParaRPr lang="en-US" dirty="0"/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Data Transmission with </a:t>
            </a:r>
            <a:r>
              <a:rPr lang="en-US" b="1" dirty="0"/>
              <a:t>Transceiver from Lab 2 </a:t>
            </a:r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65962"/>
              </p:ext>
            </p:extLst>
          </p:nvPr>
        </p:nvGraphicFramePr>
        <p:xfrm>
          <a:off x="1589314" y="4510859"/>
          <a:ext cx="4147457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29"/>
                <a:gridCol w="2188028"/>
              </a:tblGrid>
              <a:tr h="275046">
                <a:tc>
                  <a:txBody>
                    <a:bodyPr/>
                    <a:lstStyle/>
                    <a:p>
                      <a:r>
                        <a:rPr lang="en-US" dirty="0" smtClean="0"/>
                        <a:t>Frame Type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Received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ACKFRAME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Correct CRC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Corrupt CRC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161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3559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550406" y="2373086"/>
            <a:ext cx="3169050" cy="4060373"/>
          </a:xfrm>
        </p:spPr>
        <p:txBody>
          <a:bodyPr>
            <a:normAutofit fontScale="77500" lnSpcReduction="20000"/>
          </a:bodyPr>
          <a:lstStyle/>
          <a:p>
            <a:pPr marL="402336" lvl="1" indent="0">
              <a:buNone/>
            </a:pPr>
            <a:r>
              <a:rPr lang="en-US" dirty="0" smtClean="0"/>
              <a:t>False </a:t>
            </a:r>
            <a:r>
              <a:rPr lang="en-US" dirty="0" smtClean="0"/>
              <a:t>Detection of ACK frame because similar </a:t>
            </a:r>
            <a:r>
              <a:rPr lang="en-US" dirty="0" err="1" smtClean="0"/>
              <a:t>frameType</a:t>
            </a:r>
            <a:r>
              <a:rPr lang="en-US" dirty="0" smtClean="0"/>
              <a:t> numeric representation. </a:t>
            </a:r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  <a:p>
            <a:pPr marL="402336" lvl="1" indent="0">
              <a:buNone/>
            </a:pPr>
            <a:r>
              <a:rPr lang="en-US" dirty="0" smtClean="0"/>
              <a:t>We increased the hamming distance between the values of the types of </a:t>
            </a:r>
            <a:r>
              <a:rPr lang="en-US" dirty="0" smtClean="0"/>
              <a:t>frames to avoid false detection </a:t>
            </a:r>
            <a:endParaRPr lang="en-US" dirty="0" smtClean="0"/>
          </a:p>
        </p:txBody>
      </p:sp>
      <p:sp>
        <p:nvSpPr>
          <p:cNvPr id="11" name="Left Arrow 10"/>
          <p:cNvSpPr/>
          <p:nvPr/>
        </p:nvSpPr>
        <p:spPr>
          <a:xfrm rot="346190">
            <a:off x="4038257" y="2883920"/>
            <a:ext cx="1860991" cy="315686"/>
          </a:xfrm>
          <a:prstGeom prst="leftArrow">
            <a:avLst>
              <a:gd name="adj1" fmla="val 47127"/>
              <a:gd name="adj2" fmla="val 8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213248"/>
          </a:xfrm>
        </p:spPr>
        <p:txBody>
          <a:bodyPr>
            <a:normAutofit/>
          </a:bodyPr>
          <a:lstStyle/>
          <a:p>
            <a:r>
              <a:rPr lang="en-US" dirty="0" smtClean="0"/>
              <a:t>‘End-to-End’ Simulation of Data Transmission and ACK </a:t>
            </a:r>
            <a:r>
              <a:rPr lang="en-US" dirty="0" smtClean="0"/>
              <a:t>Response Using Team 4’s Transceiver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Physical layer is very important, we cannot compensate for </a:t>
            </a:r>
            <a:r>
              <a:rPr lang="en-US" dirty="0" smtClean="0"/>
              <a:t>unreliable </a:t>
            </a:r>
            <a:r>
              <a:rPr lang="en-US" dirty="0" smtClean="0"/>
              <a:t>data </a:t>
            </a:r>
            <a:r>
              <a:rPr lang="en-US" dirty="0"/>
              <a:t>transmission. </a:t>
            </a:r>
            <a:endParaRPr lang="en-US" dirty="0" smtClean="0"/>
          </a:p>
          <a:p>
            <a:r>
              <a:rPr lang="en-US" dirty="0" smtClean="0"/>
              <a:t>We can accommodate erroneous data through verifying the data range </a:t>
            </a:r>
            <a:r>
              <a:rPr lang="en-US" dirty="0"/>
              <a:t>and </a:t>
            </a:r>
            <a:r>
              <a:rPr lang="en-US" dirty="0" smtClean="0"/>
              <a:t>considering possible </a:t>
            </a:r>
            <a:r>
              <a:rPr lang="en-US" dirty="0"/>
              <a:t>received </a:t>
            </a:r>
            <a:r>
              <a:rPr lang="en-US" dirty="0" smtClean="0"/>
              <a:t>values </a:t>
            </a:r>
          </a:p>
          <a:p>
            <a:r>
              <a:rPr lang="en-US" dirty="0" smtClean="0"/>
              <a:t>Hamming distance of the frame type are very important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data types </a:t>
            </a:r>
            <a:r>
              <a:rPr lang="en-US" dirty="0" smtClean="0"/>
              <a:t>are needed </a:t>
            </a:r>
            <a:r>
              <a:rPr lang="en-US" dirty="0" smtClean="0"/>
              <a:t>for the control messages in the system than for transmitting data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6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Establishing end-to-end network resource allocation management in simplex mode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Exchanging </a:t>
            </a:r>
            <a:r>
              <a:rPr lang="en-US" dirty="0"/>
              <a:t>of control information and message/ACK forwarding between the UEs and the BS units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Transmission in the MAC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Evolution of the MAC Frame</a:t>
            </a:r>
          </a:p>
          <a:p>
            <a:r>
              <a:rPr lang="en-US" dirty="0" smtClean="0"/>
              <a:t>State Machine for the Frame Transmission</a:t>
            </a:r>
          </a:p>
          <a:p>
            <a:r>
              <a:rPr lang="en-US" dirty="0" smtClean="0"/>
              <a:t>ACK Timeout</a:t>
            </a:r>
          </a:p>
          <a:p>
            <a:r>
              <a:rPr lang="en-US" dirty="0" smtClean="0"/>
              <a:t>Other Features </a:t>
            </a:r>
            <a:r>
              <a:rPr lang="en-US" dirty="0"/>
              <a:t>Considered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7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</a:t>
            </a:r>
            <a:r>
              <a:rPr lang="en-US" dirty="0"/>
              <a:t>MAC Frame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447800"/>
            <a:ext cx="7511289" cy="2971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package format must be small enough that it is easy to handle </a:t>
            </a:r>
          </a:p>
          <a:p>
            <a:r>
              <a:rPr lang="en-US" dirty="0"/>
              <a:t>It must also convey useful information</a:t>
            </a:r>
          </a:p>
          <a:p>
            <a:pPr lvl="1"/>
            <a:r>
              <a:rPr lang="en-US" dirty="0"/>
              <a:t>Receiver UE</a:t>
            </a:r>
          </a:p>
          <a:p>
            <a:pPr lvl="1"/>
            <a:r>
              <a:rPr lang="en-US" dirty="0"/>
              <a:t>Sender UE</a:t>
            </a:r>
          </a:p>
          <a:p>
            <a:pPr lvl="1"/>
            <a:r>
              <a:rPr lang="en-US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3971" y="5142898"/>
            <a:ext cx="1349830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1" y="5142897"/>
            <a:ext cx="1306285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40086" y="5142898"/>
            <a:ext cx="3852333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242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508" y="3794331"/>
            <a:ext cx="1062566" cy="88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8584" y="3812471"/>
            <a:ext cx="1166501" cy="867228"/>
          </a:xfrm>
          <a:prstGeom prst="rect">
            <a:avLst/>
          </a:prstGeom>
          <a:solidFill>
            <a:srgbClr val="F6D0FE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Path </a:t>
            </a:r>
          </a:p>
          <a:p>
            <a:pPr algn="ctr"/>
            <a:r>
              <a:rPr lang="en-US" dirty="0" smtClean="0"/>
              <a:t>1 bytes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524949">
            <a:off x="2047592" y="4802141"/>
            <a:ext cx="583114" cy="4996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07718" y="3692727"/>
            <a:ext cx="1062566" cy="96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36118" y="3707246"/>
            <a:ext cx="13716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Base Station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6418" y="3707246"/>
            <a:ext cx="1409700" cy="96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Base Station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  <p:sp>
        <p:nvSpPr>
          <p:cNvPr id="25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28800"/>
            <a:ext cx="7511289" cy="19836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Transmit the entire routing path </a:t>
            </a:r>
          </a:p>
          <a:p>
            <a:pPr lvl="1"/>
            <a:r>
              <a:rPr lang="en-US" dirty="0" smtClean="0"/>
              <a:t>This is very long</a:t>
            </a:r>
          </a:p>
          <a:p>
            <a:pPr lvl="1"/>
            <a:r>
              <a:rPr lang="en-US" dirty="0" smtClean="0"/>
              <a:t>It requires additional processing at the Base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3508" y="3794331"/>
            <a:ext cx="1062566" cy="88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3744" y="3812471"/>
            <a:ext cx="1519764" cy="867228"/>
          </a:xfrm>
          <a:prstGeom prst="rect">
            <a:avLst/>
          </a:prstGeom>
          <a:solidFill>
            <a:srgbClr val="F6D0FE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Path </a:t>
            </a:r>
          </a:p>
          <a:p>
            <a:pPr algn="ctr"/>
            <a:r>
              <a:rPr lang="en-US" dirty="0" smtClean="0"/>
              <a:t>1 bytes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524949">
            <a:off x="2047592" y="4802141"/>
            <a:ext cx="583114" cy="4996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817915"/>
            <a:ext cx="7511289" cy="197641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422399" y="1828800"/>
            <a:ext cx="7511289" cy="198367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Transmit the next stage in the path</a:t>
            </a:r>
          </a:p>
          <a:p>
            <a:pPr lvl="1"/>
            <a:r>
              <a:rPr lang="en-US" dirty="0" smtClean="0"/>
              <a:t>The Base Station must change the value of this field every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21429" y="5142898"/>
            <a:ext cx="1382484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03913" y="5142897"/>
            <a:ext cx="1266371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70285" y="5142898"/>
            <a:ext cx="3522134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1429" y="4093029"/>
            <a:ext cx="10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3</a:t>
            </a:r>
            <a:endParaRPr lang="en-US" dirty="0"/>
          </a:p>
        </p:txBody>
      </p:sp>
      <p:pic>
        <p:nvPicPr>
          <p:cNvPr id="11" name="image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73" y="4035516"/>
            <a:ext cx="1017369" cy="158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73629" y="5253948"/>
            <a:ext cx="114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981199"/>
            <a:ext cx="7511289" cy="2111830"/>
          </a:xfrm>
        </p:spPr>
        <p:txBody>
          <a:bodyPr>
            <a:normAutofit/>
          </a:bodyPr>
          <a:lstStyle/>
          <a:p>
            <a:r>
              <a:rPr lang="en-US" dirty="0" smtClean="0"/>
              <a:t>Read the receiver and sender at the Base Station and determine the routing</a:t>
            </a:r>
          </a:p>
          <a:p>
            <a:pPr lvl="1"/>
            <a:r>
              <a:rPr lang="en-US" dirty="0" smtClean="0"/>
              <a:t>Easy to understand </a:t>
            </a:r>
          </a:p>
          <a:p>
            <a:pPr lvl="1"/>
            <a:r>
              <a:rPr lang="en-US" dirty="0" smtClean="0"/>
              <a:t>The header stays small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The Routing between Base Stations: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MAC Frame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93372" y="5130800"/>
            <a:ext cx="1132114" cy="88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Type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0" name="Rectangle 7"/>
          <p:cNvSpPr>
            <a:spLocks noGrp="1" noChangeArrowheads="1"/>
          </p:cNvSpPr>
          <p:nvPr>
            <p:ph idx="1"/>
          </p:nvPr>
        </p:nvSpPr>
        <p:spPr>
          <a:xfrm>
            <a:off x="1422399" y="1730829"/>
            <a:ext cx="7511289" cy="33999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Differentiates between the uses of the MAC frames</a:t>
            </a:r>
          </a:p>
          <a:p>
            <a:r>
              <a:rPr lang="en-US" dirty="0" smtClean="0"/>
              <a:t>The INVALID frame type is used to drop corrupt frames</a:t>
            </a:r>
          </a:p>
          <a:p>
            <a:r>
              <a:rPr lang="en-US" dirty="0" smtClean="0"/>
              <a:t>Also helps with error detection through hamming distance</a:t>
            </a:r>
          </a:p>
          <a:p>
            <a:pPr lvl="1"/>
            <a:r>
              <a:rPr lang="en-US" dirty="0" smtClean="0"/>
              <a:t>DATA 	 1111 0000 = 240</a:t>
            </a:r>
          </a:p>
          <a:p>
            <a:pPr lvl="1"/>
            <a:r>
              <a:rPr lang="en-US" dirty="0" smtClean="0"/>
              <a:t>ACK  	 1111 1111 = 255</a:t>
            </a:r>
          </a:p>
          <a:p>
            <a:pPr lvl="1"/>
            <a:r>
              <a:rPr lang="en-US" dirty="0" smtClean="0"/>
              <a:t>INVALID	 0000 0000 = 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4819" y="5142898"/>
            <a:ext cx="1386115" cy="86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080934" y="5142898"/>
            <a:ext cx="1289352" cy="86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UE</a:t>
            </a:r>
          </a:p>
          <a:p>
            <a:pPr algn="ctr"/>
            <a:r>
              <a:rPr lang="en-US" dirty="0" smtClean="0"/>
              <a:t>1 byte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70286" y="5142898"/>
            <a:ext cx="3522133" cy="868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(optional)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81453" y="1197429"/>
            <a:ext cx="7511289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Frame Type: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92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3332</TotalTime>
  <Words>1048</Words>
  <Application>Microsoft Office PowerPoint</Application>
  <PresentationFormat>On-screen Show (4:3)</PresentationFormat>
  <Paragraphs>328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Unicode MS</vt:lpstr>
      <vt:lpstr>Arial</vt:lpstr>
      <vt:lpstr>Calibri</vt:lpstr>
      <vt:lpstr>Gill Sans MT</vt:lpstr>
      <vt:lpstr>Times New Roman</vt:lpstr>
      <vt:lpstr>Verdana</vt:lpstr>
      <vt:lpstr>Wingdings 2</vt:lpstr>
      <vt:lpstr>Solstice</vt:lpstr>
      <vt:lpstr>Simplex Control and Message/ACK Exchange     - Module 6 Final Presentation</vt:lpstr>
      <vt:lpstr>Outline</vt:lpstr>
      <vt:lpstr>Purpose</vt:lpstr>
      <vt:lpstr>Data Transmission in the MAC layer</vt:lpstr>
      <vt:lpstr>Building the MAC Frame</vt:lpstr>
      <vt:lpstr>Building the MAC Frame</vt:lpstr>
      <vt:lpstr>Building the MAC Frame</vt:lpstr>
      <vt:lpstr>Building the MAC Frame</vt:lpstr>
      <vt:lpstr>Building the MAC Frame</vt:lpstr>
      <vt:lpstr>Building the MAC Frame</vt:lpstr>
      <vt:lpstr>Building the MAC Frame</vt:lpstr>
      <vt:lpstr>Building the MAC Frame</vt:lpstr>
      <vt:lpstr>State Machine for Frame Transmission</vt:lpstr>
      <vt:lpstr>ACK Time Out</vt:lpstr>
      <vt:lpstr>Other Features Considered</vt:lpstr>
      <vt:lpstr>Implementation Constructor </vt:lpstr>
      <vt:lpstr>Implementation  Constructor</vt:lpstr>
      <vt:lpstr>Implementation  Data field</vt:lpstr>
      <vt:lpstr>Implementation  Data field</vt:lpstr>
      <vt:lpstr>Implementation  Receiving a Frame</vt:lpstr>
      <vt:lpstr>Interfacing Diagram</vt:lpstr>
      <vt:lpstr>Interfacing with the Physical Modules</vt:lpstr>
      <vt:lpstr>Interfacing with the Network Modules</vt:lpstr>
      <vt:lpstr>FrameType Functionality</vt:lpstr>
      <vt:lpstr>‘End-to-End’ Simulation of Data Transmission and ACK Response Using Team 4’s Transceiver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Wang</dc:creator>
  <cp:lastModifiedBy>Renato Iida</cp:lastModifiedBy>
  <cp:revision>129</cp:revision>
  <dcterms:created xsi:type="dcterms:W3CDTF">2015-02-13T08:33:49Z</dcterms:created>
  <dcterms:modified xsi:type="dcterms:W3CDTF">2015-03-02T23:24:45Z</dcterms:modified>
</cp:coreProperties>
</file>