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0" r:id="rId2"/>
    <p:sldId id="261" r:id="rId3"/>
    <p:sldId id="273" r:id="rId4"/>
    <p:sldId id="274" r:id="rId5"/>
    <p:sldId id="300" r:id="rId6"/>
    <p:sldId id="302" r:id="rId7"/>
    <p:sldId id="303" r:id="rId8"/>
    <p:sldId id="304" r:id="rId9"/>
    <p:sldId id="293" r:id="rId10"/>
    <p:sldId id="297" r:id="rId11"/>
    <p:sldId id="298" r:id="rId12"/>
    <p:sldId id="309" r:id="rId13"/>
    <p:sldId id="289" r:id="rId14"/>
    <p:sldId id="306" r:id="rId15"/>
    <p:sldId id="299" r:id="rId16"/>
    <p:sldId id="272" r:id="rId17"/>
    <p:sldId id="275" r:id="rId18"/>
    <p:sldId id="307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FE"/>
    <a:srgbClr val="CC00CC"/>
    <a:srgbClr val="FFCCCC"/>
    <a:srgbClr val="FFFFCC"/>
    <a:srgbClr val="FF0066"/>
    <a:srgbClr val="0066FF"/>
    <a:srgbClr val="00FF00"/>
    <a:srgbClr val="CCFFCC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14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9ED96-DF12-483F-B249-3EE4C113556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08BF-3E39-4C2F-A67D-1A53008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08BF-3E39-4C2F-A67D-1A53008FE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1" y="1951038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Simplex Control and Message/ACK Exchange</a:t>
            </a: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				-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Module 6 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Final 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Presentation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467" y="4538135"/>
            <a:ext cx="4572000" cy="143086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Wang: lewang@wpi.edu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Renato Iida: rfiida@wpi.edu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Rebecca Cooper: rrcooper@wpi.edu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1772" y="5142898"/>
            <a:ext cx="892629" cy="868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39686"/>
            <a:ext cx="7511289" cy="2318657"/>
          </a:xfrm>
        </p:spPr>
        <p:txBody>
          <a:bodyPr>
            <a:normAutofit/>
          </a:bodyPr>
          <a:lstStyle/>
          <a:p>
            <a:r>
              <a:rPr lang="en-US" dirty="0" smtClean="0"/>
              <a:t>Set a maximum size for all MAC frames of 240 bytes or 1920 bits</a:t>
            </a:r>
          </a:p>
          <a:p>
            <a:r>
              <a:rPr lang="en-US" dirty="0" smtClean="0"/>
              <a:t>Transmitting the data size allows us to cut off padding added by the physical layers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3372" y="5142898"/>
            <a:ext cx="1132114" cy="868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</a:t>
            </a:r>
            <a:r>
              <a:rPr lang="en-US" dirty="0" smtClean="0"/>
              <a:t>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25487" y="5142898"/>
            <a:ext cx="120831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132113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91943" y="5142898"/>
            <a:ext cx="2600476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236</a:t>
            </a:r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5000780" y="1159331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2596" y="441960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</a:t>
            </a:r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Size: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61314" y="5142901"/>
            <a:ext cx="1295400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3373" y="5142900"/>
            <a:ext cx="805542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</a:t>
            </a:r>
            <a:r>
              <a:rPr lang="en-US" dirty="0" smtClean="0"/>
              <a:t>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96658" y="5142899"/>
            <a:ext cx="774095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30885" y="5142898"/>
            <a:ext cx="1338943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Data</a:t>
            </a:r>
            <a:endParaRPr lang="en-US" dirty="0" smtClean="0"/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98915" y="5142900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7896" y="5142900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8"/>
            <a:ext cx="7511289" cy="2688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be sure that the Data is transmitted without errors</a:t>
            </a:r>
          </a:p>
          <a:p>
            <a:r>
              <a:rPr lang="en-US" dirty="0" smtClean="0"/>
              <a:t>CRC-8 to check the integrity of the bits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and fast but does </a:t>
            </a:r>
            <a:r>
              <a:rPr lang="en-US" dirty="0" smtClean="0"/>
              <a:t>not correct errors.</a:t>
            </a:r>
          </a:p>
          <a:p>
            <a:r>
              <a:rPr lang="en-US" dirty="0" smtClean="0"/>
              <a:t>Team 4 needs to be sure that the header is correct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40087" y="5142901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  <a:p>
            <a:pPr algn="ctr"/>
            <a:r>
              <a:rPr lang="en-US" dirty="0" smtClean="0"/>
              <a:t>Header 1 </a:t>
            </a:r>
            <a:r>
              <a:rPr lang="en-US" dirty="0" smtClean="0"/>
              <a:t>byte 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5039484" y="1120627"/>
            <a:ext cx="284232" cy="7576456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186" y="4419600"/>
            <a:ext cx="22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Max:240 </a:t>
            </a:r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5400000" flipH="1">
            <a:off x="3551152" y="3889299"/>
            <a:ext cx="289091" cy="4604655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18405" y="6321581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CRC: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2" name="Rectangle 7"/>
          <p:cNvSpPr txBox="1">
            <a:spLocks noChangeArrowheads="1"/>
          </p:cNvSpPr>
          <p:nvPr/>
        </p:nvSpPr>
        <p:spPr>
          <a:xfrm>
            <a:off x="1269926" y="1208217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ACK Frame: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276047" y="2404313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</a:t>
            </a:r>
            <a:r>
              <a:rPr lang="en-US" dirty="0" smtClean="0"/>
              <a:t>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5123" y="2404312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7380" y="2404313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46361" y="2404313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97752" y="2404314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</a:t>
            </a:r>
            <a:r>
              <a:rPr lang="en-US" dirty="0" smtClean="0"/>
              <a:t>Check</a:t>
            </a:r>
            <a:endParaRPr lang="en-US" dirty="0" smtClean="0"/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3468012" y="-108087"/>
            <a:ext cx="295719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97022" y="1741617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</a:t>
            </a:r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98171" y="4852590"/>
            <a:ext cx="2028373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1-234 </a:t>
            </a:r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18526" y="4852589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</a:t>
            </a:r>
            <a:r>
              <a:rPr lang="en-US" dirty="0" smtClean="0"/>
              <a:t>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7602" y="4852588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026544" y="4852587"/>
            <a:ext cx="791029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Check</a:t>
            </a:r>
            <a:endParaRPr lang="en-US" dirty="0" smtClean="0"/>
          </a:p>
          <a:p>
            <a:pPr algn="ctr"/>
            <a:r>
              <a:rPr lang="en-US" dirty="0" smtClean="0"/>
              <a:t>1 </a:t>
            </a:r>
            <a:r>
              <a:rPr lang="en-US" dirty="0" smtClean="0"/>
              <a:t>byte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49859" y="4852589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288840" y="4852589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40231" y="4852590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</a:t>
            </a:r>
            <a:r>
              <a:rPr lang="en-US" dirty="0" smtClean="0"/>
              <a:t>Check</a:t>
            </a:r>
            <a:endParaRPr lang="en-US" dirty="0" smtClean="0"/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4925934" y="869020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81508" y="4109694"/>
            <a:ext cx="23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</a:t>
            </a:r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 flipH="1">
            <a:off x="3513803" y="3561492"/>
            <a:ext cx="289091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39497" y="6031270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148512" y="3576294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Frame: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60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99" y="274638"/>
            <a:ext cx="787419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 for </a:t>
            </a:r>
            <a:r>
              <a:rPr lang="en-US" dirty="0" smtClean="0"/>
              <a:t>Frame </a:t>
            </a:r>
            <a:r>
              <a:rPr lang="en-US" dirty="0"/>
              <a:t>Transmission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7901" y="1465129"/>
            <a:ext cx="1627221" cy="843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Set Flag for Data Transmission</a:t>
            </a:r>
            <a:endParaRPr lang="en-US" sz="12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2895" y="3090560"/>
            <a:ext cx="1062557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data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800" i="1" dirty="0" smtClean="0">
                <a:solidFill>
                  <a:schemeClr val="tx1"/>
                </a:solidFill>
                <a:ea typeface="Calibri"/>
                <a:cs typeface="Times New Roman"/>
              </a:rPr>
              <a:t>(Frame = header + data)</a:t>
            </a:r>
            <a:endParaRPr lang="en-US" sz="8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2906486" y="2997080"/>
            <a:ext cx="1107851" cy="865022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Sends  &amp;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6486" y="4307377"/>
            <a:ext cx="1107852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Read header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Receiver ID in switching table)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687691" y="5461742"/>
            <a:ext cx="15240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Send to BS or UE?</a:t>
            </a:r>
            <a:r>
              <a:rPr lang="en-US" sz="1100" dirty="0" smtClean="0">
                <a:effectLst/>
                <a:ea typeface="Calibri"/>
                <a:cs typeface="Times New Roman"/>
              </a:rPr>
              <a:t> 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059498" y="5455740"/>
            <a:ext cx="1064675" cy="838199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 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4767943" y="5455740"/>
            <a:ext cx="1072785" cy="838199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26" y="5580595"/>
            <a:ext cx="1524001" cy="588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Unpack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the CRC of the header)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7253938" y="4078383"/>
            <a:ext cx="1173776" cy="9492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>
                <a:ea typeface="Calibri"/>
                <a:cs typeface="Times New Roman"/>
              </a:rPr>
              <a:t>Check data CRC</a:t>
            </a:r>
            <a:endParaRPr lang="en-US" sz="11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4331" y="3048136"/>
            <a:ext cx="1283582" cy="762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ACK frame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Frame </a:t>
            </a:r>
            <a:r>
              <a:rPr lang="en-US" sz="900" dirty="0">
                <a:solidFill>
                  <a:schemeClr val="tx1"/>
                </a:solidFill>
                <a:ea typeface="Calibri"/>
                <a:cs typeface="Times New Roman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header</a:t>
            </a:r>
            <a:endParaRPr lang="en-US" sz="9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Receiver = old Sender</a:t>
            </a:r>
            <a:endParaRPr lang="en-US" sz="900" dirty="0" smtClean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5657413" y="4082165"/>
            <a:ext cx="1163234" cy="9416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ea typeface="Calibri"/>
                <a:cs typeface="Times New Roman"/>
              </a:rPr>
              <a:t>Check data CRC</a:t>
            </a:r>
            <a:endParaRPr lang="en-US" sz="11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7" idx="4"/>
            <a:endCxn id="116" idx="0"/>
          </p:cNvCxnSpPr>
          <p:nvPr/>
        </p:nvCxnSpPr>
        <p:spPr>
          <a:xfrm flipH="1">
            <a:off x="1126503" y="2308904"/>
            <a:ext cx="5009" cy="182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Bent-Up Arrow 41"/>
          <p:cNvSpPr/>
          <p:nvPr/>
        </p:nvSpPr>
        <p:spPr bwMode="auto">
          <a:xfrm rot="5400000">
            <a:off x="1092466" y="3064626"/>
            <a:ext cx="524663" cy="456589"/>
          </a:xfrm>
          <a:prstGeom prst="bentUpArrow">
            <a:avLst>
              <a:gd name="adj1" fmla="val 0"/>
              <a:gd name="adj2" fmla="val 9397"/>
              <a:gd name="adj3" fmla="val 17058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4" name="Straight Arrow Connector 43"/>
          <p:cNvCxnSpPr>
            <a:endCxn id="12" idx="0"/>
          </p:cNvCxnSpPr>
          <p:nvPr/>
        </p:nvCxnSpPr>
        <p:spPr>
          <a:xfrm>
            <a:off x="3460412" y="3862102"/>
            <a:ext cx="0" cy="44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 flipH="1">
            <a:off x="3449691" y="4985439"/>
            <a:ext cx="10721" cy="476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5" idx="0"/>
          </p:cNvCxnSpPr>
          <p:nvPr/>
        </p:nvCxnSpPr>
        <p:spPr>
          <a:xfrm flipH="1" flipV="1">
            <a:off x="2124173" y="5874840"/>
            <a:ext cx="563518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6" idx="3"/>
          </p:cNvCxnSpPr>
          <p:nvPr/>
        </p:nvCxnSpPr>
        <p:spPr>
          <a:xfrm flipV="1">
            <a:off x="4211691" y="5874840"/>
            <a:ext cx="556252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0"/>
            <a:endCxn id="18" idx="2"/>
          </p:cNvCxnSpPr>
          <p:nvPr/>
        </p:nvCxnSpPr>
        <p:spPr>
          <a:xfrm flipH="1" flipV="1">
            <a:off x="7840826" y="5027592"/>
            <a:ext cx="1" cy="553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102" idx="5"/>
          </p:cNvCxnSpPr>
          <p:nvPr/>
        </p:nvCxnSpPr>
        <p:spPr>
          <a:xfrm flipH="1" flipV="1">
            <a:off x="7377671" y="3555250"/>
            <a:ext cx="463155" cy="523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0"/>
            <a:endCxn id="102" idx="3"/>
          </p:cNvCxnSpPr>
          <p:nvPr/>
        </p:nvCxnSpPr>
        <p:spPr>
          <a:xfrm flipV="1">
            <a:off x="6239030" y="3555250"/>
            <a:ext cx="457883" cy="526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 Box 63"/>
          <p:cNvSpPr txBox="1"/>
          <p:nvPr/>
        </p:nvSpPr>
        <p:spPr>
          <a:xfrm>
            <a:off x="7819977" y="1591052"/>
            <a:ext cx="823511" cy="381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ACK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5" name="Text Box 63"/>
          <p:cNvSpPr txBox="1"/>
          <p:nvPr/>
        </p:nvSpPr>
        <p:spPr>
          <a:xfrm rot="18583307">
            <a:off x="5989758" y="3611322"/>
            <a:ext cx="860411" cy="4455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Data Corrupt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8" name="Text Box 63"/>
          <p:cNvSpPr txBox="1"/>
          <p:nvPr/>
        </p:nvSpPr>
        <p:spPr>
          <a:xfrm rot="2882367">
            <a:off x="7385255" y="3693946"/>
            <a:ext cx="789612" cy="2342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INVALID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9" name="Bent-Up Arrow 78"/>
          <p:cNvSpPr/>
          <p:nvPr/>
        </p:nvSpPr>
        <p:spPr bwMode="auto">
          <a:xfrm rot="16200000" flipV="1">
            <a:off x="1836762" y="4402542"/>
            <a:ext cx="792883" cy="1280614"/>
          </a:xfrm>
          <a:prstGeom prst="bentUpArrow">
            <a:avLst>
              <a:gd name="adj1" fmla="val 1"/>
              <a:gd name="adj2" fmla="val 4734"/>
              <a:gd name="adj3" fmla="val 6239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4" name="Text Box 63"/>
          <p:cNvSpPr txBox="1"/>
          <p:nvPr/>
        </p:nvSpPr>
        <p:spPr>
          <a:xfrm>
            <a:off x="4771835" y="4082165"/>
            <a:ext cx="722081" cy="585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CRC m</a:t>
            </a:r>
            <a:r>
              <a:rPr lang="en-US" sz="1100" dirty="0" smtClean="0">
                <a:effectLst/>
                <a:ea typeface="Calibri"/>
                <a:cs typeface="Times New Roman"/>
              </a:rPr>
              <a:t>atch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555923" y="2789966"/>
            <a:ext cx="962738" cy="8965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Drop frame</a:t>
            </a:r>
            <a:endParaRPr lang="en-US" sz="12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(Timeout will trigger</a:t>
            </a:r>
            <a:r>
              <a:rPr lang="en-US" sz="9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)</a:t>
            </a:r>
            <a:endParaRPr lang="en-US" sz="900" i="1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3128" y="2491141"/>
            <a:ext cx="666750" cy="893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a typeface="Calibri"/>
                <a:cs typeface="Times New Roman"/>
              </a:rPr>
              <a:t>Check Address Book for Receiver 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136" name="Straight Arrow Connector 135"/>
          <p:cNvCxnSpPr>
            <a:stCxn id="18" idx="1"/>
            <a:endCxn id="22" idx="3"/>
          </p:cNvCxnSpPr>
          <p:nvPr/>
        </p:nvCxnSpPr>
        <p:spPr>
          <a:xfrm flipH="1">
            <a:off x="6820647" y="4552988"/>
            <a:ext cx="4332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6" idx="0"/>
            <a:endCxn id="17" idx="1"/>
          </p:cNvCxnSpPr>
          <p:nvPr/>
        </p:nvCxnSpPr>
        <p:spPr>
          <a:xfrm>
            <a:off x="5840728" y="5874840"/>
            <a:ext cx="12380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1" idx="1"/>
            <a:endCxn id="11" idx="0"/>
          </p:cNvCxnSpPr>
          <p:nvPr/>
        </p:nvCxnSpPr>
        <p:spPr>
          <a:xfrm flipH="1">
            <a:off x="4014337" y="3429591"/>
            <a:ext cx="239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467971" y="1621521"/>
            <a:ext cx="1050690" cy="530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Stop Timeout Counter</a:t>
            </a:r>
            <a:endParaRPr lang="en-US" sz="11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14" name="Bent-Up Arrow 213"/>
          <p:cNvSpPr/>
          <p:nvPr/>
        </p:nvSpPr>
        <p:spPr bwMode="auto">
          <a:xfrm rot="5400000" flipH="1" flipV="1">
            <a:off x="6599466" y="2700753"/>
            <a:ext cx="2771398" cy="932995"/>
          </a:xfrm>
          <a:prstGeom prst="bentUpArrow">
            <a:avLst>
              <a:gd name="adj1" fmla="val 0"/>
              <a:gd name="adj2" fmla="val 4525"/>
              <a:gd name="adj3" fmla="val 77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5" name="Straight Arrow Connector 214"/>
          <p:cNvCxnSpPr>
            <a:stCxn id="210" idx="1"/>
            <a:endCxn id="241" idx="2"/>
          </p:cNvCxnSpPr>
          <p:nvPr/>
        </p:nvCxnSpPr>
        <p:spPr>
          <a:xfrm flipH="1" flipV="1">
            <a:off x="4052039" y="1887017"/>
            <a:ext cx="241593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0" idx="3"/>
            <a:endCxn id="11" idx="3"/>
          </p:cNvCxnSpPr>
          <p:nvPr/>
        </p:nvCxnSpPr>
        <p:spPr>
          <a:xfrm>
            <a:off x="2655452" y="3429591"/>
            <a:ext cx="2510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1" name="Parallelogram 240"/>
          <p:cNvSpPr/>
          <p:nvPr/>
        </p:nvSpPr>
        <p:spPr>
          <a:xfrm>
            <a:off x="2780969" y="1621520"/>
            <a:ext cx="1337444" cy="530994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Timeout counter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/>
          <p:cNvCxnSpPr>
            <a:stCxn id="7" idx="6"/>
            <a:endCxn id="241" idx="5"/>
          </p:cNvCxnSpPr>
          <p:nvPr/>
        </p:nvCxnSpPr>
        <p:spPr>
          <a:xfrm>
            <a:off x="1945122" y="1887017"/>
            <a:ext cx="9022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6" name="Text Box 63"/>
          <p:cNvSpPr txBox="1"/>
          <p:nvPr/>
        </p:nvSpPr>
        <p:spPr>
          <a:xfrm>
            <a:off x="1940115" y="1652204"/>
            <a:ext cx="595813" cy="23481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Start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48" name="Text Box 63"/>
          <p:cNvSpPr txBox="1"/>
          <p:nvPr/>
        </p:nvSpPr>
        <p:spPr>
          <a:xfrm>
            <a:off x="6042737" y="1638306"/>
            <a:ext cx="823511" cy="2586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Stop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51" name="Text Box 63"/>
          <p:cNvSpPr txBox="1"/>
          <p:nvPr/>
        </p:nvSpPr>
        <p:spPr>
          <a:xfrm rot="19391123">
            <a:off x="2173264" y="2354450"/>
            <a:ext cx="1283298" cy="5924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Timeout: Triggers re-send</a:t>
            </a:r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60" name="Straight Arrow Connector 259"/>
          <p:cNvCxnSpPr>
            <a:stCxn id="241" idx="3"/>
            <a:endCxn id="10" idx="0"/>
          </p:cNvCxnSpPr>
          <p:nvPr/>
        </p:nvCxnSpPr>
        <p:spPr>
          <a:xfrm flipH="1">
            <a:off x="2124174" y="2152514"/>
            <a:ext cx="1259143" cy="9380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9" name="Text Box 63"/>
          <p:cNvSpPr txBox="1"/>
          <p:nvPr/>
        </p:nvSpPr>
        <p:spPr>
          <a:xfrm>
            <a:off x="3834549" y="5611350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UE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80" name="Text Box 63"/>
          <p:cNvSpPr txBox="1"/>
          <p:nvPr/>
        </p:nvSpPr>
        <p:spPr>
          <a:xfrm>
            <a:off x="2124174" y="5611349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BS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07" name="Text Box 63"/>
          <p:cNvSpPr txBox="1"/>
          <p:nvPr/>
        </p:nvSpPr>
        <p:spPr>
          <a:xfrm>
            <a:off x="6804727" y="4546476"/>
            <a:ext cx="682897" cy="27347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DATA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78" name="Bent-Up Arrow 377"/>
          <p:cNvSpPr/>
          <p:nvPr/>
        </p:nvSpPr>
        <p:spPr bwMode="auto">
          <a:xfrm rot="10800000" flipV="1">
            <a:off x="4845044" y="3816866"/>
            <a:ext cx="823871" cy="743519"/>
          </a:xfrm>
          <a:prstGeom prst="bentUpArrow">
            <a:avLst>
              <a:gd name="adj1" fmla="val 0"/>
              <a:gd name="adj2" fmla="val 6275"/>
              <a:gd name="adj3" fmla="val 112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eft Brace 142"/>
          <p:cNvSpPr/>
          <p:nvPr/>
        </p:nvSpPr>
        <p:spPr>
          <a:xfrm rot="5400000">
            <a:off x="5129456" y="1087075"/>
            <a:ext cx="183204" cy="2386692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Left Brace 154"/>
          <p:cNvSpPr/>
          <p:nvPr/>
        </p:nvSpPr>
        <p:spPr>
          <a:xfrm rot="5400000">
            <a:off x="4957839" y="754098"/>
            <a:ext cx="167209" cy="7268938"/>
          </a:xfrm>
          <a:prstGeom prst="leftBrace">
            <a:avLst>
              <a:gd name="adj1" fmla="val 39103"/>
              <a:gd name="adj2" fmla="val 500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Left Brace 148"/>
          <p:cNvSpPr/>
          <p:nvPr/>
        </p:nvSpPr>
        <p:spPr>
          <a:xfrm rot="5400000">
            <a:off x="7030636" y="3105113"/>
            <a:ext cx="212633" cy="3018061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Left Brace 144"/>
          <p:cNvSpPr/>
          <p:nvPr/>
        </p:nvSpPr>
        <p:spPr>
          <a:xfrm rot="5400000">
            <a:off x="4511320" y="246256"/>
            <a:ext cx="175781" cy="3630388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5305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4019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UE2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2733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1447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5305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4019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2733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1447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5318" y="1229996"/>
            <a:ext cx="30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message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18262" y="2560682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16976" y="2560681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15690" y="2560681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14404" y="2560682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22344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21058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19772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18486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7754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36468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1997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44933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0785" y="5503884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6678" y="4581962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17906" y="3527201"/>
            <a:ext cx="327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Longest message: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77050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75764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74478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BS1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73192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77050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75764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74478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173192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10007" y="4866607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408721" y="486438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07435" y="486438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06149" y="4864390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7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08721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07435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06149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51127" y="48643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849841" y="486438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448555" y="4864388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047269" y="4864389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251127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49841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48555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47269" y="52122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ACK Time Out</a:t>
            </a:r>
            <a:endParaRPr lang="en-US" dirty="0"/>
          </a:p>
        </p:txBody>
      </p:sp>
      <p:sp>
        <p:nvSpPr>
          <p:cNvPr id="141" name="Left Brace 140"/>
          <p:cNvSpPr/>
          <p:nvPr/>
        </p:nvSpPr>
        <p:spPr>
          <a:xfrm rot="5400000">
            <a:off x="3291132" y="1681705"/>
            <a:ext cx="183202" cy="1197429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137802" y="20108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48914" y="20247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46065" y="1732970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 Time Slots</a:t>
            </a:r>
            <a:endParaRPr lang="en-US" sz="1200" dirty="0"/>
          </a:p>
        </p:txBody>
      </p:sp>
      <p:sp>
        <p:nvSpPr>
          <p:cNvPr id="147" name="Left Brace 146"/>
          <p:cNvSpPr/>
          <p:nvPr/>
        </p:nvSpPr>
        <p:spPr>
          <a:xfrm rot="5400000">
            <a:off x="3423708" y="2500866"/>
            <a:ext cx="145920" cy="4218963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59955" y="4333673"/>
            <a:ext cx="1917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18763" y="549366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02290" y="4614143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7054" y="4304963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388298" y="4107319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12Time Slots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204862" y="461772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01004" y="5493665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UE3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This is just here to orient me as I look through the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Teams 1, 2 &amp; 3</a:t>
            </a:r>
          </a:p>
          <a:p>
            <a:pPr lvl="1"/>
            <a:r>
              <a:rPr lang="en-US" dirty="0" smtClean="0"/>
              <a:t>Length of the frame </a:t>
            </a:r>
          </a:p>
          <a:p>
            <a:pPr lvl="1"/>
            <a:r>
              <a:rPr lang="en-US" dirty="0" smtClean="0"/>
              <a:t>Format of the bits that are generated by </a:t>
            </a:r>
            <a:r>
              <a:rPr lang="en-US" dirty="0" err="1" smtClean="0"/>
              <a:t>FrameObj</a:t>
            </a:r>
            <a:endParaRPr lang="en-US" dirty="0" smtClean="0"/>
          </a:p>
          <a:p>
            <a:pPr lvl="1"/>
            <a:r>
              <a:rPr lang="en-US" dirty="0" smtClean="0"/>
              <a:t>How to set flags to indicate a new message.</a:t>
            </a:r>
          </a:p>
          <a:p>
            <a:r>
              <a:rPr lang="en-US" dirty="0" smtClean="0"/>
              <a:t>Team 3</a:t>
            </a:r>
          </a:p>
          <a:p>
            <a:pPr lvl="1"/>
            <a:r>
              <a:rPr lang="en-US" dirty="0" smtClean="0"/>
              <a:t>An additional indicator of whether the message received at the base station is intercellular or intracellular </a:t>
            </a:r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6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4</a:t>
            </a:r>
          </a:p>
          <a:p>
            <a:pPr lvl="1"/>
            <a:r>
              <a:rPr lang="en-US" dirty="0" smtClean="0"/>
              <a:t>We share the same ACK </a:t>
            </a:r>
          </a:p>
          <a:p>
            <a:pPr lvl="1"/>
            <a:r>
              <a:rPr lang="en-US" dirty="0" smtClean="0"/>
              <a:t>They use the same basic frame configuration as the basis for their Polling and Request frames.  </a:t>
            </a:r>
            <a:endParaRPr lang="en-US" dirty="0"/>
          </a:p>
          <a:p>
            <a:r>
              <a:rPr lang="en-US" dirty="0" smtClean="0"/>
              <a:t>Team 5</a:t>
            </a:r>
          </a:p>
          <a:p>
            <a:pPr lvl="1"/>
            <a:r>
              <a:rPr lang="en-US" dirty="0"/>
              <a:t>Use address table from team 5 to determine which physical resource will send the frame.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213248"/>
          </a:xfrm>
        </p:spPr>
        <p:txBody>
          <a:bodyPr>
            <a:normAutofit/>
          </a:bodyPr>
          <a:lstStyle/>
          <a:p>
            <a:r>
              <a:rPr lang="en-US" dirty="0" smtClean="0"/>
              <a:t>‘End-to-End’ or Point-to-Point Simulation of Data Transmission and ACK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(alternate title)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Diagram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(Data Transmission in the MAC Layer?)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Code?)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(alternate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Demonstration (</a:t>
            </a:r>
            <a:r>
              <a:rPr lang="en-US" sz="2000" dirty="0" smtClean="0"/>
              <a:t>‘End-to-End</a:t>
            </a:r>
            <a:r>
              <a:rPr lang="en-US" sz="2000" dirty="0"/>
              <a:t>’ or </a:t>
            </a:r>
            <a:r>
              <a:rPr lang="en-US" sz="2000" dirty="0" smtClean="0"/>
              <a:t>Point-to-Point </a:t>
            </a:r>
            <a:r>
              <a:rPr lang="en-US" sz="2000" dirty="0"/>
              <a:t>Simulation of Data Transmission and ACK </a:t>
            </a:r>
            <a:r>
              <a:rPr lang="en-US" sz="2000" dirty="0" smtClean="0"/>
              <a:t>Response?)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Learned (</a:t>
            </a:r>
            <a:r>
              <a:rPr lang="en-US" sz="2000" dirty="0" smtClean="0"/>
              <a:t>The Limitations </a:t>
            </a:r>
            <a:r>
              <a:rPr lang="en-US" sz="2000" dirty="0"/>
              <a:t>of the MAC </a:t>
            </a:r>
            <a:r>
              <a:rPr lang="en-US" sz="2000" dirty="0" smtClean="0"/>
              <a:t>Layer?)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Limitations of the 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layer is very important, we cannot compensate for poor data transmission</a:t>
            </a:r>
          </a:p>
          <a:p>
            <a:r>
              <a:rPr lang="en-US" dirty="0" smtClean="0"/>
              <a:t>Hamming distance of the frame type are very important</a:t>
            </a:r>
          </a:p>
          <a:p>
            <a:r>
              <a:rPr lang="en-US" dirty="0" smtClean="0"/>
              <a:t>More data types neede</a:t>
            </a:r>
            <a:r>
              <a:rPr lang="en-US" dirty="0" smtClean="0"/>
              <a:t>d for the control messages in the system than for transmitting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end-to-end network resource allocation management in simplex mode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Exchanging </a:t>
            </a:r>
            <a:r>
              <a:rPr lang="en-US" dirty="0"/>
              <a:t>of control information and message/ACK forwarding between the UEs and the BS units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Transmission in the 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Evolution of the MAC Frame</a:t>
            </a:r>
          </a:p>
          <a:p>
            <a:r>
              <a:rPr lang="en-US" dirty="0" smtClean="0"/>
              <a:t>State </a:t>
            </a:r>
            <a:r>
              <a:rPr lang="en-US" dirty="0" smtClean="0"/>
              <a:t>Machine for the Frame </a:t>
            </a:r>
            <a:r>
              <a:rPr lang="en-US" dirty="0" smtClean="0"/>
              <a:t>Transmission</a:t>
            </a:r>
          </a:p>
          <a:p>
            <a:r>
              <a:rPr lang="en-US" dirty="0" smtClean="0"/>
              <a:t>ACK Timeout</a:t>
            </a:r>
            <a:endParaRPr lang="en-US" dirty="0" smtClean="0"/>
          </a:p>
          <a:p>
            <a:r>
              <a:rPr lang="en-US" dirty="0" smtClean="0"/>
              <a:t>Something else?? (no NAK?)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447800"/>
            <a:ext cx="7511289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package format must be small enough that it is easy to handle </a:t>
            </a:r>
          </a:p>
          <a:p>
            <a:r>
              <a:rPr lang="en-US" dirty="0"/>
              <a:t>It must also convey useful information</a:t>
            </a:r>
          </a:p>
          <a:p>
            <a:pPr lvl="1"/>
            <a:r>
              <a:rPr lang="en-US" dirty="0"/>
              <a:t>Receiver UE</a:t>
            </a:r>
          </a:p>
          <a:p>
            <a:pPr lvl="1"/>
            <a:r>
              <a:rPr lang="en-US" dirty="0"/>
              <a:t>Sender UE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3971" y="5142898"/>
            <a:ext cx="1349830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306285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40086" y="5142898"/>
            <a:ext cx="38523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242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8584" y="3812471"/>
            <a:ext cx="1166501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07718" y="3692727"/>
            <a:ext cx="1062566" cy="96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36118" y="3707246"/>
            <a:ext cx="13716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6418" y="3707246"/>
            <a:ext cx="1409700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2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28800"/>
            <a:ext cx="7511289" cy="19836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Transmit the entire routing path </a:t>
            </a:r>
          </a:p>
          <a:p>
            <a:pPr lvl="1"/>
            <a:r>
              <a:rPr lang="en-US" dirty="0" smtClean="0"/>
              <a:t>This is very long</a:t>
            </a:r>
          </a:p>
          <a:p>
            <a:pPr lvl="1"/>
            <a:r>
              <a:rPr lang="en-US" dirty="0" smtClean="0"/>
              <a:t>It requires additional processing at the Base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744" y="3812471"/>
            <a:ext cx="1519764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17915"/>
            <a:ext cx="7511289" cy="19764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Transmit a code for one of the 6 paths  </a:t>
            </a:r>
          </a:p>
          <a:p>
            <a:pPr lvl="1"/>
            <a:r>
              <a:rPr lang="en-US" dirty="0"/>
              <a:t>Does not depend on how the network is initialized</a:t>
            </a:r>
          </a:p>
          <a:p>
            <a:pPr lvl="1"/>
            <a:r>
              <a:rPr lang="en-US" dirty="0" smtClean="0"/>
              <a:t>Not scalable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1429" y="4093029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pic>
        <p:nvPicPr>
          <p:cNvPr id="11" name="image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73" y="4035516"/>
            <a:ext cx="1017369" cy="158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3629" y="5253948"/>
            <a:ext cx="114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981199"/>
            <a:ext cx="7511289" cy="2111830"/>
          </a:xfrm>
        </p:spPr>
        <p:txBody>
          <a:bodyPr>
            <a:normAutofit/>
          </a:bodyPr>
          <a:lstStyle/>
          <a:p>
            <a:r>
              <a:rPr lang="en-US" dirty="0" smtClean="0"/>
              <a:t>Read the receiver and sender at the Base Station and determine the routing</a:t>
            </a:r>
          </a:p>
          <a:p>
            <a:pPr lvl="1"/>
            <a:r>
              <a:rPr lang="en-US" dirty="0" smtClean="0"/>
              <a:t>Easy to understand </a:t>
            </a:r>
          </a:p>
          <a:p>
            <a:pPr lvl="1"/>
            <a:r>
              <a:rPr lang="en-US" dirty="0" smtClean="0"/>
              <a:t>The header stays small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the MAC Frame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93372" y="5130800"/>
            <a:ext cx="1132114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</a:t>
            </a:r>
            <a:r>
              <a:rPr lang="en-US" dirty="0" smtClean="0"/>
              <a:t>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9"/>
            <a:ext cx="7511289" cy="33999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Differentiates between the uses of the MAC frames</a:t>
            </a:r>
          </a:p>
          <a:p>
            <a:r>
              <a:rPr lang="en-US" dirty="0" smtClean="0"/>
              <a:t>The INVALID frame </a:t>
            </a:r>
            <a:r>
              <a:rPr lang="en-US" dirty="0" smtClean="0"/>
              <a:t>type </a:t>
            </a:r>
            <a:r>
              <a:rPr lang="en-US" dirty="0" smtClean="0"/>
              <a:t>is used </a:t>
            </a:r>
            <a:r>
              <a:rPr lang="en-US" dirty="0" smtClean="0"/>
              <a:t>to drop </a:t>
            </a:r>
            <a:r>
              <a:rPr lang="en-US" dirty="0" smtClean="0"/>
              <a:t>corrupt </a:t>
            </a:r>
            <a:r>
              <a:rPr lang="en-US" dirty="0" smtClean="0"/>
              <a:t>frames</a:t>
            </a:r>
            <a:endParaRPr lang="en-US" dirty="0" smtClean="0"/>
          </a:p>
          <a:p>
            <a:r>
              <a:rPr lang="en-US" dirty="0" smtClean="0"/>
              <a:t>Also helps with error detection through hamming distance</a:t>
            </a:r>
          </a:p>
          <a:p>
            <a:pPr lvl="1"/>
            <a:r>
              <a:rPr lang="en-US" dirty="0" smtClean="0"/>
              <a:t>DATA 	 1111 0000 = 240</a:t>
            </a:r>
          </a:p>
          <a:p>
            <a:pPr lvl="1"/>
            <a:r>
              <a:rPr lang="en-US" dirty="0" smtClean="0"/>
              <a:t>ACK  	 1111 1111 = 255</a:t>
            </a:r>
          </a:p>
          <a:p>
            <a:pPr lvl="1"/>
            <a:r>
              <a:rPr lang="en-US" dirty="0" smtClean="0"/>
              <a:t>INVALID	 0000 0000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4819" y="5142898"/>
            <a:ext cx="1386115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80934" y="5142898"/>
            <a:ext cx="1289352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70286" y="5142898"/>
            <a:ext cx="35221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Frame Type: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2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1826</TotalTime>
  <Words>927</Words>
  <Application>Microsoft Office PowerPoint</Application>
  <PresentationFormat>On-screen Show (4:3)</PresentationFormat>
  <Paragraphs>266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Simplex Control and Message/ACK Exchange     - Module 6 Final Presentation</vt:lpstr>
      <vt:lpstr>Outline</vt:lpstr>
      <vt:lpstr>Section 2: Purpose</vt:lpstr>
      <vt:lpstr>Data Transmission in the MAC layer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State Machine for Frame Transmission</vt:lpstr>
      <vt:lpstr>ACK Time Out</vt:lpstr>
      <vt:lpstr>???</vt:lpstr>
      <vt:lpstr>Section 4: Implementation</vt:lpstr>
      <vt:lpstr>Interfacing with the Physical Layer</vt:lpstr>
      <vt:lpstr>Initializing the network</vt:lpstr>
      <vt:lpstr>‘End-to-End’ or Point-to-Point Simulation of Data Transmission and ACK Response</vt:lpstr>
      <vt:lpstr>The Limitations of the MAC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Wang</dc:creator>
  <cp:lastModifiedBy>MINE</cp:lastModifiedBy>
  <cp:revision>92</cp:revision>
  <dcterms:created xsi:type="dcterms:W3CDTF">2015-02-13T08:33:49Z</dcterms:created>
  <dcterms:modified xsi:type="dcterms:W3CDTF">2015-03-01T18:14:04Z</dcterms:modified>
</cp:coreProperties>
</file>