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60" r:id="rId2"/>
    <p:sldId id="261" r:id="rId3"/>
    <p:sldId id="273" r:id="rId4"/>
    <p:sldId id="274" r:id="rId5"/>
    <p:sldId id="300" r:id="rId6"/>
    <p:sldId id="302" r:id="rId7"/>
    <p:sldId id="303" r:id="rId8"/>
    <p:sldId id="304" r:id="rId9"/>
    <p:sldId id="293" r:id="rId10"/>
    <p:sldId id="297" r:id="rId11"/>
    <p:sldId id="298" r:id="rId12"/>
    <p:sldId id="309" r:id="rId13"/>
    <p:sldId id="289" r:id="rId14"/>
    <p:sldId id="306" r:id="rId15"/>
    <p:sldId id="312" r:id="rId16"/>
    <p:sldId id="313" r:id="rId17"/>
    <p:sldId id="315" r:id="rId18"/>
    <p:sldId id="316" r:id="rId19"/>
    <p:sldId id="275" r:id="rId20"/>
    <p:sldId id="307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0FE"/>
    <a:srgbClr val="CC00CC"/>
    <a:srgbClr val="FFCCCC"/>
    <a:srgbClr val="FFFFCC"/>
    <a:srgbClr val="FF0066"/>
    <a:srgbClr val="0066FF"/>
    <a:srgbClr val="00FF00"/>
    <a:srgbClr val="CCFFCC"/>
    <a:srgbClr val="FF505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94676" autoAdjust="0"/>
  </p:normalViewPr>
  <p:slideViewPr>
    <p:cSldViewPr snapToGrid="0">
      <p:cViewPr varScale="1">
        <p:scale>
          <a:sx n="110" d="100"/>
          <a:sy n="110" d="100"/>
        </p:scale>
        <p:origin x="165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9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9ED96-DF12-483F-B249-3EE4C1135568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B08BF-3E39-4C2F-A67D-1A53008F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56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2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71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08BF-3E39-4C2F-A67D-1A53008FE3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99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5D98BF2-13E2-4999-948A-7CB22F3ECB2B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341" y="1951038"/>
            <a:ext cx="7498080" cy="11430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dk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/>
              </a:rPr>
              <a:t>Simplex Control and Message/ACK Exchange</a:t>
            </a:r>
            <a:r>
              <a:rPr lang="en-US" sz="2400" dirty="0">
                <a:solidFill>
                  <a:schemeClr val="dk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/>
              </a:rPr>
              <a:t/>
            </a:r>
            <a:br>
              <a:rPr lang="en-US" sz="2400" dirty="0">
                <a:solidFill>
                  <a:schemeClr val="dk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/>
              </a:rPr>
            </a:br>
            <a:r>
              <a:rPr lang="en-US" sz="2400" dirty="0">
                <a:solidFill>
                  <a:schemeClr val="dk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/>
              </a:rPr>
              <a:t>				- 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  <a:sym typeface="Calibri"/>
              </a:rPr>
              <a:t>Module 6 </a:t>
            </a:r>
            <a:r>
              <a:rPr lang="en-US" sz="2000" dirty="0" smtClean="0">
                <a:solidFill>
                  <a:schemeClr val="dk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  <a:sym typeface="Calibri"/>
              </a:rPr>
              <a:t>Final Presentation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9467" y="4538135"/>
            <a:ext cx="4572000" cy="1430867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Wang: lewang@wpi.edu</a:t>
            </a:r>
          </a:p>
          <a:p>
            <a:pPr marL="8229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Renato Iida: rfiida@wpi.edu</a:t>
            </a:r>
          </a:p>
          <a:p>
            <a:pPr marL="8229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Rebecca Cooper: rrcooper@wpi.edu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495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evolution of </a:t>
            </a:r>
            <a:r>
              <a:rPr lang="en-US" dirty="0"/>
              <a:t>the MAC Frame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01772" y="5142898"/>
            <a:ext cx="892629" cy="86843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Size</a:t>
            </a:r>
          </a:p>
          <a:p>
            <a:pPr algn="ctr"/>
            <a:r>
              <a:rPr lang="en-US" dirty="0" smtClean="0"/>
              <a:t>1 byte</a:t>
            </a:r>
            <a:endParaRPr lang="en-US" dirty="0"/>
          </a:p>
        </p:txBody>
      </p:sp>
      <p:sp>
        <p:nvSpPr>
          <p:cNvPr id="20" name="Rectangle 7"/>
          <p:cNvSpPr>
            <a:spLocks noGrp="1" noChangeArrowheads="1"/>
          </p:cNvSpPr>
          <p:nvPr>
            <p:ph idx="1"/>
          </p:nvPr>
        </p:nvSpPr>
        <p:spPr>
          <a:xfrm>
            <a:off x="1422399" y="1839686"/>
            <a:ext cx="7511289" cy="2318657"/>
          </a:xfrm>
        </p:spPr>
        <p:txBody>
          <a:bodyPr>
            <a:normAutofit/>
          </a:bodyPr>
          <a:lstStyle/>
          <a:p>
            <a:r>
              <a:rPr lang="en-US" dirty="0" smtClean="0"/>
              <a:t>Set a maximum size for all MAC frames of 240 bytes or 1920 bits</a:t>
            </a:r>
          </a:p>
          <a:p>
            <a:r>
              <a:rPr lang="en-US" dirty="0" smtClean="0"/>
              <a:t>Transmitting the data size allows us to cut off padding added by the physical layers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93372" y="5142898"/>
            <a:ext cx="1132114" cy="8684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 Type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525487" y="5142898"/>
            <a:ext cx="1208314" cy="86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733801" y="5142897"/>
            <a:ext cx="1132113" cy="8684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291943" y="5142898"/>
            <a:ext cx="2600476" cy="868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(optional)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236</a:t>
            </a:r>
            <a:r>
              <a:rPr lang="en-US" dirty="0" smtClean="0"/>
              <a:t> bytes</a:t>
            </a:r>
            <a:endParaRPr lang="en-US" dirty="0"/>
          </a:p>
        </p:txBody>
      </p:sp>
      <p:sp>
        <p:nvSpPr>
          <p:cNvPr id="3" name="Left Brace 2"/>
          <p:cNvSpPr/>
          <p:nvPr/>
        </p:nvSpPr>
        <p:spPr>
          <a:xfrm rot="5400000">
            <a:off x="5000780" y="1159331"/>
            <a:ext cx="284232" cy="7499048"/>
          </a:xfrm>
          <a:prstGeom prst="leftBrace">
            <a:avLst>
              <a:gd name="adj1" fmla="val 48077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12596" y="4419600"/>
            <a:ext cx="226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Max: 240 bytes</a:t>
            </a:r>
            <a:endParaRPr lang="en-US" dirty="0"/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981453" y="1197429"/>
            <a:ext cx="7511289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b="1" dirty="0" smtClean="0"/>
              <a:t>Data Size: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8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161314" y="5142901"/>
            <a:ext cx="1295400" cy="8805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(optional)</a:t>
            </a:r>
          </a:p>
          <a:p>
            <a:pPr algn="ctr"/>
            <a:r>
              <a:rPr lang="en-US" dirty="0" smtClean="0"/>
              <a:t>1-234 bytes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evolution of </a:t>
            </a:r>
            <a:r>
              <a:rPr lang="en-US" dirty="0"/>
              <a:t>the MAC Frame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93373" y="5142900"/>
            <a:ext cx="805542" cy="8805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 Type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096658" y="5142899"/>
            <a:ext cx="774095" cy="8805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Size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30885" y="5142898"/>
            <a:ext cx="1338943" cy="88053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 Data</a:t>
            </a:r>
            <a:endParaRPr lang="en-US" dirty="0" smtClean="0"/>
          </a:p>
          <a:p>
            <a:pPr algn="ctr"/>
            <a:r>
              <a:rPr lang="en-US" dirty="0" smtClean="0"/>
              <a:t>(optional)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198915" y="5142900"/>
            <a:ext cx="1038981" cy="880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37896" y="5142900"/>
            <a:ext cx="858762" cy="8805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0" name="Rectangle 7"/>
          <p:cNvSpPr>
            <a:spLocks noGrp="1" noChangeArrowheads="1"/>
          </p:cNvSpPr>
          <p:nvPr>
            <p:ph idx="1"/>
          </p:nvPr>
        </p:nvSpPr>
        <p:spPr>
          <a:xfrm>
            <a:off x="1422399" y="1730828"/>
            <a:ext cx="7511289" cy="268877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must be sure that the Data is transmitted without errors</a:t>
            </a:r>
          </a:p>
          <a:p>
            <a:r>
              <a:rPr lang="en-US" dirty="0" smtClean="0"/>
              <a:t>CRC-8 to check the integrity of the bits</a:t>
            </a:r>
          </a:p>
          <a:p>
            <a:pPr lvl="1"/>
            <a:r>
              <a:rPr lang="en-US" dirty="0" smtClean="0"/>
              <a:t>simple </a:t>
            </a:r>
            <a:r>
              <a:rPr lang="en-US" dirty="0"/>
              <a:t>and fast but does </a:t>
            </a:r>
            <a:r>
              <a:rPr lang="en-US" dirty="0" smtClean="0"/>
              <a:t>not correct errors.</a:t>
            </a:r>
          </a:p>
          <a:p>
            <a:r>
              <a:rPr lang="en-US" dirty="0" smtClean="0"/>
              <a:t>Team 4 needs to be sure that the header is correct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040087" y="5142901"/>
            <a:ext cx="957939" cy="8805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</a:t>
            </a:r>
          </a:p>
          <a:p>
            <a:pPr algn="ctr"/>
            <a:r>
              <a:rPr lang="en-US" dirty="0" smtClean="0"/>
              <a:t>Header 1 byte </a:t>
            </a:r>
            <a:endParaRPr lang="en-US" dirty="0"/>
          </a:p>
        </p:txBody>
      </p:sp>
      <p:sp>
        <p:nvSpPr>
          <p:cNvPr id="23" name="Left Brace 22"/>
          <p:cNvSpPr/>
          <p:nvPr/>
        </p:nvSpPr>
        <p:spPr>
          <a:xfrm rot="5400000">
            <a:off x="5039484" y="1120627"/>
            <a:ext cx="284232" cy="7576456"/>
          </a:xfrm>
          <a:prstGeom prst="leftBrace">
            <a:avLst>
              <a:gd name="adj1" fmla="val 48077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2186" y="4419600"/>
            <a:ext cx="223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Max:240 bytes</a:t>
            </a:r>
            <a:endParaRPr lang="en-US" dirty="0"/>
          </a:p>
        </p:txBody>
      </p:sp>
      <p:sp>
        <p:nvSpPr>
          <p:cNvPr id="25" name="Left Brace 24"/>
          <p:cNvSpPr/>
          <p:nvPr/>
        </p:nvSpPr>
        <p:spPr>
          <a:xfrm rot="5400000" flipH="1">
            <a:off x="3551152" y="3889299"/>
            <a:ext cx="289091" cy="4604655"/>
          </a:xfrm>
          <a:prstGeom prst="leftBrace">
            <a:avLst>
              <a:gd name="adj1" fmla="val 48077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718405" y="6321581"/>
            <a:ext cx="163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Header: 5 bytes</a:t>
            </a:r>
            <a:endParaRPr lang="en-US" dirty="0"/>
          </a:p>
        </p:txBody>
      </p:sp>
      <p:sp>
        <p:nvSpPr>
          <p:cNvPr id="21" name="Rectangle 7"/>
          <p:cNvSpPr txBox="1">
            <a:spLocks noChangeArrowheads="1"/>
          </p:cNvSpPr>
          <p:nvPr/>
        </p:nvSpPr>
        <p:spPr>
          <a:xfrm>
            <a:off x="981453" y="1197429"/>
            <a:ext cx="7511289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b="1" dirty="0" smtClean="0"/>
              <a:t>CRC: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3338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evolution of </a:t>
            </a:r>
            <a:r>
              <a:rPr lang="en-US" dirty="0"/>
              <a:t>the MAC Frame</a:t>
            </a:r>
          </a:p>
        </p:txBody>
      </p:sp>
      <p:sp>
        <p:nvSpPr>
          <p:cNvPr id="22" name="Rectangle 7"/>
          <p:cNvSpPr txBox="1">
            <a:spLocks noChangeArrowheads="1"/>
          </p:cNvSpPr>
          <p:nvPr/>
        </p:nvSpPr>
        <p:spPr>
          <a:xfrm>
            <a:off x="1269926" y="1208217"/>
            <a:ext cx="7511289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b="1" dirty="0" smtClean="0"/>
              <a:t>ACK Frame: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1276047" y="2404313"/>
            <a:ext cx="931333" cy="8805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 Type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105123" y="2404312"/>
            <a:ext cx="892629" cy="8805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Size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207380" y="2404313"/>
            <a:ext cx="1038981" cy="880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246361" y="2404313"/>
            <a:ext cx="858762" cy="8805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997752" y="2404314"/>
            <a:ext cx="957939" cy="8805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 Check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32" name="Left Brace 31"/>
          <p:cNvSpPr/>
          <p:nvPr/>
        </p:nvSpPr>
        <p:spPr>
          <a:xfrm rot="5400000">
            <a:off x="3468012" y="-108087"/>
            <a:ext cx="295719" cy="4679648"/>
          </a:xfrm>
          <a:prstGeom prst="leftBrace">
            <a:avLst>
              <a:gd name="adj1" fmla="val 48077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797022" y="1741617"/>
            <a:ext cx="163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 bytes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998171" y="4852590"/>
            <a:ext cx="2028373" cy="8805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1-234 bytes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318526" y="4852589"/>
            <a:ext cx="931333" cy="8805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 Type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147602" y="4852588"/>
            <a:ext cx="892629" cy="8805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Size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8026544" y="4852587"/>
            <a:ext cx="791029" cy="88053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Check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249859" y="4852589"/>
            <a:ext cx="1038981" cy="880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288840" y="4852589"/>
            <a:ext cx="858762" cy="8805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040231" y="4852590"/>
            <a:ext cx="957939" cy="8805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 Check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41" name="Left Brace 40"/>
          <p:cNvSpPr/>
          <p:nvPr/>
        </p:nvSpPr>
        <p:spPr>
          <a:xfrm rot="5400000">
            <a:off x="4925934" y="869020"/>
            <a:ext cx="284232" cy="7499048"/>
          </a:xfrm>
          <a:prstGeom prst="leftBrace">
            <a:avLst>
              <a:gd name="adj1" fmla="val 48077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881508" y="4109694"/>
            <a:ext cx="237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Max: 240 bytes</a:t>
            </a:r>
            <a:endParaRPr lang="en-US" dirty="0"/>
          </a:p>
        </p:txBody>
      </p:sp>
      <p:sp>
        <p:nvSpPr>
          <p:cNvPr id="43" name="Left Brace 42"/>
          <p:cNvSpPr/>
          <p:nvPr/>
        </p:nvSpPr>
        <p:spPr>
          <a:xfrm rot="5400000" flipH="1">
            <a:off x="3513803" y="3561492"/>
            <a:ext cx="289091" cy="4679648"/>
          </a:xfrm>
          <a:prstGeom prst="leftBrace">
            <a:avLst>
              <a:gd name="adj1" fmla="val 48077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839497" y="6031270"/>
            <a:ext cx="163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Header: 5 bytes</a:t>
            </a:r>
            <a:endParaRPr lang="en-US" dirty="0"/>
          </a:p>
        </p:txBody>
      </p:sp>
      <p:sp>
        <p:nvSpPr>
          <p:cNvPr id="46" name="Rectangle 7"/>
          <p:cNvSpPr txBox="1">
            <a:spLocks noChangeArrowheads="1"/>
          </p:cNvSpPr>
          <p:nvPr/>
        </p:nvSpPr>
        <p:spPr>
          <a:xfrm>
            <a:off x="1148512" y="3576294"/>
            <a:ext cx="7511289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b="1" dirty="0" smtClean="0"/>
              <a:t>Data Frame: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1607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499" y="274638"/>
            <a:ext cx="787419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State Machine for </a:t>
            </a:r>
            <a:r>
              <a:rPr lang="en-US" dirty="0" smtClean="0"/>
              <a:t>Frame </a:t>
            </a:r>
            <a:r>
              <a:rPr lang="en-US" dirty="0"/>
              <a:t>Transmission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17901" y="1465129"/>
            <a:ext cx="1627221" cy="84377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 dirty="0" smtClean="0">
                <a:solidFill>
                  <a:schemeClr val="tx1"/>
                </a:solidFill>
                <a:ea typeface="Calibri"/>
                <a:cs typeface="Times New Roman"/>
              </a:rPr>
              <a:t>Set Flag for Data Transmission</a:t>
            </a:r>
            <a:endParaRPr lang="en-US" sz="1200" b="1" dirty="0">
              <a:solidFill>
                <a:schemeClr val="tx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92895" y="3090560"/>
            <a:ext cx="1062557" cy="678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chemeClr val="tx1"/>
                </a:solidFill>
                <a:effectLst/>
                <a:ea typeface="Calibri"/>
                <a:cs typeface="Times New Roman"/>
              </a:rPr>
              <a:t>Create data frame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</a:pPr>
            <a:r>
              <a:rPr lang="en-US" sz="800" i="1" dirty="0" smtClean="0">
                <a:solidFill>
                  <a:schemeClr val="tx1"/>
                </a:solidFill>
                <a:ea typeface="Calibri"/>
                <a:cs typeface="Times New Roman"/>
              </a:rPr>
              <a:t>(Frame = header + data)</a:t>
            </a:r>
            <a:endParaRPr lang="en-US" sz="800" i="1" dirty="0">
              <a:solidFill>
                <a:schemeClr val="tx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11" name="Hexagon 10"/>
          <p:cNvSpPr/>
          <p:nvPr/>
        </p:nvSpPr>
        <p:spPr>
          <a:xfrm>
            <a:off x="2906486" y="2997080"/>
            <a:ext cx="1107851" cy="865022"/>
          </a:xfrm>
          <a:prstGeom prst="hexag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UE Sends  &amp; 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BS Receives</a:t>
            </a:r>
            <a:endParaRPr lang="en-US" sz="1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06486" y="4307377"/>
            <a:ext cx="1107852" cy="678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chemeClr val="tx1"/>
                </a:solidFill>
                <a:effectLst/>
                <a:ea typeface="Calibri"/>
                <a:cs typeface="Times New Roman"/>
              </a:rPr>
              <a:t>Read header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</a:pPr>
            <a:r>
              <a:rPr lang="en-US" sz="900" i="1" dirty="0" smtClean="0">
                <a:solidFill>
                  <a:schemeClr val="tx1"/>
                </a:solidFill>
                <a:ea typeface="Calibri"/>
                <a:cs typeface="Times New Roman"/>
              </a:rPr>
              <a:t>(Check Receiver ID in switching table)</a:t>
            </a:r>
            <a:endParaRPr lang="en-US" sz="400" i="1" dirty="0">
              <a:solidFill>
                <a:schemeClr val="tx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13" name="Flowchart: Decision 12"/>
          <p:cNvSpPr/>
          <p:nvPr/>
        </p:nvSpPr>
        <p:spPr>
          <a:xfrm>
            <a:off x="2687691" y="5461742"/>
            <a:ext cx="1524000" cy="838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a typeface="Calibri"/>
                <a:cs typeface="Times New Roman"/>
              </a:rPr>
              <a:t>Send to BS or UE?</a:t>
            </a:r>
            <a:r>
              <a:rPr lang="en-US" sz="1100" dirty="0" smtClean="0">
                <a:effectLst/>
                <a:ea typeface="Calibri"/>
                <a:cs typeface="Times New Roman"/>
              </a:rPr>
              <a:t> 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15" name="Hexagon 14"/>
          <p:cNvSpPr/>
          <p:nvPr/>
        </p:nvSpPr>
        <p:spPr>
          <a:xfrm>
            <a:off x="1059498" y="5455740"/>
            <a:ext cx="1064675" cy="838199"/>
          </a:xfrm>
          <a:prstGeom prst="hexag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BS Sends  &amp;  BS Receives</a:t>
            </a:r>
            <a:endParaRPr lang="en-US" sz="1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16" name="Hexagon 15"/>
          <p:cNvSpPr/>
          <p:nvPr/>
        </p:nvSpPr>
        <p:spPr>
          <a:xfrm>
            <a:off x="4767943" y="5455740"/>
            <a:ext cx="1072785" cy="838199"/>
          </a:xfrm>
          <a:prstGeom prst="hexag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</a:pPr>
            <a:r>
              <a:rPr lang="en-US" sz="11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BS Sends  &amp; </a:t>
            </a:r>
            <a:r>
              <a:rPr lang="en-US" sz="11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UE </a:t>
            </a:r>
            <a:r>
              <a:rPr lang="en-US" sz="11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Receives</a:t>
            </a:r>
            <a:endParaRPr lang="en-US" sz="1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78826" y="5580595"/>
            <a:ext cx="1524001" cy="5884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chemeClr val="tx1"/>
                </a:solidFill>
                <a:effectLst/>
                <a:ea typeface="Calibri"/>
                <a:cs typeface="Times New Roman"/>
              </a:rPr>
              <a:t>Unpack frame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</a:pPr>
            <a:r>
              <a:rPr lang="en-US" sz="900" i="1" dirty="0" smtClean="0">
                <a:solidFill>
                  <a:schemeClr val="tx1"/>
                </a:solidFill>
                <a:ea typeface="Calibri"/>
                <a:cs typeface="Times New Roman"/>
              </a:rPr>
              <a:t>(Check the CRC of the header)</a:t>
            </a:r>
            <a:endParaRPr lang="en-US" sz="400" i="1" dirty="0">
              <a:solidFill>
                <a:schemeClr val="tx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18" name="Flowchart: Decision 17"/>
          <p:cNvSpPr/>
          <p:nvPr/>
        </p:nvSpPr>
        <p:spPr>
          <a:xfrm>
            <a:off x="7253938" y="4078383"/>
            <a:ext cx="1173776" cy="94920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100" dirty="0">
                <a:ea typeface="Calibri"/>
                <a:cs typeface="Times New Roman"/>
              </a:rPr>
              <a:t>Check data CRC</a:t>
            </a:r>
            <a:endParaRPr lang="en-US" sz="11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54331" y="3048136"/>
            <a:ext cx="1283582" cy="7629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chemeClr val="tx1"/>
                </a:solidFill>
                <a:effectLst/>
                <a:ea typeface="Calibri"/>
                <a:cs typeface="Times New Roman"/>
              </a:rPr>
              <a:t>Create ACK frame</a:t>
            </a:r>
          </a:p>
          <a:p>
            <a:pPr algn="ctr">
              <a:lnSpc>
                <a:spcPct val="115000"/>
              </a:lnSpc>
            </a:pPr>
            <a:r>
              <a:rPr lang="en-US" sz="900" dirty="0" smtClean="0">
                <a:solidFill>
                  <a:schemeClr val="tx1"/>
                </a:solidFill>
                <a:ea typeface="Calibri"/>
                <a:cs typeface="Times New Roman"/>
              </a:rPr>
              <a:t>Frame </a:t>
            </a:r>
            <a:r>
              <a:rPr lang="en-US" sz="900" dirty="0">
                <a:solidFill>
                  <a:schemeClr val="tx1"/>
                </a:solidFill>
                <a:ea typeface="Calibri"/>
                <a:cs typeface="Times New Roman"/>
              </a:rPr>
              <a:t>= </a:t>
            </a:r>
            <a:r>
              <a:rPr lang="en-US" sz="900" dirty="0" smtClean="0">
                <a:solidFill>
                  <a:schemeClr val="tx1"/>
                </a:solidFill>
                <a:ea typeface="Calibri"/>
                <a:cs typeface="Times New Roman"/>
              </a:rPr>
              <a:t>header</a:t>
            </a:r>
            <a:endParaRPr lang="en-US" sz="9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</a:pPr>
            <a:r>
              <a:rPr lang="en-US" sz="900" dirty="0" smtClean="0">
                <a:solidFill>
                  <a:schemeClr val="tx1"/>
                </a:solidFill>
                <a:ea typeface="Calibri"/>
                <a:cs typeface="Times New Roman"/>
              </a:rPr>
              <a:t>Receiver = old Sender</a:t>
            </a:r>
            <a:endParaRPr lang="en-US" sz="900" dirty="0" smtClean="0">
              <a:solidFill>
                <a:schemeClr val="tx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22" name="Flowchart: Decision 21"/>
          <p:cNvSpPr/>
          <p:nvPr/>
        </p:nvSpPr>
        <p:spPr>
          <a:xfrm>
            <a:off x="5657413" y="4082165"/>
            <a:ext cx="1163234" cy="94164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100" dirty="0" smtClean="0">
                <a:ea typeface="Calibri"/>
                <a:cs typeface="Times New Roman"/>
              </a:rPr>
              <a:t>Check data CRC</a:t>
            </a:r>
            <a:endParaRPr lang="en-US" sz="11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/>
          <p:cNvCxnSpPr>
            <a:stCxn id="7" idx="4"/>
            <a:endCxn id="116" idx="0"/>
          </p:cNvCxnSpPr>
          <p:nvPr/>
        </p:nvCxnSpPr>
        <p:spPr>
          <a:xfrm flipH="1">
            <a:off x="1126503" y="2308904"/>
            <a:ext cx="5009" cy="182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2" name="Bent-Up Arrow 41"/>
          <p:cNvSpPr/>
          <p:nvPr/>
        </p:nvSpPr>
        <p:spPr bwMode="auto">
          <a:xfrm rot="5400000">
            <a:off x="1092466" y="3064626"/>
            <a:ext cx="524663" cy="456589"/>
          </a:xfrm>
          <a:prstGeom prst="bentUpArrow">
            <a:avLst>
              <a:gd name="adj1" fmla="val 0"/>
              <a:gd name="adj2" fmla="val 9397"/>
              <a:gd name="adj3" fmla="val 17058"/>
            </a:avLst>
          </a:prstGeom>
          <a:solidFill>
            <a:schemeClr val="tx1"/>
          </a:solidFill>
          <a:ln w="1905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44" name="Straight Arrow Connector 43"/>
          <p:cNvCxnSpPr>
            <a:endCxn id="12" idx="0"/>
          </p:cNvCxnSpPr>
          <p:nvPr/>
        </p:nvCxnSpPr>
        <p:spPr>
          <a:xfrm>
            <a:off x="3460412" y="3862102"/>
            <a:ext cx="0" cy="445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2"/>
            <a:endCxn id="13" idx="0"/>
          </p:cNvCxnSpPr>
          <p:nvPr/>
        </p:nvCxnSpPr>
        <p:spPr>
          <a:xfrm flipH="1">
            <a:off x="3449691" y="4985439"/>
            <a:ext cx="10721" cy="4763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1"/>
            <a:endCxn id="15" idx="0"/>
          </p:cNvCxnSpPr>
          <p:nvPr/>
        </p:nvCxnSpPr>
        <p:spPr>
          <a:xfrm flipH="1" flipV="1">
            <a:off x="2124173" y="5874840"/>
            <a:ext cx="563518" cy="60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3" idx="3"/>
            <a:endCxn id="16" idx="3"/>
          </p:cNvCxnSpPr>
          <p:nvPr/>
        </p:nvCxnSpPr>
        <p:spPr>
          <a:xfrm flipV="1">
            <a:off x="4211691" y="5874840"/>
            <a:ext cx="556252" cy="60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7" idx="0"/>
            <a:endCxn id="18" idx="2"/>
          </p:cNvCxnSpPr>
          <p:nvPr/>
        </p:nvCxnSpPr>
        <p:spPr>
          <a:xfrm flipH="1" flipV="1">
            <a:off x="7840826" y="5027592"/>
            <a:ext cx="1" cy="5530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8" idx="0"/>
            <a:endCxn id="102" idx="5"/>
          </p:cNvCxnSpPr>
          <p:nvPr/>
        </p:nvCxnSpPr>
        <p:spPr>
          <a:xfrm flipH="1" flipV="1">
            <a:off x="7377671" y="3555250"/>
            <a:ext cx="463155" cy="5231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2" idx="0"/>
            <a:endCxn id="102" idx="3"/>
          </p:cNvCxnSpPr>
          <p:nvPr/>
        </p:nvCxnSpPr>
        <p:spPr>
          <a:xfrm flipV="1">
            <a:off x="6239030" y="3555250"/>
            <a:ext cx="457883" cy="526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4" name="Text Box 63"/>
          <p:cNvSpPr txBox="1"/>
          <p:nvPr/>
        </p:nvSpPr>
        <p:spPr>
          <a:xfrm>
            <a:off x="7819977" y="1591052"/>
            <a:ext cx="823511" cy="3810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ffectLst/>
                <a:ea typeface="Calibri"/>
                <a:cs typeface="Times New Roman"/>
              </a:rPr>
              <a:t>ACK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75" name="Text Box 63"/>
          <p:cNvSpPr txBox="1"/>
          <p:nvPr/>
        </p:nvSpPr>
        <p:spPr>
          <a:xfrm rot="18583307">
            <a:off x="5989758" y="3611322"/>
            <a:ext cx="860411" cy="44557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a typeface="Calibri"/>
                <a:cs typeface="Times New Roman"/>
              </a:rPr>
              <a:t>Data Corrupt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78" name="Text Box 63"/>
          <p:cNvSpPr txBox="1"/>
          <p:nvPr/>
        </p:nvSpPr>
        <p:spPr>
          <a:xfrm rot="2882367">
            <a:off x="7385255" y="3693946"/>
            <a:ext cx="789612" cy="234203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a typeface="Calibri"/>
                <a:cs typeface="Times New Roman"/>
              </a:rPr>
              <a:t>INVALID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79" name="Bent-Up Arrow 78"/>
          <p:cNvSpPr/>
          <p:nvPr/>
        </p:nvSpPr>
        <p:spPr bwMode="auto">
          <a:xfrm rot="16200000" flipV="1">
            <a:off x="1836762" y="4402542"/>
            <a:ext cx="792883" cy="1280614"/>
          </a:xfrm>
          <a:prstGeom prst="bentUpArrow">
            <a:avLst>
              <a:gd name="adj1" fmla="val 1"/>
              <a:gd name="adj2" fmla="val 4734"/>
              <a:gd name="adj3" fmla="val 6239"/>
            </a:avLst>
          </a:prstGeom>
          <a:solidFill>
            <a:schemeClr val="tx1"/>
          </a:solidFill>
          <a:ln w="1905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4" name="Text Box 63"/>
          <p:cNvSpPr txBox="1"/>
          <p:nvPr/>
        </p:nvSpPr>
        <p:spPr>
          <a:xfrm>
            <a:off x="4771835" y="4082165"/>
            <a:ext cx="722081" cy="58574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a typeface="Calibri"/>
                <a:cs typeface="Times New Roman"/>
              </a:rPr>
              <a:t>CRC m</a:t>
            </a:r>
            <a:r>
              <a:rPr lang="en-US" sz="1100" dirty="0" smtClean="0">
                <a:effectLst/>
                <a:ea typeface="Calibri"/>
                <a:cs typeface="Times New Roman"/>
              </a:rPr>
              <a:t>atch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6555923" y="2789966"/>
            <a:ext cx="962738" cy="8965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200" b="1" dirty="0" smtClean="0">
                <a:solidFill>
                  <a:schemeClr val="tx1"/>
                </a:solidFill>
                <a:ea typeface="Calibri"/>
                <a:cs typeface="Times New Roman"/>
              </a:rPr>
              <a:t>Drop frame</a:t>
            </a:r>
            <a:endParaRPr lang="en-US" sz="1200" b="1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</a:pPr>
            <a:r>
              <a:rPr lang="en-US" sz="900" i="1" dirty="0" smtClean="0">
                <a:solidFill>
                  <a:schemeClr val="tx1"/>
                </a:solidFill>
                <a:ea typeface="Calibri"/>
                <a:cs typeface="Times New Roman"/>
              </a:rPr>
              <a:t>(Timeout will trigger</a:t>
            </a:r>
            <a:r>
              <a:rPr lang="en-US" sz="900" i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  <a:cs typeface="Times New Roman"/>
              </a:rPr>
              <a:t>)</a:t>
            </a:r>
            <a:endParaRPr lang="en-US" sz="900" i="1" dirty="0">
              <a:solidFill>
                <a:schemeClr val="tx2">
                  <a:lumMod val="60000"/>
                  <a:lumOff val="40000"/>
                </a:schemeClr>
              </a:solidFill>
              <a:ea typeface="Calibri"/>
              <a:cs typeface="Times New Roman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793128" y="2491141"/>
            <a:ext cx="666750" cy="893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solidFill>
                  <a:schemeClr val="tx1"/>
                </a:solidFill>
                <a:ea typeface="Calibri"/>
                <a:cs typeface="Times New Roman"/>
              </a:rPr>
              <a:t>Check Address Book for Receiver </a:t>
            </a:r>
            <a:endParaRPr lang="en-US" sz="1100" dirty="0">
              <a:solidFill>
                <a:schemeClr val="tx1"/>
              </a:solidFill>
              <a:effectLst/>
              <a:ea typeface="Calibri"/>
              <a:cs typeface="Times New Roman"/>
            </a:endParaRPr>
          </a:p>
        </p:txBody>
      </p:sp>
      <p:cxnSp>
        <p:nvCxnSpPr>
          <p:cNvPr id="136" name="Straight Arrow Connector 135"/>
          <p:cNvCxnSpPr>
            <a:stCxn id="18" idx="1"/>
            <a:endCxn id="22" idx="3"/>
          </p:cNvCxnSpPr>
          <p:nvPr/>
        </p:nvCxnSpPr>
        <p:spPr>
          <a:xfrm flipH="1">
            <a:off x="6820647" y="4552988"/>
            <a:ext cx="43329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6" idx="0"/>
            <a:endCxn id="17" idx="1"/>
          </p:cNvCxnSpPr>
          <p:nvPr/>
        </p:nvCxnSpPr>
        <p:spPr>
          <a:xfrm>
            <a:off x="5840728" y="5874840"/>
            <a:ext cx="1238098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21" idx="1"/>
            <a:endCxn id="11" idx="0"/>
          </p:cNvCxnSpPr>
          <p:nvPr/>
        </p:nvCxnSpPr>
        <p:spPr>
          <a:xfrm flipH="1">
            <a:off x="4014337" y="3429591"/>
            <a:ext cx="2399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6467971" y="1621521"/>
            <a:ext cx="1050690" cy="530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 dirty="0" smtClean="0">
                <a:solidFill>
                  <a:schemeClr val="tx1"/>
                </a:solidFill>
                <a:effectLst/>
                <a:ea typeface="Calibri"/>
                <a:cs typeface="Times New Roman"/>
              </a:rPr>
              <a:t>Stop Timeout Counter</a:t>
            </a:r>
            <a:endParaRPr lang="en-US" sz="1100" b="1" dirty="0">
              <a:solidFill>
                <a:schemeClr val="tx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214" name="Bent-Up Arrow 213"/>
          <p:cNvSpPr/>
          <p:nvPr/>
        </p:nvSpPr>
        <p:spPr bwMode="auto">
          <a:xfrm rot="5400000" flipH="1" flipV="1">
            <a:off x="6599466" y="2700753"/>
            <a:ext cx="2771398" cy="932995"/>
          </a:xfrm>
          <a:prstGeom prst="bentUpArrow">
            <a:avLst>
              <a:gd name="adj1" fmla="val 0"/>
              <a:gd name="adj2" fmla="val 4525"/>
              <a:gd name="adj3" fmla="val 7763"/>
            </a:avLst>
          </a:prstGeom>
          <a:solidFill>
            <a:schemeClr val="tx1"/>
          </a:solidFill>
          <a:ln w="1905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215" name="Straight Arrow Connector 214"/>
          <p:cNvCxnSpPr>
            <a:stCxn id="210" idx="1"/>
            <a:endCxn id="241" idx="2"/>
          </p:cNvCxnSpPr>
          <p:nvPr/>
        </p:nvCxnSpPr>
        <p:spPr>
          <a:xfrm flipH="1" flipV="1">
            <a:off x="4052039" y="1887017"/>
            <a:ext cx="241593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10" idx="3"/>
            <a:endCxn id="11" idx="3"/>
          </p:cNvCxnSpPr>
          <p:nvPr/>
        </p:nvCxnSpPr>
        <p:spPr>
          <a:xfrm>
            <a:off x="2655452" y="3429591"/>
            <a:ext cx="2510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1" name="Parallelogram 240"/>
          <p:cNvSpPr/>
          <p:nvPr/>
        </p:nvSpPr>
        <p:spPr>
          <a:xfrm>
            <a:off x="2780969" y="1621520"/>
            <a:ext cx="1337444" cy="530994"/>
          </a:xfrm>
          <a:prstGeom prst="parallelogram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Timeout counter 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42" name="Straight Arrow Connector 241"/>
          <p:cNvCxnSpPr>
            <a:stCxn id="7" idx="6"/>
            <a:endCxn id="241" idx="5"/>
          </p:cNvCxnSpPr>
          <p:nvPr/>
        </p:nvCxnSpPr>
        <p:spPr>
          <a:xfrm>
            <a:off x="1945122" y="1887017"/>
            <a:ext cx="9022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6" name="Text Box 63"/>
          <p:cNvSpPr txBox="1"/>
          <p:nvPr/>
        </p:nvSpPr>
        <p:spPr>
          <a:xfrm>
            <a:off x="1940115" y="1652204"/>
            <a:ext cx="595813" cy="234813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a typeface="Calibri"/>
                <a:cs typeface="Times New Roman"/>
              </a:rPr>
              <a:t>Start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248" name="Text Box 63"/>
          <p:cNvSpPr txBox="1"/>
          <p:nvPr/>
        </p:nvSpPr>
        <p:spPr>
          <a:xfrm>
            <a:off x="6042737" y="1638306"/>
            <a:ext cx="823511" cy="25869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a typeface="Calibri"/>
                <a:cs typeface="Times New Roman"/>
              </a:rPr>
              <a:t>Stop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251" name="Text Box 63"/>
          <p:cNvSpPr txBox="1"/>
          <p:nvPr/>
        </p:nvSpPr>
        <p:spPr>
          <a:xfrm rot="19391123">
            <a:off x="2173264" y="2354450"/>
            <a:ext cx="1283298" cy="59240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  <a:cs typeface="Times New Roman"/>
              </a:rPr>
              <a:t>Timeout: Triggers re-send</a:t>
            </a:r>
            <a:endParaRPr lang="en-US" sz="1100" b="1" dirty="0">
              <a:solidFill>
                <a:schemeClr val="tx2">
                  <a:lumMod val="60000"/>
                  <a:lumOff val="40000"/>
                </a:schemeClr>
              </a:solidFill>
              <a:effectLst/>
              <a:ea typeface="Calibri"/>
              <a:cs typeface="Times New Roman"/>
            </a:endParaRPr>
          </a:p>
        </p:txBody>
      </p:sp>
      <p:cxnSp>
        <p:nvCxnSpPr>
          <p:cNvPr id="260" name="Straight Arrow Connector 259"/>
          <p:cNvCxnSpPr>
            <a:stCxn id="241" idx="3"/>
            <a:endCxn id="10" idx="0"/>
          </p:cNvCxnSpPr>
          <p:nvPr/>
        </p:nvCxnSpPr>
        <p:spPr>
          <a:xfrm flipH="1">
            <a:off x="2124174" y="2152514"/>
            <a:ext cx="1259143" cy="93804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9" name="Text Box 63"/>
          <p:cNvSpPr txBox="1"/>
          <p:nvPr/>
        </p:nvSpPr>
        <p:spPr>
          <a:xfrm>
            <a:off x="3834549" y="5611350"/>
            <a:ext cx="933394" cy="3081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a typeface="Calibri"/>
                <a:cs typeface="Times New Roman"/>
              </a:rPr>
              <a:t>UE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280" name="Text Box 63"/>
          <p:cNvSpPr txBox="1"/>
          <p:nvPr/>
        </p:nvSpPr>
        <p:spPr>
          <a:xfrm>
            <a:off x="2124174" y="5611349"/>
            <a:ext cx="933394" cy="3081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a typeface="Calibri"/>
                <a:cs typeface="Times New Roman"/>
              </a:rPr>
              <a:t>BS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307" name="Text Box 63"/>
          <p:cNvSpPr txBox="1"/>
          <p:nvPr/>
        </p:nvSpPr>
        <p:spPr>
          <a:xfrm>
            <a:off x="6804727" y="4546476"/>
            <a:ext cx="682897" cy="27347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ffectLst/>
                <a:ea typeface="Calibri"/>
                <a:cs typeface="Times New Roman"/>
              </a:rPr>
              <a:t>DATA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378" name="Bent-Up Arrow 377"/>
          <p:cNvSpPr/>
          <p:nvPr/>
        </p:nvSpPr>
        <p:spPr bwMode="auto">
          <a:xfrm rot="10800000" flipV="1">
            <a:off x="4845044" y="3816866"/>
            <a:ext cx="823871" cy="743519"/>
          </a:xfrm>
          <a:prstGeom prst="bentUpArrow">
            <a:avLst>
              <a:gd name="adj1" fmla="val 0"/>
              <a:gd name="adj2" fmla="val 6275"/>
              <a:gd name="adj3" fmla="val 11263"/>
            </a:avLst>
          </a:prstGeom>
          <a:solidFill>
            <a:schemeClr val="tx1"/>
          </a:solidFill>
          <a:ln w="1905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40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Left Brace 142"/>
          <p:cNvSpPr/>
          <p:nvPr/>
        </p:nvSpPr>
        <p:spPr>
          <a:xfrm rot="5400000">
            <a:off x="5129456" y="1087075"/>
            <a:ext cx="183204" cy="2386692"/>
          </a:xfrm>
          <a:prstGeom prst="leftBrace">
            <a:avLst>
              <a:gd name="adj1" fmla="val 39103"/>
              <a:gd name="adj2" fmla="val 50000"/>
            </a:avLst>
          </a:prstGeom>
          <a:solidFill>
            <a:schemeClr val="bg1"/>
          </a:solidFill>
          <a:ln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Left Brace 154"/>
          <p:cNvSpPr/>
          <p:nvPr/>
        </p:nvSpPr>
        <p:spPr>
          <a:xfrm rot="5400000">
            <a:off x="4957839" y="754098"/>
            <a:ext cx="167209" cy="7268938"/>
          </a:xfrm>
          <a:prstGeom prst="leftBrace">
            <a:avLst>
              <a:gd name="adj1" fmla="val 39103"/>
              <a:gd name="adj2" fmla="val 5003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Left Brace 148"/>
          <p:cNvSpPr/>
          <p:nvPr/>
        </p:nvSpPr>
        <p:spPr>
          <a:xfrm rot="5400000">
            <a:off x="7030636" y="3105113"/>
            <a:ext cx="212633" cy="3018061"/>
          </a:xfrm>
          <a:prstGeom prst="leftBrace">
            <a:avLst>
              <a:gd name="adj1" fmla="val 39103"/>
              <a:gd name="adj2" fmla="val 50000"/>
            </a:avLst>
          </a:prstGeom>
          <a:solidFill>
            <a:schemeClr val="bg1"/>
          </a:solidFill>
          <a:ln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Left Brace 144"/>
          <p:cNvSpPr/>
          <p:nvPr/>
        </p:nvSpPr>
        <p:spPr>
          <a:xfrm rot="5400000">
            <a:off x="4511320" y="246256"/>
            <a:ext cx="175781" cy="3630388"/>
          </a:xfrm>
          <a:prstGeom prst="leftBrace">
            <a:avLst>
              <a:gd name="adj1" fmla="val 39103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85305" y="2555224"/>
            <a:ext cx="598714" cy="281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UE1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84019" y="2555223"/>
            <a:ext cx="598714" cy="28137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UE2</a:t>
            </a:r>
          </a:p>
        </p:txBody>
      </p:sp>
      <p:sp>
        <p:nvSpPr>
          <p:cNvPr id="6" name="Rectangle 5"/>
          <p:cNvSpPr/>
          <p:nvPr/>
        </p:nvSpPr>
        <p:spPr>
          <a:xfrm>
            <a:off x="3382733" y="2555223"/>
            <a:ext cx="598714" cy="28137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BS1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81447" y="2555224"/>
            <a:ext cx="598714" cy="281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85305" y="2897665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UE3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84019" y="2897665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82733" y="2897665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81447" y="2897665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BS2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55318" y="1229996"/>
            <a:ext cx="306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Shortest message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618262" y="2560682"/>
            <a:ext cx="598714" cy="281377"/>
          </a:xfrm>
          <a:prstGeom prst="rect">
            <a:avLst/>
          </a:prstGeom>
          <a:solidFill>
            <a:srgbClr val="F6D0FE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UE1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216976" y="2560681"/>
            <a:ext cx="598714" cy="281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UE2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815690" y="2560681"/>
            <a:ext cx="598714" cy="281377"/>
          </a:xfrm>
          <a:prstGeom prst="rect">
            <a:avLst/>
          </a:prstGeom>
          <a:solidFill>
            <a:srgbClr val="F6D0FE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BS1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414404" y="2560682"/>
            <a:ext cx="598714" cy="281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622344" y="2894302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UE3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221058" y="2894302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19772" y="2894302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18486" y="2894302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BS2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737754" y="2287840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To BS1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336468" y="2287840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To UE1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571997" y="2287840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To BS1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44933" y="2287840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To UE2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30785" y="5503884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To BS2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936678" y="4581962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To UE1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817906" y="3527201"/>
            <a:ext cx="327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Longest message: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1377050" y="4869849"/>
            <a:ext cx="598714" cy="281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UE1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975764" y="4869848"/>
            <a:ext cx="598714" cy="281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UE2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2574478" y="4869848"/>
            <a:ext cx="598714" cy="281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BS1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173192" y="4869849"/>
            <a:ext cx="598714" cy="281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377050" y="5217749"/>
            <a:ext cx="598714" cy="28137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UE3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975764" y="5217749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574478" y="5217749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173192" y="5217749"/>
            <a:ext cx="598714" cy="28137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BS2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810007" y="4866607"/>
            <a:ext cx="598714" cy="281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UE1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408721" y="4864389"/>
            <a:ext cx="598714" cy="281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UE2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007435" y="4864389"/>
            <a:ext cx="598714" cy="28137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BS1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606149" y="4864390"/>
            <a:ext cx="598714" cy="281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810007" y="5212290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UE3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408721" y="5212290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007435" y="5212290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606149" y="5212290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BS2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6251127" y="4864389"/>
            <a:ext cx="598714" cy="281377"/>
          </a:xfrm>
          <a:prstGeom prst="rect">
            <a:avLst/>
          </a:prstGeom>
          <a:solidFill>
            <a:srgbClr val="F6D0FE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UE1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849841" y="4864388"/>
            <a:ext cx="598714" cy="281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UE2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7448555" y="4864388"/>
            <a:ext cx="598714" cy="281377"/>
          </a:xfrm>
          <a:prstGeom prst="rect">
            <a:avLst/>
          </a:prstGeom>
          <a:solidFill>
            <a:srgbClr val="F6D0FE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BS1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047269" y="4864389"/>
            <a:ext cx="598714" cy="281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251127" y="5212289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UE3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849841" y="5212289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448555" y="5212289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047269" y="5212289"/>
            <a:ext cx="598714" cy="281377"/>
          </a:xfrm>
          <a:prstGeom prst="rect">
            <a:avLst/>
          </a:prstGeom>
          <a:solidFill>
            <a:srgbClr val="F6D0FE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BS2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8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en-US" dirty="0" smtClean="0"/>
              <a:t>ACK Time Out</a:t>
            </a:r>
            <a:endParaRPr lang="en-US" dirty="0"/>
          </a:p>
        </p:txBody>
      </p:sp>
      <p:sp>
        <p:nvSpPr>
          <p:cNvPr id="141" name="Left Brace 140"/>
          <p:cNvSpPr/>
          <p:nvPr/>
        </p:nvSpPr>
        <p:spPr>
          <a:xfrm rot="5400000">
            <a:off x="3291132" y="1681705"/>
            <a:ext cx="183202" cy="1197429"/>
          </a:xfrm>
          <a:prstGeom prst="leftBrace">
            <a:avLst>
              <a:gd name="adj1" fmla="val 39103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3137802" y="2010841"/>
            <a:ext cx="54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Data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948914" y="2024741"/>
            <a:ext cx="54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C00CC"/>
                </a:solidFill>
              </a:rPr>
              <a:t>ACK</a:t>
            </a:r>
            <a:endParaRPr lang="en-US" sz="1200" dirty="0">
              <a:solidFill>
                <a:srgbClr val="CC00CC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946065" y="1732970"/>
            <a:ext cx="130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6 Time Slots</a:t>
            </a:r>
            <a:endParaRPr lang="en-US" sz="1200" dirty="0"/>
          </a:p>
        </p:txBody>
      </p:sp>
      <p:sp>
        <p:nvSpPr>
          <p:cNvPr id="147" name="Left Brace 146"/>
          <p:cNvSpPr/>
          <p:nvPr/>
        </p:nvSpPr>
        <p:spPr>
          <a:xfrm rot="5400000">
            <a:off x="3423708" y="2500866"/>
            <a:ext cx="145920" cy="4218963"/>
          </a:xfrm>
          <a:prstGeom prst="leftBrace">
            <a:avLst>
              <a:gd name="adj1" fmla="val 39103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2559955" y="4333673"/>
            <a:ext cx="1917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Data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118763" y="5493666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To BS1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402290" y="4614143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To BS2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877054" y="4304963"/>
            <a:ext cx="54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C00CC"/>
                </a:solidFill>
              </a:rPr>
              <a:t>ACK</a:t>
            </a:r>
            <a:endParaRPr lang="en-US" sz="1200" dirty="0">
              <a:solidFill>
                <a:srgbClr val="CC00CC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388298" y="4107319"/>
            <a:ext cx="130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12Time Slots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6204862" y="4617726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To BS1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001004" y="5493665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To UE3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93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Section 4: Implementation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Constructor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534" y="2700177"/>
            <a:ext cx="5420481" cy="2295845"/>
          </a:xfrm>
        </p:spPr>
      </p:pic>
      <p:sp>
        <p:nvSpPr>
          <p:cNvPr id="5" name="Rectangular Callout 4"/>
          <p:cNvSpPr/>
          <p:nvPr/>
        </p:nvSpPr>
        <p:spPr>
          <a:xfrm>
            <a:off x="2081349" y="1881051"/>
            <a:ext cx="1837508" cy="612648"/>
          </a:xfrm>
          <a:prstGeom prst="wedgeRectCallout">
            <a:avLst>
              <a:gd name="adj1" fmla="val 17556"/>
              <a:gd name="adj2" fmla="val 8524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Constructor Method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7096180" y="3411147"/>
            <a:ext cx="1837508" cy="612648"/>
          </a:xfrm>
          <a:prstGeom prst="wedgeRectCallout">
            <a:avLst>
              <a:gd name="adj1" fmla="val -208984"/>
              <a:gd name="adj2" fmla="val -6685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Verification of number of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429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</a:t>
            </a:r>
            <a:br>
              <a:rPr lang="en-US" dirty="0" smtClean="0"/>
            </a:br>
            <a:r>
              <a:rPr lang="en-US" dirty="0" smtClean="0"/>
              <a:t>Constructor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55" y="1534885"/>
            <a:ext cx="4240050" cy="4800600"/>
          </a:xfrm>
        </p:spPr>
      </p:pic>
      <p:sp>
        <p:nvSpPr>
          <p:cNvPr id="5" name="Rectangular Callout 4"/>
          <p:cNvSpPr/>
          <p:nvPr/>
        </p:nvSpPr>
        <p:spPr>
          <a:xfrm>
            <a:off x="661851" y="1759131"/>
            <a:ext cx="2072639" cy="612648"/>
          </a:xfrm>
          <a:prstGeom prst="wedgeRectCallout">
            <a:avLst>
              <a:gd name="adj1" fmla="val 55877"/>
              <a:gd name="adj2" fmla="val 8666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heck if have </a:t>
            </a:r>
            <a:r>
              <a:rPr lang="en-US" dirty="0" smtClean="0"/>
              <a:t>minimum </a:t>
            </a:r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6692537" y="2982685"/>
            <a:ext cx="1837508" cy="612648"/>
          </a:xfrm>
          <a:prstGeom prst="wedgeRectCallout">
            <a:avLst>
              <a:gd name="adj1" fmla="val -149268"/>
              <a:gd name="adj2" fmla="val 13357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CRC check of header.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67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</a:t>
            </a:r>
            <a:br>
              <a:rPr lang="en-US" dirty="0" smtClean="0"/>
            </a:br>
            <a:r>
              <a:rPr lang="en-US" dirty="0" smtClean="0"/>
              <a:t>Data field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398" y="1447800"/>
            <a:ext cx="5014753" cy="4800600"/>
          </a:xfrm>
        </p:spPr>
      </p:pic>
      <p:sp>
        <p:nvSpPr>
          <p:cNvPr id="8" name="Rectangular Callout 7"/>
          <p:cNvSpPr/>
          <p:nvPr/>
        </p:nvSpPr>
        <p:spPr>
          <a:xfrm>
            <a:off x="1210491" y="2821577"/>
            <a:ext cx="2072639" cy="612648"/>
          </a:xfrm>
          <a:prstGeom prst="wedgeRectCallout">
            <a:avLst>
              <a:gd name="adj1" fmla="val 71843"/>
              <a:gd name="adj2" fmla="val -573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aximum size of data field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1210491" y="5421085"/>
            <a:ext cx="2072639" cy="612648"/>
          </a:xfrm>
          <a:prstGeom prst="wedgeRectCallout">
            <a:avLst>
              <a:gd name="adj1" fmla="val 71843"/>
              <a:gd name="adj2" fmla="val -573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Creation of CRC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1435608" y="4195354"/>
            <a:ext cx="2072639" cy="612648"/>
          </a:xfrm>
          <a:prstGeom prst="wedgeRectCallout">
            <a:avLst>
              <a:gd name="adj1" fmla="val 71843"/>
              <a:gd name="adj2" fmla="val -573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Mapping chars to 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31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174" y="1947455"/>
            <a:ext cx="6087325" cy="390579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</a:t>
            </a:r>
            <a:br>
              <a:rPr lang="en-US" dirty="0" smtClean="0"/>
            </a:br>
            <a:r>
              <a:rPr lang="en-US" dirty="0" smtClean="0"/>
              <a:t>Data field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1027013" y="2806713"/>
            <a:ext cx="2072639" cy="612648"/>
          </a:xfrm>
          <a:prstGeom prst="wedgeRectCallout">
            <a:avLst>
              <a:gd name="adj1" fmla="val 71843"/>
              <a:gd name="adj2" fmla="val -573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the data size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1027013" y="3949178"/>
            <a:ext cx="2072639" cy="612648"/>
          </a:xfrm>
          <a:prstGeom prst="wedgeRectCallout">
            <a:avLst>
              <a:gd name="adj1" fmla="val 71843"/>
              <a:gd name="adj2" fmla="val -573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Check of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20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Interfacing with the Physical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Teams 1, 2 &amp; 3</a:t>
            </a:r>
          </a:p>
          <a:p>
            <a:pPr lvl="1"/>
            <a:r>
              <a:rPr lang="en-US" dirty="0" smtClean="0"/>
              <a:t>Length of the frame </a:t>
            </a:r>
          </a:p>
          <a:p>
            <a:pPr lvl="1"/>
            <a:r>
              <a:rPr lang="en-US" dirty="0" smtClean="0"/>
              <a:t>Format of the bits that are generated by </a:t>
            </a:r>
            <a:r>
              <a:rPr lang="en-US" dirty="0" err="1" smtClean="0"/>
              <a:t>FrameObj</a:t>
            </a:r>
            <a:endParaRPr lang="en-US" dirty="0" smtClean="0"/>
          </a:p>
          <a:p>
            <a:pPr lvl="1"/>
            <a:r>
              <a:rPr lang="en-US" dirty="0" smtClean="0"/>
              <a:t>How to set flags to indicate a new message.</a:t>
            </a:r>
          </a:p>
          <a:p>
            <a:r>
              <a:rPr lang="en-US" dirty="0" smtClean="0"/>
              <a:t>Team 3</a:t>
            </a:r>
          </a:p>
          <a:p>
            <a:pPr lvl="1"/>
            <a:r>
              <a:rPr lang="en-US" dirty="0" smtClean="0"/>
              <a:t>An additional indicator of whether the message received at the base station is intercellular or intracellular </a:t>
            </a:r>
          </a:p>
          <a:p>
            <a:pPr marL="402336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966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Outline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(alternate title)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Proposed Diagram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(Data Transmission in the MAC Layer?)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 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Code?)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Interfacing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(alternate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Recorded Demonstration (</a:t>
            </a:r>
            <a:r>
              <a:rPr lang="en-US" sz="2000" dirty="0" smtClean="0"/>
              <a:t>‘End-to-End</a:t>
            </a:r>
            <a:r>
              <a:rPr lang="en-US" sz="2000" dirty="0"/>
              <a:t>’ or </a:t>
            </a:r>
            <a:r>
              <a:rPr lang="en-US" sz="2000" dirty="0" smtClean="0"/>
              <a:t>Point-to-Point </a:t>
            </a:r>
            <a:r>
              <a:rPr lang="en-US" sz="2000" dirty="0"/>
              <a:t>Simulation of Data Transmission and ACK </a:t>
            </a:r>
            <a:r>
              <a:rPr lang="en-US" sz="2000" dirty="0" smtClean="0"/>
              <a:t>Response?)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Lesson Learned (</a:t>
            </a:r>
            <a:r>
              <a:rPr lang="en-US" sz="2000" dirty="0" smtClean="0"/>
              <a:t>The Limitations </a:t>
            </a:r>
            <a:r>
              <a:rPr lang="en-US" sz="2000" dirty="0"/>
              <a:t>of the MAC </a:t>
            </a:r>
            <a:r>
              <a:rPr lang="en-US" sz="2000" dirty="0" smtClean="0"/>
              <a:t>Layer?)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the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4</a:t>
            </a:r>
          </a:p>
          <a:p>
            <a:pPr lvl="1"/>
            <a:r>
              <a:rPr lang="en-US" dirty="0" smtClean="0"/>
              <a:t>We share the same ACK </a:t>
            </a:r>
          </a:p>
          <a:p>
            <a:pPr lvl="1"/>
            <a:r>
              <a:rPr lang="en-US" dirty="0" smtClean="0"/>
              <a:t>They use the same basic frame configuration as the basis for their Polling and Request frames.  </a:t>
            </a:r>
            <a:endParaRPr lang="en-US" dirty="0"/>
          </a:p>
          <a:p>
            <a:r>
              <a:rPr lang="en-US" dirty="0" smtClean="0"/>
              <a:t>Team 5</a:t>
            </a:r>
          </a:p>
          <a:p>
            <a:pPr lvl="1"/>
            <a:r>
              <a:rPr lang="en-US" dirty="0"/>
              <a:t>Use address table from team 5 to determine which physical resource will send the frame.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48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213248"/>
          </a:xfrm>
        </p:spPr>
        <p:txBody>
          <a:bodyPr>
            <a:normAutofit/>
          </a:bodyPr>
          <a:lstStyle/>
          <a:p>
            <a:r>
              <a:rPr lang="en-US" dirty="0" smtClean="0"/>
              <a:t>‘End-to-End’ or Point-to-Point Simulation of Data Transmission and ACK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0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Limitations of the MAC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Physical layer is very important, we cannot compensate for poor data transmission</a:t>
            </a:r>
          </a:p>
          <a:p>
            <a:r>
              <a:rPr lang="en-US" dirty="0" smtClean="0"/>
              <a:t>Hamming distance of the frame type are very important</a:t>
            </a:r>
          </a:p>
          <a:p>
            <a:r>
              <a:rPr lang="en-US" dirty="0" smtClean="0"/>
              <a:t>More data types needed for the control messages in the system than for transmitting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Verification of range and </a:t>
            </a:r>
            <a:r>
              <a:rPr lang="en-US" smtClean="0"/>
              <a:t>possible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8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2: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Establishing end-to-end network resource allocation management in simplex mode</a:t>
            </a:r>
            <a:r>
              <a:rPr lang="en-US" dirty="0" smtClean="0"/>
              <a:t>.</a:t>
            </a:r>
          </a:p>
          <a:p>
            <a:pPr marL="82296" indent="0">
              <a:buNone/>
            </a:pPr>
            <a:endParaRPr lang="en-US" dirty="0" smtClean="0"/>
          </a:p>
          <a:p>
            <a:r>
              <a:rPr lang="en-US" dirty="0" smtClean="0"/>
              <a:t>Exchanging </a:t>
            </a:r>
            <a:r>
              <a:rPr lang="en-US" dirty="0"/>
              <a:t>of control information and message/ACK forwarding between the UEs and the BS units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9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Transmission in the MAC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Evolution of the MAC Frame</a:t>
            </a:r>
          </a:p>
          <a:p>
            <a:r>
              <a:rPr lang="en-US" dirty="0" smtClean="0"/>
              <a:t>State Machine for the Frame Transmission</a:t>
            </a:r>
          </a:p>
          <a:p>
            <a:r>
              <a:rPr lang="en-US" dirty="0" smtClean="0"/>
              <a:t>ACK Timeout</a:t>
            </a:r>
          </a:p>
          <a:p>
            <a:r>
              <a:rPr lang="en-US" dirty="0" smtClean="0"/>
              <a:t>Something else?? (no NAK?)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9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evolution of </a:t>
            </a:r>
            <a:r>
              <a:rPr lang="en-US" dirty="0"/>
              <a:t>the MAC Frame</a:t>
            </a:r>
          </a:p>
        </p:txBody>
      </p:sp>
      <p:sp>
        <p:nvSpPr>
          <p:cNvPr id="20" name="Rectangle 7"/>
          <p:cNvSpPr>
            <a:spLocks noGrp="1" noChangeArrowheads="1"/>
          </p:cNvSpPr>
          <p:nvPr>
            <p:ph idx="1"/>
          </p:nvPr>
        </p:nvSpPr>
        <p:spPr>
          <a:xfrm>
            <a:off x="1422399" y="1447800"/>
            <a:ext cx="7511289" cy="2971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package format must be small enough that it is easy to handle </a:t>
            </a:r>
          </a:p>
          <a:p>
            <a:r>
              <a:rPr lang="en-US" dirty="0"/>
              <a:t>It must also convey useful information</a:t>
            </a:r>
          </a:p>
          <a:p>
            <a:pPr lvl="1"/>
            <a:r>
              <a:rPr lang="en-US" dirty="0"/>
              <a:t>Receiver UE</a:t>
            </a:r>
          </a:p>
          <a:p>
            <a:pPr lvl="1"/>
            <a:r>
              <a:rPr lang="en-US" dirty="0"/>
              <a:t>Sender UE</a:t>
            </a:r>
          </a:p>
          <a:p>
            <a:pPr lvl="1"/>
            <a:r>
              <a:rPr lang="en-US" dirty="0"/>
              <a:t>Data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83971" y="5142898"/>
            <a:ext cx="1349830" cy="86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733801" y="5142897"/>
            <a:ext cx="1306285" cy="8684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040086" y="5142898"/>
            <a:ext cx="3852333" cy="868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5242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evolution of </a:t>
            </a:r>
            <a:r>
              <a:rPr lang="en-US" dirty="0"/>
              <a:t>the MAC Frame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21429" y="5142898"/>
            <a:ext cx="1382484" cy="86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103913" y="5142897"/>
            <a:ext cx="1266371" cy="8684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370285" y="5142898"/>
            <a:ext cx="3522134" cy="868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3163508" y="3794331"/>
            <a:ext cx="1062566" cy="885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68584" y="3812471"/>
            <a:ext cx="1166501" cy="867228"/>
          </a:xfrm>
          <a:prstGeom prst="rect">
            <a:avLst/>
          </a:prstGeom>
          <a:solidFill>
            <a:srgbClr val="F6D0FE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 Path </a:t>
            </a:r>
          </a:p>
          <a:p>
            <a:pPr algn="ctr"/>
            <a:r>
              <a:rPr lang="en-US" dirty="0" smtClean="0"/>
              <a:t>1 bytes 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1524949">
            <a:off x="2047592" y="4802141"/>
            <a:ext cx="583114" cy="49966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07718" y="3692727"/>
            <a:ext cx="1062566" cy="96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 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936118" y="3707246"/>
            <a:ext cx="1371600" cy="96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Base Station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526418" y="3707246"/>
            <a:ext cx="1409700" cy="965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Base Station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4" name="Rectangle 7"/>
          <p:cNvSpPr txBox="1">
            <a:spLocks noChangeArrowheads="1"/>
          </p:cNvSpPr>
          <p:nvPr/>
        </p:nvSpPr>
        <p:spPr>
          <a:xfrm>
            <a:off x="981453" y="1197429"/>
            <a:ext cx="7511289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b="1" dirty="0" smtClean="0"/>
              <a:t>The Routing between Base Stations:</a:t>
            </a:r>
          </a:p>
          <a:p>
            <a:endParaRPr lang="en-US" dirty="0"/>
          </a:p>
        </p:txBody>
      </p:sp>
      <p:sp>
        <p:nvSpPr>
          <p:cNvPr id="25" name="Rectangle 7"/>
          <p:cNvSpPr>
            <a:spLocks noGrp="1" noChangeArrowheads="1"/>
          </p:cNvSpPr>
          <p:nvPr>
            <p:ph idx="1"/>
          </p:nvPr>
        </p:nvSpPr>
        <p:spPr>
          <a:xfrm>
            <a:off x="1422399" y="1828800"/>
            <a:ext cx="7511289" cy="198367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Transmit the entire routing path </a:t>
            </a:r>
          </a:p>
          <a:p>
            <a:pPr lvl="1"/>
            <a:r>
              <a:rPr lang="en-US" dirty="0" smtClean="0"/>
              <a:t>This is very long</a:t>
            </a:r>
          </a:p>
          <a:p>
            <a:pPr lvl="1"/>
            <a:r>
              <a:rPr lang="en-US" dirty="0" smtClean="0"/>
              <a:t>It requires additional processing at the Base Station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19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evolution of </a:t>
            </a:r>
            <a:r>
              <a:rPr lang="en-US" dirty="0"/>
              <a:t>the MAC Frame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21429" y="5142898"/>
            <a:ext cx="1382484" cy="86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103913" y="5142897"/>
            <a:ext cx="1266371" cy="8684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370285" y="5142898"/>
            <a:ext cx="3522134" cy="868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3163508" y="3794331"/>
            <a:ext cx="1062566" cy="885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43744" y="3812471"/>
            <a:ext cx="1519764" cy="867228"/>
          </a:xfrm>
          <a:prstGeom prst="rect">
            <a:avLst/>
          </a:prstGeom>
          <a:solidFill>
            <a:srgbClr val="F6D0FE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 Path </a:t>
            </a:r>
          </a:p>
          <a:p>
            <a:pPr algn="ctr"/>
            <a:r>
              <a:rPr lang="en-US" dirty="0" smtClean="0"/>
              <a:t>1 bytes 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1524949">
            <a:off x="2047592" y="4802141"/>
            <a:ext cx="583114" cy="49966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7"/>
          <p:cNvSpPr>
            <a:spLocks noGrp="1" noChangeArrowheads="1"/>
          </p:cNvSpPr>
          <p:nvPr>
            <p:ph idx="1"/>
          </p:nvPr>
        </p:nvSpPr>
        <p:spPr>
          <a:xfrm>
            <a:off x="1422399" y="1817915"/>
            <a:ext cx="7511289" cy="197641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Transmit a code for one of the 6 paths  </a:t>
            </a:r>
          </a:p>
          <a:p>
            <a:pPr lvl="1"/>
            <a:r>
              <a:rPr lang="en-US" dirty="0"/>
              <a:t>Does not depend on how the network is initialized</a:t>
            </a:r>
          </a:p>
          <a:p>
            <a:pPr lvl="1"/>
            <a:r>
              <a:rPr lang="en-US" dirty="0" smtClean="0"/>
              <a:t>Not scalable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3" name="Rectangle 7"/>
          <p:cNvSpPr txBox="1">
            <a:spLocks noChangeArrowheads="1"/>
          </p:cNvSpPr>
          <p:nvPr/>
        </p:nvSpPr>
        <p:spPr>
          <a:xfrm>
            <a:off x="981453" y="1197429"/>
            <a:ext cx="7511289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b="1" dirty="0" smtClean="0"/>
              <a:t>The Routing between Base Stations: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7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evolution of </a:t>
            </a:r>
            <a:r>
              <a:rPr lang="en-US" dirty="0"/>
              <a:t>the MAC Frame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21429" y="5142898"/>
            <a:ext cx="1382484" cy="86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103913" y="5142897"/>
            <a:ext cx="1266371" cy="8684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370285" y="5142898"/>
            <a:ext cx="3522134" cy="868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21429" y="4093029"/>
            <a:ext cx="107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 3</a:t>
            </a:r>
            <a:endParaRPr lang="en-US" dirty="0"/>
          </a:p>
        </p:txBody>
      </p:sp>
      <p:pic>
        <p:nvPicPr>
          <p:cNvPr id="11" name="image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173" y="4035516"/>
            <a:ext cx="1017369" cy="158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273629" y="5253948"/>
            <a:ext cx="1145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Station</a:t>
            </a:r>
            <a:endParaRPr lang="en-US" dirty="0"/>
          </a:p>
        </p:txBody>
      </p:sp>
      <p:sp>
        <p:nvSpPr>
          <p:cNvPr id="15" name="Rectangle 7"/>
          <p:cNvSpPr>
            <a:spLocks noGrp="1" noChangeArrowheads="1"/>
          </p:cNvSpPr>
          <p:nvPr>
            <p:ph idx="1"/>
          </p:nvPr>
        </p:nvSpPr>
        <p:spPr>
          <a:xfrm>
            <a:off x="1422399" y="1981199"/>
            <a:ext cx="7511289" cy="2111830"/>
          </a:xfrm>
        </p:spPr>
        <p:txBody>
          <a:bodyPr>
            <a:normAutofit/>
          </a:bodyPr>
          <a:lstStyle/>
          <a:p>
            <a:r>
              <a:rPr lang="en-US" dirty="0" smtClean="0"/>
              <a:t>Read the receiver and sender at the Base Station and determine the routing</a:t>
            </a:r>
          </a:p>
          <a:p>
            <a:pPr lvl="1"/>
            <a:r>
              <a:rPr lang="en-US" dirty="0" smtClean="0"/>
              <a:t>Easy to understand </a:t>
            </a:r>
          </a:p>
          <a:p>
            <a:pPr lvl="1"/>
            <a:r>
              <a:rPr lang="en-US" dirty="0" smtClean="0"/>
              <a:t>The header stays small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3" name="Rectangle 7"/>
          <p:cNvSpPr txBox="1">
            <a:spLocks noChangeArrowheads="1"/>
          </p:cNvSpPr>
          <p:nvPr/>
        </p:nvSpPr>
        <p:spPr>
          <a:xfrm>
            <a:off x="981453" y="1197429"/>
            <a:ext cx="7511289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b="1" dirty="0" smtClean="0"/>
              <a:t>The Routing between Base Stations: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92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evolution of the MAC Frame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93372" y="5130800"/>
            <a:ext cx="1132114" cy="8805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 Type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0" name="Rectangle 7"/>
          <p:cNvSpPr>
            <a:spLocks noGrp="1" noChangeArrowheads="1"/>
          </p:cNvSpPr>
          <p:nvPr>
            <p:ph idx="1"/>
          </p:nvPr>
        </p:nvSpPr>
        <p:spPr>
          <a:xfrm>
            <a:off x="1422399" y="1730829"/>
            <a:ext cx="7511289" cy="339997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Differentiates between the uses of the MAC frames</a:t>
            </a:r>
          </a:p>
          <a:p>
            <a:r>
              <a:rPr lang="en-US" dirty="0" smtClean="0"/>
              <a:t>The INVALID frame type is used to drop corrupt frames</a:t>
            </a:r>
          </a:p>
          <a:p>
            <a:r>
              <a:rPr lang="en-US" dirty="0" smtClean="0"/>
              <a:t>Also helps with error detection through hamming distance</a:t>
            </a:r>
          </a:p>
          <a:p>
            <a:pPr lvl="1"/>
            <a:r>
              <a:rPr lang="en-US" dirty="0" smtClean="0"/>
              <a:t>DATA 	 1111 0000 = 240</a:t>
            </a:r>
          </a:p>
          <a:p>
            <a:pPr lvl="1"/>
            <a:r>
              <a:rPr lang="en-US" dirty="0" smtClean="0"/>
              <a:t>ACK  	 1111 1111 = 255</a:t>
            </a:r>
          </a:p>
          <a:p>
            <a:pPr lvl="1"/>
            <a:r>
              <a:rPr lang="en-US" dirty="0" smtClean="0"/>
              <a:t>INVALID	 0000 0000 = 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694819" y="5142898"/>
            <a:ext cx="1386115" cy="86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080934" y="5142898"/>
            <a:ext cx="1289352" cy="8684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370286" y="5142898"/>
            <a:ext cx="3522133" cy="868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(optional)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981453" y="1197429"/>
            <a:ext cx="7511289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b="1" dirty="0" smtClean="0"/>
              <a:t>Frame Type: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921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1868</TotalTime>
  <Words>957</Words>
  <Application>Microsoft Office PowerPoint</Application>
  <PresentationFormat>On-screen Show (4:3)</PresentationFormat>
  <Paragraphs>275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 Unicode MS</vt:lpstr>
      <vt:lpstr>Arial</vt:lpstr>
      <vt:lpstr>Calibri</vt:lpstr>
      <vt:lpstr>Gill Sans MT</vt:lpstr>
      <vt:lpstr>Times New Roman</vt:lpstr>
      <vt:lpstr>Verdana</vt:lpstr>
      <vt:lpstr>Wingdings 2</vt:lpstr>
      <vt:lpstr>Solstice</vt:lpstr>
      <vt:lpstr>Simplex Control and Message/ACK Exchange     - Module 6 Final Presentation</vt:lpstr>
      <vt:lpstr>Outline</vt:lpstr>
      <vt:lpstr>Section 2: Purpose</vt:lpstr>
      <vt:lpstr>Data Transmission in the MAC layer</vt:lpstr>
      <vt:lpstr>The evolution of the MAC Frame</vt:lpstr>
      <vt:lpstr>The evolution of the MAC Frame</vt:lpstr>
      <vt:lpstr>The evolution of the MAC Frame</vt:lpstr>
      <vt:lpstr>The evolution of the MAC Frame</vt:lpstr>
      <vt:lpstr>The evolution of the MAC Frame</vt:lpstr>
      <vt:lpstr>The evolution of the MAC Frame</vt:lpstr>
      <vt:lpstr>The evolution of the MAC Frame</vt:lpstr>
      <vt:lpstr>The evolution of the MAC Frame</vt:lpstr>
      <vt:lpstr>State Machine for Frame Transmission</vt:lpstr>
      <vt:lpstr>ACK Time Out</vt:lpstr>
      <vt:lpstr>Section 4: Implementation Constructor </vt:lpstr>
      <vt:lpstr>Implementation  Constructor</vt:lpstr>
      <vt:lpstr>Implementation  Data field</vt:lpstr>
      <vt:lpstr>Implementation  Data field</vt:lpstr>
      <vt:lpstr>Interfacing with the Physical Layer</vt:lpstr>
      <vt:lpstr>Initializing the network</vt:lpstr>
      <vt:lpstr>‘End-to-End’ or Point-to-Point Simulation of Data Transmission and ACK Response</vt:lpstr>
      <vt:lpstr>The Limitations of the MAC Layer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Wang</dc:creator>
  <cp:lastModifiedBy>Renato Iida</cp:lastModifiedBy>
  <cp:revision>99</cp:revision>
  <dcterms:created xsi:type="dcterms:W3CDTF">2015-02-13T08:33:49Z</dcterms:created>
  <dcterms:modified xsi:type="dcterms:W3CDTF">2015-03-01T20:27:42Z</dcterms:modified>
</cp:coreProperties>
</file>