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G0rEl/as7BeeJQjBETME7KKy9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8284A5-6193-4238-A888-3B09CDE505E8}">
  <a:tblStyle styleId="{038284A5-6193-4238-A888-3B09CDE505E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1D46930-3739-4067-B336-731F08E0ADBC}"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7" name="Shape 17"/>
        <p:cNvGrpSpPr/>
        <p:nvPr/>
      </p:nvGrpSpPr>
      <p:grpSpPr>
        <a:xfrm>
          <a:off x="0" y="0"/>
          <a:ext cx="0" cy="0"/>
          <a:chOff x="0" y="0"/>
          <a:chExt cx="0" cy="0"/>
        </a:xfrm>
      </p:grpSpPr>
      <p:sp>
        <p:nvSpPr>
          <p:cNvPr id="18" name="Google Shape;1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8" name="Shape 28"/>
        <p:cNvGrpSpPr/>
        <p:nvPr/>
      </p:nvGrpSpPr>
      <p:grpSpPr>
        <a:xfrm>
          <a:off x="0" y="0"/>
          <a:ext cx="0" cy="0"/>
          <a:chOff x="0" y="0"/>
          <a:chExt cx="0" cy="0"/>
        </a:xfrm>
      </p:grpSpPr>
      <p:sp>
        <p:nvSpPr>
          <p:cNvPr id="29" name="Google Shape;29;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p:nvPr>
            <p:ph idx="2" type="pic"/>
          </p:nvPr>
        </p:nvSpPr>
        <p:spPr>
          <a:xfrm>
            <a:off x="5183188" y="987425"/>
            <a:ext cx="6172200" cy="4873625"/>
          </a:xfrm>
          <a:prstGeom prst="rect">
            <a:avLst/>
          </a:prstGeom>
          <a:noFill/>
          <a:ln>
            <a:noFill/>
          </a:ln>
        </p:spPr>
      </p:sp>
      <p:sp>
        <p:nvSpPr>
          <p:cNvPr id="64" name="Google Shape;6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spreadsheets/d/1W9mkkpBRX3R7OTe1-nfMtPiL42DZ2hfz/edit#gid=156270078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272208"/>
            <a:ext cx="9144000" cy="170766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CL"/>
              <a:t>Portafolio de Título</a:t>
            </a:r>
            <a:br>
              <a:rPr lang="es-CL"/>
            </a:br>
            <a:r>
              <a:rPr lang="es-CL" sz="3200"/>
              <a:t>“Encomienda.me”</a:t>
            </a:r>
            <a:endParaRPr/>
          </a:p>
        </p:txBody>
      </p:sp>
      <p:sp>
        <p:nvSpPr>
          <p:cNvPr id="85" name="Google Shape;85;p1"/>
          <p:cNvSpPr txBox="1"/>
          <p:nvPr>
            <p:ph idx="1" type="subTitle"/>
          </p:nvPr>
        </p:nvSpPr>
        <p:spPr>
          <a:xfrm>
            <a:off x="1524000" y="2979875"/>
            <a:ext cx="9144000" cy="240486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Analista Programador Computacional</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Puente Alto</a:t>
            </a:r>
            <a:endParaRPr/>
          </a:p>
          <a:p>
            <a:pPr indent="0" lvl="0" marL="0" rtl="0" algn="ctr">
              <a:lnSpc>
                <a:spcPct val="90000"/>
              </a:lnSpc>
              <a:spcBef>
                <a:spcPts val="1000"/>
              </a:spcBef>
              <a:spcAft>
                <a:spcPts val="0"/>
              </a:spcAft>
              <a:buClr>
                <a:schemeClr val="dk1"/>
              </a:buClr>
              <a:buSzPts val="1400"/>
              <a:buNone/>
            </a:pPr>
            <a:r>
              <a:rPr lang="es-CL" sz="1400"/>
              <a:t>2023</a:t>
            </a:r>
            <a:endParaRPr/>
          </a:p>
          <a:p>
            <a:pPr indent="0" lvl="0" marL="0" rtl="0" algn="ctr">
              <a:lnSpc>
                <a:spcPct val="90000"/>
              </a:lnSpc>
              <a:spcBef>
                <a:spcPts val="1000"/>
              </a:spcBef>
              <a:spcAft>
                <a:spcPts val="0"/>
              </a:spcAft>
              <a:buClr>
                <a:schemeClr val="dk1"/>
              </a:buClr>
              <a:buSzPts val="1400"/>
              <a:buNone/>
            </a:pPr>
            <a:r>
              <a:rPr lang="es-CL" sz="1400"/>
              <a:t>Docente Instructor de la Asignatura:</a:t>
            </a:r>
            <a:endParaRPr/>
          </a:p>
          <a:p>
            <a:pPr indent="0" lvl="0" marL="0" rtl="0" algn="ctr">
              <a:lnSpc>
                <a:spcPct val="90000"/>
              </a:lnSpc>
              <a:spcBef>
                <a:spcPts val="1000"/>
              </a:spcBef>
              <a:spcAft>
                <a:spcPts val="0"/>
              </a:spcAft>
              <a:buClr>
                <a:schemeClr val="dk1"/>
              </a:buClr>
              <a:buSzPts val="1400"/>
              <a:buNone/>
            </a:pPr>
            <a:r>
              <a:rPr lang="es-CL" sz="1400"/>
              <a:t>Sandra Olea</a:t>
            </a:r>
            <a:endParaRPr/>
          </a:p>
          <a:p>
            <a:pPr indent="0" lvl="0" marL="0" rtl="0" algn="ctr">
              <a:lnSpc>
                <a:spcPct val="90000"/>
              </a:lnSpc>
              <a:spcBef>
                <a:spcPts val="1000"/>
              </a:spcBef>
              <a:spcAft>
                <a:spcPts val="0"/>
              </a:spcAft>
              <a:buClr>
                <a:schemeClr val="dk1"/>
              </a:buClr>
              <a:buSzPts val="1400"/>
              <a:buNone/>
            </a:pPr>
            <a:r>
              <a:rPr lang="es-CL" sz="1400"/>
              <a:t>Integrantes del Equipo:</a:t>
            </a:r>
            <a:endParaRPr/>
          </a:p>
          <a:p>
            <a:pPr indent="0" lvl="0" marL="0" rtl="0" algn="ctr">
              <a:lnSpc>
                <a:spcPct val="90000"/>
              </a:lnSpc>
              <a:spcBef>
                <a:spcPts val="1000"/>
              </a:spcBef>
              <a:spcAft>
                <a:spcPts val="0"/>
              </a:spcAft>
              <a:buClr>
                <a:schemeClr val="dk1"/>
              </a:buClr>
              <a:buSzPts val="1400"/>
              <a:buNone/>
            </a:pPr>
            <a:r>
              <a:rPr lang="es-CL" sz="1400"/>
              <a:t>Agustin Sánchez </a:t>
            </a:r>
            <a:endParaRPr/>
          </a:p>
          <a:p>
            <a:pPr indent="0" lvl="0" marL="0" rtl="0" algn="ctr">
              <a:lnSpc>
                <a:spcPct val="90000"/>
              </a:lnSpc>
              <a:spcBef>
                <a:spcPts val="1000"/>
              </a:spcBef>
              <a:spcAft>
                <a:spcPts val="0"/>
              </a:spcAft>
              <a:buClr>
                <a:schemeClr val="dk1"/>
              </a:buClr>
              <a:buSzPts val="1400"/>
              <a:buNone/>
            </a:pPr>
            <a:r>
              <a:rPr lang="es-CL" sz="1400"/>
              <a:t>Ignacio Sánchez</a:t>
            </a:r>
            <a:endParaRPr/>
          </a:p>
          <a:p>
            <a:pPr indent="0" lvl="0" marL="0" rtl="0" algn="ctr">
              <a:lnSpc>
                <a:spcPct val="90000"/>
              </a:lnSpc>
              <a:spcBef>
                <a:spcPts val="1000"/>
              </a:spcBef>
              <a:spcAft>
                <a:spcPts val="0"/>
              </a:spcAft>
              <a:buClr>
                <a:schemeClr val="dk1"/>
              </a:buClr>
              <a:buSzPts val="1400"/>
              <a:buNone/>
            </a:pPr>
            <a:r>
              <a:rPr lang="es-CL" sz="1400"/>
              <a:t>Kevin Trujillo</a:t>
            </a:r>
            <a:endParaRPr/>
          </a:p>
          <a:p>
            <a:pPr indent="0" lvl="0" marL="0" rtl="0" algn="ctr">
              <a:lnSpc>
                <a:spcPct val="90000"/>
              </a:lnSpc>
              <a:spcBef>
                <a:spcPts val="1000"/>
              </a:spcBef>
              <a:spcAft>
                <a:spcPts val="0"/>
              </a:spcAft>
              <a:buClr>
                <a:schemeClr val="dk1"/>
              </a:buClr>
              <a:buSzPts val="1400"/>
              <a:buNone/>
            </a:pPr>
            <a:r>
              <a:rPr lang="es-CL" sz="1400"/>
              <a:t>Sebastian Villarroel</a:t>
            </a:r>
            <a:endParaRPr/>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6791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43" name="Google Shape;143;p10"/>
          <p:cNvSpPr txBox="1"/>
          <p:nvPr/>
        </p:nvSpPr>
        <p:spPr>
          <a:xfrm>
            <a:off x="838200" y="1810327"/>
            <a:ext cx="5257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de Actividad Visualizar envíos pendientes</a:t>
            </a:r>
            <a:endParaRPr b="0" i="0" sz="1800" u="none" cap="none" strike="noStrike">
              <a:solidFill>
                <a:schemeClr val="dk1"/>
              </a:solidFill>
              <a:latin typeface="Calibri"/>
              <a:ea typeface="Calibri"/>
              <a:cs typeface="Calibri"/>
              <a:sym typeface="Calibri"/>
            </a:endParaRPr>
          </a:p>
        </p:txBody>
      </p:sp>
      <p:pic>
        <p:nvPicPr>
          <p:cNvPr descr="Diagrama&#10;&#10;Descripción generada automáticamente" id="144" name="Google Shape;144;p10"/>
          <p:cNvPicPr preferRelativeResize="0"/>
          <p:nvPr/>
        </p:nvPicPr>
        <p:blipFill rotWithShape="1">
          <a:blip r:embed="rId3">
            <a:alphaModFix/>
          </a:blip>
          <a:srcRect b="0" l="0" r="0" t="0"/>
          <a:stretch/>
        </p:blipFill>
        <p:spPr>
          <a:xfrm>
            <a:off x="6096000" y="868217"/>
            <a:ext cx="5905500" cy="58650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438052" y="8526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50" name="Google Shape;150;p11"/>
          <p:cNvSpPr txBox="1"/>
          <p:nvPr/>
        </p:nvSpPr>
        <p:spPr>
          <a:xfrm>
            <a:off x="552352" y="2108446"/>
            <a:ext cx="10077548"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de Secuencias Registro Cliente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Imagen que contiene Tabla&#10;&#10;Descripción generada automáticamente" id="151" name="Google Shape;151;p11"/>
          <p:cNvPicPr preferRelativeResize="0"/>
          <p:nvPr/>
        </p:nvPicPr>
        <p:blipFill rotWithShape="1">
          <a:blip r:embed="rId3">
            <a:alphaModFix/>
          </a:blip>
          <a:srcRect b="0" l="0" r="0" t="0"/>
          <a:stretch/>
        </p:blipFill>
        <p:spPr>
          <a:xfrm>
            <a:off x="1408592" y="2438399"/>
            <a:ext cx="8943975" cy="4175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38052" y="8526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57" name="Google Shape;157;p13"/>
          <p:cNvSpPr txBox="1"/>
          <p:nvPr/>
        </p:nvSpPr>
        <p:spPr>
          <a:xfrm>
            <a:off x="552352" y="2108446"/>
            <a:ext cx="100776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de Secuencias CRUD Envío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iagrama&#10;&#10;Descripción generada automáticamente" id="158" name="Google Shape;158;p13"/>
          <p:cNvPicPr preferRelativeResize="0"/>
          <p:nvPr/>
        </p:nvPicPr>
        <p:blipFill rotWithShape="1">
          <a:blip r:embed="rId3">
            <a:alphaModFix/>
          </a:blip>
          <a:srcRect b="0" l="0" r="0" t="0"/>
          <a:stretch/>
        </p:blipFill>
        <p:spPr>
          <a:xfrm>
            <a:off x="5058329" y="852610"/>
            <a:ext cx="6967416" cy="60053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438052" y="8526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64" name="Google Shape;164;p14"/>
          <p:cNvSpPr txBox="1"/>
          <p:nvPr/>
        </p:nvSpPr>
        <p:spPr>
          <a:xfrm>
            <a:off x="524643" y="2099210"/>
            <a:ext cx="100776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de Secuencias Visualizar Envío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iagrama&#10;&#10;Descripción generada automáticamente" id="165" name="Google Shape;165;p14"/>
          <p:cNvPicPr preferRelativeResize="0"/>
          <p:nvPr/>
        </p:nvPicPr>
        <p:blipFill rotWithShape="1">
          <a:blip r:embed="rId3">
            <a:alphaModFix/>
          </a:blip>
          <a:srcRect b="0" l="0" r="0" t="0"/>
          <a:stretch/>
        </p:blipFill>
        <p:spPr>
          <a:xfrm>
            <a:off x="5038725" y="1139247"/>
            <a:ext cx="6381750" cy="542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438052" y="8526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71" name="Google Shape;171;p15"/>
          <p:cNvSpPr txBox="1"/>
          <p:nvPr/>
        </p:nvSpPr>
        <p:spPr>
          <a:xfrm>
            <a:off x="552352" y="2108446"/>
            <a:ext cx="100776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de Secuencias Carga Envío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iagrama&#10;&#10;Descripción generada automáticamente" id="172" name="Google Shape;172;p15"/>
          <p:cNvPicPr preferRelativeResize="0"/>
          <p:nvPr/>
        </p:nvPicPr>
        <p:blipFill rotWithShape="1">
          <a:blip r:embed="rId3">
            <a:alphaModFix/>
          </a:blip>
          <a:srcRect b="0" l="0" r="0" t="0"/>
          <a:stretch/>
        </p:blipFill>
        <p:spPr>
          <a:xfrm>
            <a:off x="5066434" y="1213139"/>
            <a:ext cx="6381750" cy="542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641252" y="10685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Tecnologías del Desarrollo</a:t>
            </a:r>
            <a:endParaRPr/>
          </a:p>
        </p:txBody>
      </p:sp>
      <p:sp>
        <p:nvSpPr>
          <p:cNvPr id="178" name="Google Shape;178;p16"/>
          <p:cNvSpPr txBox="1"/>
          <p:nvPr/>
        </p:nvSpPr>
        <p:spPr>
          <a:xfrm>
            <a:off x="750309" y="1915901"/>
            <a:ext cx="8782148" cy="51552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L" sz="1600" u="none" cap="none" strike="noStrike">
                <a:solidFill>
                  <a:schemeClr val="dk1"/>
                </a:solidFill>
                <a:latin typeface="Calibri"/>
                <a:ea typeface="Calibri"/>
                <a:cs typeface="Calibri"/>
                <a:sym typeface="Calibri"/>
              </a:rPr>
              <a:t>Para el desarrollo del proyecto, se utilizaron las siguientes tecnologías: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 Sqlalchemy.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 Python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 Base de datos PostgreSQL.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 Next.js.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 Bootstrap.</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 Consultas Axios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 Vercel Deployment.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17"/>
          <p:cNvGraphicFramePr/>
          <p:nvPr/>
        </p:nvGraphicFramePr>
        <p:xfrm>
          <a:off x="857592" y="1659339"/>
          <a:ext cx="3000000" cy="3000000"/>
        </p:xfrm>
        <a:graphic>
          <a:graphicData uri="http://schemas.openxmlformats.org/drawingml/2006/table">
            <a:tbl>
              <a:tblPr bandRow="1" firstRow="1">
                <a:noFill/>
                <a:tableStyleId>{F1D46930-3739-4067-B336-731F08E0ADBC}</a:tableStyleId>
              </a:tblPr>
              <a:tblGrid>
                <a:gridCol w="666350"/>
                <a:gridCol w="7308450"/>
                <a:gridCol w="2333200"/>
              </a:tblGrid>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MÓDULOS Y ARTEFACTOS DEL SISTEMA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ESTADO</a:t>
                      </a:r>
                      <a:endParaRPr sz="14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Inicio Sesión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Menu</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Sub-Menu</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Registrar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Panel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Suscripción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Enviar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8</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Mis Direcciones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9</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Mis Envíos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10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Mis Datos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11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Panel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Gestión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r h="28420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13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 Clientes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u="none" cap="none" strike="noStrike"/>
                        <a:t>Cumplido</a:t>
                      </a:r>
                      <a:endParaRPr sz="1800" u="none" cap="none" strike="noStrike"/>
                    </a:p>
                  </a:txBody>
                  <a:tcPr marT="45725" marB="45725" marR="91450" marL="91450"/>
                </a:tc>
              </a:tr>
            </a:tbl>
          </a:graphicData>
        </a:graphic>
      </p:graphicFrame>
      <p:sp>
        <p:nvSpPr>
          <p:cNvPr id="184" name="Google Shape;184;p17"/>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Gestión del Desarrollo</a:t>
            </a:r>
            <a:endParaRPr/>
          </a:p>
        </p:txBody>
      </p:sp>
      <p:sp>
        <p:nvSpPr>
          <p:cNvPr id="185" name="Google Shape;185;p17"/>
          <p:cNvSpPr txBox="1"/>
          <p:nvPr/>
        </p:nvSpPr>
        <p:spPr>
          <a:xfrm>
            <a:off x="894389" y="2028312"/>
            <a:ext cx="10555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563294" y="75816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s-CL" sz="3600"/>
              <a:t>Plan de Pruebas Desarrollo</a:t>
            </a:r>
            <a:endParaRPr/>
          </a:p>
        </p:txBody>
      </p:sp>
      <p:sp>
        <p:nvSpPr>
          <p:cNvPr id="191" name="Google Shape;191;p18"/>
          <p:cNvSpPr txBox="1"/>
          <p:nvPr/>
        </p:nvSpPr>
        <p:spPr>
          <a:xfrm>
            <a:off x="563294" y="1907454"/>
            <a:ext cx="89499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000000"/>
                </a:solidFill>
                <a:latin typeface="Calibri"/>
                <a:ea typeface="Calibri"/>
                <a:cs typeface="Calibri"/>
                <a:sym typeface="Calibri"/>
              </a:rPr>
              <a:t>Las principales pruebas a realizar en este proyecto serán pruebas de caja negra. Este enfoque de prueba se basa en verificar el comportamiento de software desde una perspectiva externa, sin considerar la estructura interna. Se centrará en probar las funcionalidades y características del sistema basándose en los requisitos y especificaciones establecidos.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753794" y="1573277"/>
            <a:ext cx="10515600" cy="8651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Estimación de Riesgos</a:t>
            </a:r>
            <a:endParaRPr/>
          </a:p>
        </p:txBody>
      </p:sp>
      <p:sp>
        <p:nvSpPr>
          <p:cNvPr id="197" name="Google Shape;197;p19"/>
          <p:cNvSpPr txBox="1"/>
          <p:nvPr/>
        </p:nvSpPr>
        <p:spPr>
          <a:xfrm>
            <a:off x="877070" y="2619439"/>
            <a:ext cx="62955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Matriz de Riesgos considerados en el Proyecto</a:t>
            </a:r>
            <a:endParaRPr b="0" i="0" sz="1400" u="none" cap="none" strike="noStrike">
              <a:solidFill>
                <a:srgbClr val="000000"/>
              </a:solidFill>
              <a:latin typeface="Arial"/>
              <a:ea typeface="Arial"/>
              <a:cs typeface="Arial"/>
              <a:sym typeface="Arial"/>
            </a:endParaRPr>
          </a:p>
        </p:txBody>
      </p:sp>
      <p:sp>
        <p:nvSpPr>
          <p:cNvPr id="198" name="Google Shape;198;p19"/>
          <p:cNvSpPr txBox="1"/>
          <p:nvPr/>
        </p:nvSpPr>
        <p:spPr>
          <a:xfrm>
            <a:off x="753794" y="702750"/>
            <a:ext cx="10515600" cy="68949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graphicFrame>
        <p:nvGraphicFramePr>
          <p:cNvPr id="199" name="Google Shape;199;p19"/>
          <p:cNvGraphicFramePr/>
          <p:nvPr/>
        </p:nvGraphicFramePr>
        <p:xfrm>
          <a:off x="964734" y="3008852"/>
          <a:ext cx="3000000" cy="3000000"/>
        </p:xfrm>
        <a:graphic>
          <a:graphicData uri="http://schemas.openxmlformats.org/drawingml/2006/table">
            <a:tbl>
              <a:tblPr>
                <a:noFill/>
                <a:tableStyleId>{038284A5-6193-4238-A888-3B09CDE505E8}</a:tableStyleId>
              </a:tblPr>
              <a:tblGrid>
                <a:gridCol w="2452300"/>
                <a:gridCol w="1062975"/>
                <a:gridCol w="1062975"/>
                <a:gridCol w="1062975"/>
                <a:gridCol w="4979225"/>
              </a:tblGrid>
              <a:tr h="115300">
                <a:tc>
                  <a:txBody>
                    <a:bodyPr/>
                    <a:lstStyle/>
                    <a:p>
                      <a:pPr indent="0" lvl="0" marL="0" marR="0" rtl="0" algn="ctr">
                        <a:lnSpc>
                          <a:spcPct val="100000"/>
                        </a:lnSpc>
                        <a:spcBef>
                          <a:spcPts val="0"/>
                        </a:spcBef>
                        <a:spcAft>
                          <a:spcPts val="0"/>
                        </a:spcAft>
                        <a:buClr>
                          <a:srgbClr val="000000"/>
                        </a:buClr>
                        <a:buSzPts val="900"/>
                        <a:buFont typeface="Arial"/>
                        <a:buNone/>
                      </a:pPr>
                      <a:r>
                        <a:rPr b="1" lang="es-CL" sz="900" u="none" cap="none" strike="noStrike">
                          <a:solidFill>
                            <a:srgbClr val="FFFFFF"/>
                          </a:solidFill>
                        </a:rPr>
                        <a:t>Riesgo</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17365D"/>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s-CL" sz="900" u="none" cap="none" strike="noStrike">
                          <a:solidFill>
                            <a:srgbClr val="FFFFFF"/>
                          </a:solidFill>
                        </a:rPr>
                        <a:t>Categoría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17365D"/>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s-CL" sz="900" u="none" cap="none" strike="noStrike">
                          <a:solidFill>
                            <a:srgbClr val="FFFFFF"/>
                          </a:solidFill>
                        </a:rPr>
                        <a:t>Probabilidad</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17365D"/>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s-CL" sz="900" u="none" cap="none" strike="noStrike">
                          <a:solidFill>
                            <a:srgbClr val="FFFFFF"/>
                          </a:solidFill>
                        </a:rPr>
                        <a:t>Impacto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17365D"/>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s-CL" sz="900" u="none" cap="none" strike="noStrike">
                          <a:solidFill>
                            <a:srgbClr val="FFFFFF"/>
                          </a:solidFill>
                        </a:rPr>
                        <a:t>Acción de Mitigación</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17365D"/>
                    </a:solidFill>
                  </a:tcPr>
                </a:tc>
              </a:tr>
              <a:tr h="333100">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Cliente cambie los requerimientos</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Desarrollo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Alta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Marginal</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Se utilizarán prototipos para obtener nuevos requerimientos durante el desarrollo y validar los ya implementados.</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r>
              <a:tr h="499675">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Error en estimación del tiempo de desarrollo</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Proyecto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Baja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Crítica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Se controlará el avance de manera diaria ya que utiliza la metodología Scrum, para que el proyecto sea más flexible y dinámico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r>
              <a:tr h="499675">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Error en el modelado de BD</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Desarrollo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Alta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Crítica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Se revisará la BD con frecuencia en busca de cambios en caso de que se soliciten, ya sea por relaciones erróneas o falta de atributos.</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r>
              <a:tr h="333100">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Problemas para mantener la sesión de un usuario</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Desarrollo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Alta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Crítica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Se buscarán opciones para integrar una sesión al proyecto utilizando NextAuth y un proveedor en el backend</a:t>
                      </a:r>
                      <a:endParaRPr sz="13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r>
              <a:tr h="333100">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Sobrecarga de peticiones en la BD</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Proyecto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Alta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Catastrófica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La BD no está preparada para tantas peticiones, por lo tanto, una vez pase a producción se contratará una BD con más capacidad</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r>
              <a:tr h="333100">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Problemas en las funciones de CRUD</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Desarrollo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Baja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Marginal</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Se validarán las funciones con Postman para corroborar que devuelven los datos necesarios</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r>
              <a:tr h="333100">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Problema de versiones de software</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Desarrollo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Baja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Marginal</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En el Readme se dejarán instrucciones de que versiones instalar y de qué manera ejecutar la app.</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BE5F1"/>
                    </a:solidFill>
                  </a:tcPr>
                </a:tc>
              </a:tr>
              <a:tr h="333100">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Problemas de conexion a la BD</a:t>
                      </a:r>
                      <a:endParaRPr sz="1400" u="none" cap="none" strike="noStrike"/>
                    </a:p>
                  </a:txBody>
                  <a:tcPr marT="0" marB="0" marR="20850" marL="2085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Desarrollo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Alta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5F1"/>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s-CL" sz="1300" u="none" cap="none" strike="noStrike"/>
                        <a:t>Catastrófica</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5F1"/>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CL" sz="1300" u="none" cap="none" strike="noStrike"/>
                        <a:t>Se buscarán opciones de BD que sean compatibles con los softwares que se están trabajando</a:t>
                      </a:r>
                      <a:endParaRPr sz="1400" u="none" cap="none" strike="noStrike"/>
                    </a:p>
                  </a:txBody>
                  <a:tcPr marT="0" marB="0" marR="20850" marL="20850">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5F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Planificación</a:t>
            </a:r>
            <a:endParaRPr/>
          </a:p>
        </p:txBody>
      </p:sp>
      <p:sp>
        <p:nvSpPr>
          <p:cNvPr id="205" name="Google Shape;205;p20"/>
          <p:cNvSpPr txBox="1"/>
          <p:nvPr/>
        </p:nvSpPr>
        <p:spPr>
          <a:xfrm>
            <a:off x="894389" y="2028312"/>
            <a:ext cx="63363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Carta Gantt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L"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Carta Gantt - Portafolio de Titulo.xlsx - Hojas de cálculo de Google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725659" y="111071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Problemática a Resolver</a:t>
            </a:r>
            <a:endParaRPr/>
          </a:p>
        </p:txBody>
      </p:sp>
      <p:sp>
        <p:nvSpPr>
          <p:cNvPr id="91" name="Google Shape;91;p2"/>
          <p:cNvSpPr txBox="1"/>
          <p:nvPr/>
        </p:nvSpPr>
        <p:spPr>
          <a:xfrm>
            <a:off x="1233183" y="2415435"/>
            <a:ext cx="8212822"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CL" sz="2000" u="none" cap="none" strike="noStrike">
                <a:solidFill>
                  <a:schemeClr val="dk1"/>
                </a:solidFill>
                <a:latin typeface="Calibri"/>
                <a:ea typeface="Calibri"/>
                <a:cs typeface="Calibri"/>
                <a:sym typeface="Calibri"/>
              </a:rPr>
              <a:t>El objetivo general de Encomienda.me es ofrecer un servicio de envío de encomiendas asequible, de calidad y con alta trazabilidad para las PYMES, permitiéndoles mejorar sus ventas, su logística y crecer en el mercado de comercio electrónico, de manera que puedan competir en igualdad de condiciones con las grandes marcas y así aumentar su participación en el mercado de las compras en línea.</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Resumen de Costos Estimados del Proyecto</a:t>
            </a:r>
            <a:endParaRPr/>
          </a:p>
        </p:txBody>
      </p:sp>
      <p:sp>
        <p:nvSpPr>
          <p:cNvPr id="211" name="Google Shape;211;p21"/>
          <p:cNvSpPr txBox="1"/>
          <p:nvPr/>
        </p:nvSpPr>
        <p:spPr>
          <a:xfrm>
            <a:off x="652194" y="3128449"/>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graphicFrame>
        <p:nvGraphicFramePr>
          <p:cNvPr id="212" name="Google Shape;212;p21"/>
          <p:cNvGraphicFramePr/>
          <p:nvPr/>
        </p:nvGraphicFramePr>
        <p:xfrm>
          <a:off x="2735693" y="2377440"/>
          <a:ext cx="3000000" cy="3000000"/>
        </p:xfrm>
        <a:graphic>
          <a:graphicData uri="http://schemas.openxmlformats.org/drawingml/2006/table">
            <a:tbl>
              <a:tblPr>
                <a:noFill/>
                <a:tableStyleId>{038284A5-6193-4238-A888-3B09CDE505E8}</a:tableStyleId>
              </a:tblPr>
              <a:tblGrid>
                <a:gridCol w="3161775"/>
                <a:gridCol w="3390025"/>
              </a:tblGrid>
              <a:tr h="180975">
                <a:tc gridSpan="2">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COSTO POR FASE</a:t>
                      </a:r>
                      <a:endParaRPr sz="1400" u="none" cap="none" strike="noStrike"/>
                    </a:p>
                  </a:txBody>
                  <a:tcPr marT="0" marB="0" marR="28575" marL="28575" anchor="b">
                    <a:lnL cap="flat" cmpd="sng" w="9525">
                      <a:solidFill>
                        <a:srgbClr val="90BE9C"/>
                      </a:solidFill>
                      <a:prstDash val="solid"/>
                      <a:round/>
                      <a:headEnd len="sm" w="sm" type="none"/>
                      <a:tailEnd len="sm" w="sm" type="none"/>
                    </a:lnL>
                    <a:lnR cap="flat" cmpd="sng" w="9525">
                      <a:solidFill>
                        <a:srgbClr val="90BE9C"/>
                      </a:solidFill>
                      <a:prstDash val="solid"/>
                      <a:round/>
                      <a:headEnd len="sm" w="sm" type="none"/>
                      <a:tailEnd len="sm" w="sm" type="none"/>
                    </a:lnR>
                    <a:lnT cap="flat" cmpd="sng" w="9525">
                      <a:solidFill>
                        <a:srgbClr val="90BE9C"/>
                      </a:solidFill>
                      <a:prstDash val="solid"/>
                      <a:round/>
                      <a:headEnd len="sm" w="sm" type="none"/>
                      <a:tailEnd len="sm" w="sm" type="none"/>
                    </a:lnT>
                    <a:lnB cap="flat" cmpd="sng" w="9525">
                      <a:solidFill>
                        <a:srgbClr val="CCCCCC"/>
                      </a:solidFill>
                      <a:prstDash val="solid"/>
                      <a:round/>
                      <a:headEnd len="sm" w="sm" type="none"/>
                      <a:tailEnd len="sm" w="sm" type="none"/>
                    </a:lnB>
                    <a:solidFill>
                      <a:srgbClr val="BFBFBF"/>
                    </a:solidFill>
                  </a:tcPr>
                </a:tc>
                <a:tc hMerge="1"/>
              </a:tr>
              <a:tr h="180975">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Fase de Planificación</a:t>
                      </a:r>
                      <a:endParaRPr sz="1400" u="none" cap="none" strike="noStrike"/>
                    </a:p>
                  </a:txBody>
                  <a:tcPr marT="0" marB="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lang="es-CL" sz="1800" u="none" cap="none" strike="noStrike"/>
                        <a:t>$ 3.529.800 </a:t>
                      </a:r>
                      <a:endParaRPr sz="1400" u="none" cap="none" strike="noStrike"/>
                    </a:p>
                  </a:txBody>
                  <a:tcPr marT="0" marB="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Fase de Análisis y Diseño</a:t>
                      </a:r>
                      <a:endParaRPr sz="1400" u="none" cap="none" strike="noStrike"/>
                    </a:p>
                  </a:txBody>
                  <a:tcPr marT="0" marB="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lang="es-CL" sz="1800" u="none" cap="none" strike="noStrike"/>
                        <a:t>$ 6.681.600 </a:t>
                      </a:r>
                      <a:endParaRPr sz="1400" u="none" cap="none" strike="noStrike"/>
                    </a:p>
                  </a:txBody>
                  <a:tcPr marT="0" marB="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Fase de Desarrollo</a:t>
                      </a:r>
                      <a:endParaRPr sz="1400" u="none" cap="none" strike="noStrike"/>
                    </a:p>
                  </a:txBody>
                  <a:tcPr marT="0" marB="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lang="es-CL" sz="1800" u="none" cap="none" strike="noStrike"/>
                        <a:t>$ 13.035.600 </a:t>
                      </a:r>
                      <a:endParaRPr sz="1400" u="none" cap="none" strike="noStrike"/>
                    </a:p>
                  </a:txBody>
                  <a:tcPr marT="0" marB="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Fase de QA</a:t>
                      </a:r>
                      <a:endParaRPr sz="1400" u="none" cap="none" strike="noStrike"/>
                    </a:p>
                  </a:txBody>
                  <a:tcPr marT="0" marB="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lang="es-CL" sz="1800" u="none" cap="none" strike="noStrike"/>
                        <a:t>$ 2.346.300 </a:t>
                      </a:r>
                      <a:endParaRPr sz="1400" u="none" cap="none" strike="noStrike"/>
                    </a:p>
                  </a:txBody>
                  <a:tcPr marT="0" marB="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Fase de Implementación y Cierre</a:t>
                      </a:r>
                      <a:endParaRPr sz="1400" u="none" cap="none" strike="noStrike"/>
                    </a:p>
                  </a:txBody>
                  <a:tcPr marT="0" marB="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lang="es-CL" sz="1800" u="none" cap="none" strike="noStrike"/>
                        <a:t>$ 7.029.000 </a:t>
                      </a:r>
                      <a:endParaRPr sz="1400" u="none" cap="none" strike="noStrike"/>
                    </a:p>
                  </a:txBody>
                  <a:tcPr marT="0" marB="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75">
                <a:tc>
                  <a:txBody>
                    <a:bodyPr/>
                    <a:lstStyle/>
                    <a:p>
                      <a:pPr indent="0" lvl="0" marL="0" marR="0" rtl="0" algn="l">
                        <a:lnSpc>
                          <a:spcPct val="100000"/>
                        </a:lnSpc>
                        <a:spcBef>
                          <a:spcPts val="0"/>
                        </a:spcBef>
                        <a:spcAft>
                          <a:spcPts val="0"/>
                        </a:spcAft>
                        <a:buClr>
                          <a:srgbClr val="000000"/>
                        </a:buClr>
                        <a:buSzPts val="1800"/>
                        <a:buFont typeface="Arial"/>
                        <a:buNone/>
                      </a:pPr>
                      <a:r>
                        <a:rPr b="1" lang="es-CL" sz="1800" u="none" cap="none" strike="noStrike"/>
                        <a:t>TOTAL HH FASES</a:t>
                      </a:r>
                      <a:endParaRPr sz="1400" u="none" cap="none" strike="noStrike"/>
                    </a:p>
                  </a:txBody>
                  <a:tcPr marT="0" marB="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1" lang="es-CL" sz="1800" u="none" cap="none" strike="noStrike"/>
                        <a:t>$ 32.622.300 </a:t>
                      </a:r>
                      <a:endParaRPr sz="1400" u="none" cap="none" strike="noStrike"/>
                    </a:p>
                  </a:txBody>
                  <a:tcPr marT="0" marB="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838200" y="110335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Presentación del sistema desarrollado en vivo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838200" y="9749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Reflexión final</a:t>
            </a:r>
            <a:endParaRPr/>
          </a:p>
        </p:txBody>
      </p:sp>
      <p:sp>
        <p:nvSpPr>
          <p:cNvPr id="223" name="Google Shape;223;p23"/>
          <p:cNvSpPr/>
          <p:nvPr/>
        </p:nvSpPr>
        <p:spPr>
          <a:xfrm>
            <a:off x="838200" y="2092682"/>
            <a:ext cx="9670961" cy="378885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1" i="0" lang="es-CL" sz="1800" u="none" cap="none" strike="noStrike">
                <a:solidFill>
                  <a:schemeClr val="dk1"/>
                </a:solidFill>
                <a:latin typeface="Calibri"/>
                <a:ea typeface="Calibri"/>
                <a:cs typeface="Calibri"/>
                <a:sym typeface="Calibri"/>
              </a:rPr>
              <a:t>Lecciones Aprendidas con la Experiencia.</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1800"/>
              <a:buFont typeface="Calibri"/>
              <a:buAutoNum type="alphaLcParenR"/>
            </a:pPr>
            <a:r>
              <a:rPr b="0" i="0" lang="es-CL" sz="1800" u="none" cap="none" strike="noStrike">
                <a:solidFill>
                  <a:schemeClr val="dk1"/>
                </a:solidFill>
                <a:latin typeface="Calibri"/>
                <a:ea typeface="Calibri"/>
                <a:cs typeface="Calibri"/>
                <a:sym typeface="Calibri"/>
              </a:rPr>
              <a:t>¿Cuáles fueron los principales problemas que se vivieron como equipo?</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Los principales problemas se encontraron debido al poco planeamiento en los plazos de entrega de los módulos necesarios para el funcionamiento del proyecto</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1800"/>
              <a:buFont typeface="Calibri"/>
              <a:buAutoNum type="alphaLcParenR"/>
            </a:pPr>
            <a:r>
              <a:rPr b="0" i="0" lang="es-CL" sz="1800" u="none" cap="none" strike="noStrike">
                <a:solidFill>
                  <a:schemeClr val="dk1"/>
                </a:solidFill>
                <a:latin typeface="Calibri"/>
                <a:ea typeface="Calibri"/>
                <a:cs typeface="Calibri"/>
                <a:sym typeface="Calibri"/>
              </a:rPr>
              <a:t>¿Cómo los evitaría para un próximo proyecto?</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La mejor manera de evitar estos problemas en un proyecto futuro es dejar planeado de manera clara los plazos de entrega y mantener una correcta comunicación entre el equipo de trabajo para poder evitar atrasos en las entregas.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838200" y="54129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Reflexión final</a:t>
            </a:r>
            <a:endParaRPr/>
          </a:p>
        </p:txBody>
      </p:sp>
      <p:sp>
        <p:nvSpPr>
          <p:cNvPr id="229" name="Google Shape;229;p24"/>
          <p:cNvSpPr txBox="1"/>
          <p:nvPr/>
        </p:nvSpPr>
        <p:spPr>
          <a:xfrm>
            <a:off x="838200" y="2136338"/>
            <a:ext cx="10669844" cy="2862322"/>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dk1"/>
              </a:buClr>
              <a:buSzPts val="1800"/>
              <a:buFont typeface="Calibri"/>
              <a:buAutoNum type="alphaLcParenR"/>
            </a:pPr>
            <a:r>
              <a:rPr b="0" i="0" lang="es-CL" sz="1800" u="none" cap="none" strike="noStrike">
                <a:solidFill>
                  <a:schemeClr val="dk1"/>
                </a:solidFill>
                <a:latin typeface="Calibri"/>
                <a:ea typeface="Calibri"/>
                <a:cs typeface="Calibri"/>
                <a:sym typeface="Calibri"/>
              </a:rPr>
              <a:t>¿Cuáles fueron los casos más complejos en desarrollar?</a:t>
            </a:r>
            <a:endParaRPr b="0" i="0" sz="1400" u="none" cap="none" strike="noStrike">
              <a:solidFill>
                <a:srgbClr val="000000"/>
              </a:solidFill>
              <a:latin typeface="Arial"/>
              <a:ea typeface="Arial"/>
              <a:cs typeface="Arial"/>
              <a:sym typeface="Arial"/>
            </a:endParaRPr>
          </a:p>
          <a:p>
            <a:pPr indent="0" lvl="1" marL="457200" marR="0" rtl="0" algn="l">
              <a:lnSpc>
                <a:spcPct val="2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Dentro de los casos más complejos para desarrollar se encuentran el registro de envíos de paquetes.</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1800"/>
              <a:buFont typeface="Calibri"/>
              <a:buAutoNum type="alphaLcParenR"/>
            </a:pPr>
            <a:r>
              <a:rPr b="0" i="0" lang="es-CL" sz="1800" u="none" cap="none" strike="noStrike">
                <a:solidFill>
                  <a:schemeClr val="dk1"/>
                </a:solidFill>
                <a:latin typeface="Calibri"/>
                <a:ea typeface="Calibri"/>
                <a:cs typeface="Calibri"/>
                <a:sym typeface="Calibri"/>
              </a:rPr>
              <a:t>¿Perciben un crecimiento en su capacidad para desarrollar proyectos informáticos reales?</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Si, a medida que hemos trabajado en este proyecto, hemos adquirido experiencia y conocimientos que nos</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 han permitido mejorar nuestra capacidad de desarrollo.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838200" y="55807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Reflexión final</a:t>
            </a:r>
            <a:endParaRPr/>
          </a:p>
        </p:txBody>
      </p:sp>
      <p:sp>
        <p:nvSpPr>
          <p:cNvPr id="235" name="Google Shape;235;p25"/>
          <p:cNvSpPr txBox="1"/>
          <p:nvPr/>
        </p:nvSpPr>
        <p:spPr>
          <a:xfrm>
            <a:off x="838200" y="1690688"/>
            <a:ext cx="11112850" cy="49398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dk1"/>
              </a:buClr>
              <a:buSzPts val="1800"/>
              <a:buFont typeface="Calibri"/>
              <a:buAutoNum type="alphaLcParenR"/>
            </a:pPr>
            <a:r>
              <a:rPr b="0" i="0" lang="es-CL" sz="1800" u="none" cap="none" strike="noStrike">
                <a:solidFill>
                  <a:schemeClr val="dk1"/>
                </a:solidFill>
                <a:latin typeface="Calibri"/>
                <a:ea typeface="Calibri"/>
                <a:cs typeface="Calibri"/>
                <a:sym typeface="Calibri"/>
              </a:rPr>
              <a:t>¿Cómo se abordó la gestión del proyecto?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       Se utilizó Scrum para gestionar el proyecto con un equipo multidisciplinario, reuniones diarias, tableros Kanban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       y herramientas de seguimiento. Se enfocó en la comunicación, colaboración y entregas incrementales para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       adaptarse y entregar valor continuo al cliente.</a:t>
            </a:r>
            <a:endParaRPr b="0" i="0" sz="1800" u="none" cap="none" strike="noStrike">
              <a:solidFill>
                <a:schemeClr val="dk1"/>
              </a:solidFill>
              <a:latin typeface="Calibri"/>
              <a:ea typeface="Calibri"/>
              <a:cs typeface="Calibri"/>
              <a:sym typeface="Calibri"/>
            </a:endParaRPr>
          </a:p>
          <a:p>
            <a:pPr indent="-342900" lvl="0" marL="342900" marR="0" rtl="0" algn="l">
              <a:lnSpc>
                <a:spcPct val="200000"/>
              </a:lnSpc>
              <a:spcBef>
                <a:spcPts val="0"/>
              </a:spcBef>
              <a:spcAft>
                <a:spcPts val="0"/>
              </a:spcAft>
              <a:buClr>
                <a:schemeClr val="dk1"/>
              </a:buClr>
              <a:buSzPts val="1800"/>
              <a:buFont typeface="Calibri"/>
              <a:buAutoNum type="alphaLcParenR"/>
            </a:pPr>
            <a:r>
              <a:rPr b="0" i="0" lang="es-CL" sz="1800" u="none" cap="none" strike="noStrike">
                <a:solidFill>
                  <a:schemeClr val="dk1"/>
                </a:solidFill>
                <a:latin typeface="Calibri"/>
                <a:ea typeface="Calibri"/>
                <a:cs typeface="Calibri"/>
                <a:sym typeface="Calibri"/>
              </a:rPr>
              <a:t>¿Cuáles fueron los principales auto-aprendizajes a nivel técnico que han logrado en el proceso?</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Durante el proceso, hemos logrado importantes auto-aprendizajes a nivel técnico en las siguientes áreas:</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Next.js: adquiriendo conocimientos solidos para el desarrollo de aplicaciones web modernas.</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Consultas Axios: mejoramos nuestro dominio sobre la biblioteca Axios para realizar consultas desde el frontend.</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PostgreSQL y SQL Alchemy: Ampliamos nuestro conocimiento en manejos de bases de datos.</a:t>
            </a:r>
            <a:endParaRPr b="0" i="0" sz="1800" u="none" cap="none" strike="noStrike">
              <a:solidFill>
                <a:schemeClr val="dk1"/>
              </a:solidFill>
              <a:latin typeface="Calibri"/>
              <a:ea typeface="Calibri"/>
              <a:cs typeface="Calibri"/>
              <a:sym typeface="Calibri"/>
            </a:endParaRPr>
          </a:p>
          <a:p>
            <a:pPr indent="0" lvl="0" marL="0" marR="0" rtl="0" algn="l">
              <a:lnSpc>
                <a:spcPct val="2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991182" y="1283515"/>
            <a:ext cx="9715500" cy="450161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CL"/>
              <a:t>Solución</a:t>
            </a:r>
            <a:br>
              <a:rPr lang="es-CL"/>
            </a:br>
            <a:r>
              <a:rPr lang="es-CL" sz="1800">
                <a:latin typeface="Calibri"/>
                <a:ea typeface="Calibri"/>
                <a:cs typeface="Calibri"/>
                <a:sym typeface="Calibri"/>
              </a:rPr>
              <a:t>Crear una plataforma web la cual permitirá dar solución al problema de envió de encomienda por parte de las pymes y que de esta manera permita mejorar sus ventas, logística para que estas puedan competir en igualdad de condiciones con las grandes marcas y así aumentar su participación en el mercado en línea.</a:t>
            </a:r>
            <a:br>
              <a:rPr lang="es-CL" sz="1800">
                <a:latin typeface="Calibri"/>
                <a:ea typeface="Calibri"/>
                <a:cs typeface="Calibri"/>
                <a:sym typeface="Calibri"/>
              </a:rPr>
            </a:br>
            <a:br>
              <a:rPr lang="es-CL"/>
            </a:br>
            <a:br>
              <a:rPr lang="es-CL"/>
            </a:br>
            <a:r>
              <a:rPr lang="es-CL"/>
              <a:t>Objetivo del Proyecto</a:t>
            </a:r>
            <a:br>
              <a:rPr lang="es-CL"/>
            </a:br>
            <a:br>
              <a:rPr lang="es-CL" sz="1800">
                <a:latin typeface="Calibri"/>
                <a:ea typeface="Calibri"/>
                <a:cs typeface="Calibri"/>
                <a:sym typeface="Calibri"/>
              </a:rPr>
            </a:br>
            <a:r>
              <a:rPr lang="es-CL" sz="1800">
                <a:latin typeface="Calibri"/>
                <a:ea typeface="Calibri"/>
                <a:cs typeface="Calibri"/>
                <a:sym typeface="Calibri"/>
              </a:rPr>
              <a:t>El objetivo principal del proyecto sería ofrecer un servicio de envío de encomiendas asequible, de calidad y con alta trazabilidad para las PYMES</a:t>
            </a:r>
            <a:br>
              <a:rPr lang="es-CL" sz="1800">
                <a:latin typeface="Calibri"/>
                <a:ea typeface="Calibri"/>
                <a:cs typeface="Calibri"/>
                <a:sym typeface="Calibri"/>
              </a:rPr>
            </a:br>
            <a:br>
              <a:rPr lang="es-CL"/>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10065" y="80944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Alcances</a:t>
            </a:r>
            <a:endParaRPr/>
          </a:p>
        </p:txBody>
      </p:sp>
      <p:sp>
        <p:nvSpPr>
          <p:cNvPr id="102" name="Google Shape;102;p4"/>
          <p:cNvSpPr txBox="1"/>
          <p:nvPr/>
        </p:nvSpPr>
        <p:spPr>
          <a:xfrm>
            <a:off x="950660" y="2056686"/>
            <a:ext cx="9955028" cy="43110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Que hace el Sistema:</a:t>
            </a:r>
            <a:endParaRPr b="0" i="0" sz="1800" u="none" cap="none" strike="noStrike">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Proporcionar un servicio de envío de encomiendas para las PYMES.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Realizar seguimiento en tiempo real de los envíos y recibir notificaciones de entrega.</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Ofrecer un plan de cobros proporcional a la cantidad de bultos enviados.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Garantizar la alta trazabilidad de las encomiendas.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Qué no hace:</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No se encarga de la producción de los productos de las PYMES.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No realiza las ventas de los productos de las PYMES.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No ofrece servicios de almacenamiento o gestión de inventario de las PYMES.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Otros Alcances o restricciones: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1.   Alcance geográfico: El servicio de envío de encomiendas puede estar limitado a ciertas áreas                       geográficas o países específicos.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8195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Lista de Requerimientos</a:t>
            </a:r>
            <a:endParaRPr/>
          </a:p>
        </p:txBody>
      </p:sp>
      <p:sp>
        <p:nvSpPr>
          <p:cNvPr id="108" name="Google Shape;108;p5"/>
          <p:cNvSpPr txBox="1"/>
          <p:nvPr/>
        </p:nvSpPr>
        <p:spPr>
          <a:xfrm>
            <a:off x="906510" y="2380005"/>
            <a:ext cx="8835089"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09" name="Google Shape;109;p5"/>
          <p:cNvGraphicFramePr/>
          <p:nvPr/>
        </p:nvGraphicFramePr>
        <p:xfrm>
          <a:off x="1082180" y="1853598"/>
          <a:ext cx="3000000" cy="3000000"/>
        </p:xfrm>
        <a:graphic>
          <a:graphicData uri="http://schemas.openxmlformats.org/drawingml/2006/table">
            <a:tbl>
              <a:tblPr>
                <a:noFill/>
                <a:tableStyleId>{038284A5-6193-4238-A888-3B09CDE505E8}</a:tableStyleId>
              </a:tblPr>
              <a:tblGrid>
                <a:gridCol w="996750"/>
                <a:gridCol w="6283075"/>
                <a:gridCol w="2224900"/>
              </a:tblGrid>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R.01</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4472C4"/>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Registro clientes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4472C4"/>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4472C4"/>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R.02</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Autenticar usuario</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R.03</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Administrador clientes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R.04</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Administrador direccion</a:t>
                      </a:r>
                      <a:endParaRPr sz="11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457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R.05</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Administrador de datos comerciales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R.06</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Administrador de tarifas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R.07</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Administrador de envios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R.08</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Administrador de usuario</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R.09</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Administrador de rol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R.10</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Visualizar envios pendientes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R.11</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Visualizar envios realizados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R.12</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Visualizar de tarifas de planes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R.13</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Carga masiva de envios </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R.14</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Carga individual de envíos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R.15</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Actualizar datos personales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R.16</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Dashboard con analisis de datos </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992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R.17</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Visualizacion de informes de ventas</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0457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R.18</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Aplicacion Web</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No 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457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R.19</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Escalabilidad </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No 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457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R.20</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Responsividad</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No 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4575">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R.21</a:t>
                      </a:r>
                      <a:endParaRPr sz="1400" u="none" cap="none" strike="noStrike"/>
                    </a:p>
                  </a:txBody>
                  <a:tcPr marT="0" marB="0" marR="17425" marL="17425" anchor="b">
                    <a:lnL cap="flat" cmpd="sng" w="9525">
                      <a:solidFill>
                        <a:srgbClr val="4472C4"/>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4472C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Usabilidad</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4472C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CL" sz="1100" u="none" cap="none" strike="noStrike"/>
                        <a:t>No funcional</a:t>
                      </a:r>
                      <a:endParaRPr sz="1400" u="none" cap="none" strike="noStrike"/>
                    </a:p>
                  </a:txBody>
                  <a:tcPr marT="0" marB="0" marR="17425" marL="17425" anchor="b">
                    <a:lnL cap="flat" cmpd="sng" w="9525">
                      <a:solidFill>
                        <a:srgbClr val="CCCCCC"/>
                      </a:solidFill>
                      <a:prstDash val="solid"/>
                      <a:round/>
                      <a:headEnd len="sm" w="sm" type="none"/>
                      <a:tailEnd len="sm" w="sm" type="none"/>
                    </a:lnL>
                    <a:lnR cap="flat" cmpd="sng" w="9525">
                      <a:solidFill>
                        <a:srgbClr val="4472C4"/>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4472C4"/>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539652" y="7256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15" name="Google Shape;115;p6"/>
          <p:cNvSpPr txBox="1"/>
          <p:nvPr/>
        </p:nvSpPr>
        <p:spPr>
          <a:xfrm>
            <a:off x="625777" y="1147967"/>
            <a:ext cx="52611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Modelo Datos Relacional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6" name="Google Shape;116;p6"/>
          <p:cNvPicPr preferRelativeResize="0"/>
          <p:nvPr/>
        </p:nvPicPr>
        <p:blipFill rotWithShape="1">
          <a:blip r:embed="rId3">
            <a:alphaModFix/>
          </a:blip>
          <a:srcRect b="0" l="0" r="0" t="0"/>
          <a:stretch/>
        </p:blipFill>
        <p:spPr>
          <a:xfrm>
            <a:off x="2801269" y="2051175"/>
            <a:ext cx="6425355" cy="4806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641252" y="863879"/>
            <a:ext cx="10515600" cy="9953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22" name="Google Shape;122;p7"/>
          <p:cNvSpPr txBox="1"/>
          <p:nvPr/>
        </p:nvSpPr>
        <p:spPr>
          <a:xfrm>
            <a:off x="641252" y="1545206"/>
            <a:ext cx="526101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de Caso Uso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iagrama&#10;&#10;Descripción generada automáticamente" id="123" name="Google Shape;123;p7"/>
          <p:cNvPicPr preferRelativeResize="0"/>
          <p:nvPr/>
        </p:nvPicPr>
        <p:blipFill rotWithShape="1">
          <a:blip r:embed="rId3">
            <a:alphaModFix/>
          </a:blip>
          <a:srcRect b="0" l="0" r="0" t="0"/>
          <a:stretch/>
        </p:blipFill>
        <p:spPr>
          <a:xfrm>
            <a:off x="1328737" y="2216727"/>
            <a:ext cx="9534525" cy="43221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641252" y="10685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29" name="Google Shape;129;p8"/>
          <p:cNvSpPr txBox="1"/>
          <p:nvPr/>
        </p:nvSpPr>
        <p:spPr>
          <a:xfrm>
            <a:off x="641252" y="2291042"/>
            <a:ext cx="1012834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de Actividad Envió Individual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iagrama&#10;&#10;Descripción generada automáticamente" id="130" name="Google Shape;130;p8"/>
          <p:cNvPicPr preferRelativeResize="0"/>
          <p:nvPr/>
        </p:nvPicPr>
        <p:blipFill rotWithShape="1">
          <a:blip r:embed="rId3">
            <a:alphaModFix/>
          </a:blip>
          <a:srcRect b="0" l="0" r="0" t="0"/>
          <a:stretch/>
        </p:blipFill>
        <p:spPr>
          <a:xfrm>
            <a:off x="5184486" y="1068510"/>
            <a:ext cx="5905500" cy="55275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55908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36" name="Google Shape;136;p9"/>
          <p:cNvSpPr txBox="1"/>
          <p:nvPr/>
        </p:nvSpPr>
        <p:spPr>
          <a:xfrm>
            <a:off x="838200" y="1884652"/>
            <a:ext cx="498763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de Actividad Visualizar Envíos Realizados</a:t>
            </a:r>
            <a:endParaRPr b="0" i="0" sz="1800" u="none" cap="none" strike="noStrike">
              <a:solidFill>
                <a:schemeClr val="dk1"/>
              </a:solidFill>
              <a:latin typeface="Calibri"/>
              <a:ea typeface="Calibri"/>
              <a:cs typeface="Calibri"/>
              <a:sym typeface="Calibri"/>
            </a:endParaRPr>
          </a:p>
        </p:txBody>
      </p:sp>
      <p:pic>
        <p:nvPicPr>
          <p:cNvPr descr="Diagrama&#10;&#10;Descripción generada automáticamente" id="137" name="Google Shape;137;p9"/>
          <p:cNvPicPr preferRelativeResize="0"/>
          <p:nvPr/>
        </p:nvPicPr>
        <p:blipFill rotWithShape="1">
          <a:blip r:embed="rId3">
            <a:alphaModFix/>
          </a:blip>
          <a:srcRect b="0" l="0" r="0" t="0"/>
          <a:stretch/>
        </p:blipFill>
        <p:spPr>
          <a:xfrm>
            <a:off x="6096000" y="868218"/>
            <a:ext cx="5905500" cy="58109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2015-07-01T15:45:01Z</dcterms:created>
  <dc:creator>Sala_</dc:creator>
</cp:coreProperties>
</file>