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4" r:id="rId7"/>
    <p:sldId id="260" r:id="rId8"/>
    <p:sldId id="262" r:id="rId9"/>
    <p:sldId id="263" r:id="rId10"/>
    <p:sldId id="272" r:id="rId11"/>
    <p:sldId id="273" r:id="rId12"/>
    <p:sldId id="269" r:id="rId13"/>
    <p:sldId id="270" r:id="rId14"/>
    <p:sldId id="274" r:id="rId15"/>
    <p:sldId id="275" r:id="rId16"/>
    <p:sldId id="265" r:id="rId17"/>
    <p:sldId id="268"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E8F94-1E37-CF52-8ECA-E56F08AD53EC}" v="2421" dt="2024-11-27T23:02:28.27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8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78BFB295-8F5D-4286-B72B-79142F8F0E13}">
      <dgm:prSet phldrT="[Texto]"/>
      <dgm:spPr/>
      <dgm:t>
        <a:bodyPr/>
        <a:lstStyle/>
        <a:p>
          <a:pPr rtl="0"/>
          <a:r>
            <a:rPr lang="es-MX" dirty="0">
              <a:latin typeface="Calibri Light" panose="020F0302020204030204"/>
            </a:rPr>
            <a:t>Agustín Sánchez Cigna</a:t>
          </a:r>
          <a:endParaRPr lang="es-CL" dirty="0"/>
        </a:p>
      </dgm:t>
    </dgm:pt>
    <dgm:pt modelId="{F1885FAB-61EC-4F80-98D0-72360031AF9F}" type="parTrans" cxnId="{2AD07198-D472-4B98-B6D5-5A730374E9A2}">
      <dgm:prSet/>
      <dgm:spPr/>
      <dgm:t>
        <a:bodyPr/>
        <a:lstStyle/>
        <a:p>
          <a:endParaRPr lang="es-CL"/>
        </a:p>
      </dgm:t>
    </dgm:pt>
    <dgm:pt modelId="{E88D0928-51D4-4670-8963-60ABBB193E13}" type="sibTrans" cxnId="{2AD07198-D472-4B98-B6D5-5A730374E9A2}">
      <dgm:prSet/>
      <dgm:spPr/>
      <dgm:t>
        <a:bodyPr/>
        <a:lstStyle/>
        <a:p>
          <a:endParaRPr lang="es-CL"/>
        </a:p>
      </dgm:t>
    </dgm:pt>
    <dgm:pt modelId="{D868444B-AE34-4422-A6A5-1F7D392D0C20}">
      <dgm:prSet phldrT="[Texto]" phldr="0"/>
      <dgm:spPr/>
      <dgm:t>
        <a:bodyPr/>
        <a:lstStyle/>
        <a:p>
          <a:pPr rtl="0"/>
          <a:r>
            <a:rPr lang="es-MX" dirty="0">
              <a:latin typeface="Calibri Light" panose="020F0302020204030204"/>
            </a:rPr>
            <a:t>Jefe de Equipo</a:t>
          </a:r>
          <a:endParaRPr lang="es-MX" dirty="0"/>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02A34BC0-F8BA-4A89-87A4-4F20079DFD06}">
      <dgm:prSet phldrT="[Texto]"/>
      <dgm:spPr/>
      <dgm:t>
        <a:bodyPr/>
        <a:lstStyle/>
        <a:p>
          <a:pPr rtl="0"/>
          <a:r>
            <a:rPr lang="es-MX" dirty="0">
              <a:latin typeface="Calibri Light" panose="020F0302020204030204"/>
            </a:rPr>
            <a:t>Ignacio Sánchez Cigna</a:t>
          </a:r>
          <a:endParaRPr lang="es-CL" dirty="0"/>
        </a:p>
      </dgm:t>
    </dgm:pt>
    <dgm:pt modelId="{9ADB496F-2DB6-4F16-8C91-2EB9CDF5F2F2}" type="parTrans" cxnId="{0E2AE979-A66C-4CEC-BFF4-5B28BB7CD9EA}">
      <dgm:prSet/>
      <dgm:spPr/>
      <dgm:t>
        <a:bodyPr/>
        <a:lstStyle/>
        <a:p>
          <a:endParaRPr lang="es-CL"/>
        </a:p>
      </dgm:t>
    </dgm:pt>
    <dgm:pt modelId="{44AB630E-CD8B-4223-9F51-5EEE4E054B0A}" type="sibTrans" cxnId="{0E2AE979-A66C-4CEC-BFF4-5B28BB7CD9EA}">
      <dgm:prSet/>
      <dgm:spPr/>
      <dgm:t>
        <a:bodyPr/>
        <a:lstStyle/>
        <a:p>
          <a:endParaRPr lang="es-CL"/>
        </a:p>
      </dgm:t>
    </dgm:pt>
    <dgm:pt modelId="{99FF0D0F-282A-4030-9AF5-3B7621881539}">
      <dgm:prSet phldrT="[Texto]" phldr="0"/>
      <dgm:spPr/>
      <dgm:t>
        <a:bodyPr/>
        <a:lstStyle/>
        <a:p>
          <a:pPr rtl="0"/>
          <a:r>
            <a:rPr lang="es-MX" dirty="0">
              <a:latin typeface="Calibri Light" panose="020F0302020204030204"/>
            </a:rPr>
            <a:t>Kevin Trujillo Ramirez</a:t>
          </a:r>
          <a:endParaRPr lang="es-MX" dirty="0"/>
        </a:p>
      </dgm:t>
    </dgm:pt>
    <dgm:pt modelId="{A86F315C-C500-49D7-B443-1D58BD48589A}" type="parTrans" cxnId="{4FE7AF63-70AC-4ED4-8BFB-DCB2408F3318}">
      <dgm:prSet/>
      <dgm:spPr/>
      <dgm:t>
        <a:bodyPr/>
        <a:lstStyle/>
        <a:p>
          <a:endParaRPr lang="es-CL"/>
        </a:p>
      </dgm:t>
    </dgm:pt>
    <dgm:pt modelId="{1CCC8D2D-CD28-4814-B055-28ABD65CA276}" type="sibTrans" cxnId="{4FE7AF63-70AC-4ED4-8BFB-DCB2408F3318}">
      <dgm:prSet/>
      <dgm:spPr/>
      <dgm:t>
        <a:bodyPr/>
        <a:lstStyle/>
        <a:p>
          <a:endParaRPr lang="es-CL"/>
        </a:p>
      </dgm:t>
    </dgm:pt>
    <dgm:pt modelId="{A2BD12B5-7AB5-4859-B57E-1E77C0ED35DF}">
      <dgm:prSet phldrT="[Texto]" phldr="0"/>
      <dgm:spPr/>
      <dgm:t>
        <a:bodyPr/>
        <a:lstStyle/>
        <a:p>
          <a:r>
            <a:rPr lang="es-MX" dirty="0">
              <a:latin typeface="Calibri Light" panose="020F0302020204030204"/>
            </a:rPr>
            <a:t>Desarrollador</a:t>
          </a:r>
          <a:endParaRPr lang="es-MX" dirty="0"/>
        </a:p>
      </dgm:t>
    </dgm:pt>
    <dgm:pt modelId="{35EEEEB1-B116-40C6-8142-8F938AF38B0B}" type="sibTrans" cxnId="{D5771F2D-99A4-4884-A896-FA1E2DEFDD88}">
      <dgm:prSet/>
      <dgm:spPr/>
      <dgm:t>
        <a:bodyPr/>
        <a:lstStyle/>
        <a:p>
          <a:endParaRPr lang="es-CL"/>
        </a:p>
      </dgm:t>
    </dgm:pt>
    <dgm:pt modelId="{AC7F7F07-A811-4CCD-BBFE-DAA4D1F5EE40}" type="parTrans" cxnId="{D5771F2D-99A4-4884-A896-FA1E2DEFDD88}">
      <dgm:prSet/>
      <dgm:spPr/>
      <dgm:t>
        <a:bodyPr/>
        <a:lstStyle/>
        <a:p>
          <a:endParaRPr lang="es-CL"/>
        </a:p>
      </dgm:t>
    </dgm:pt>
    <dgm:pt modelId="{EA3B2395-55AF-495E-9D6B-329D2886612F}">
      <dgm:prSet phldrT="[Texto]"/>
      <dgm:spPr/>
      <dgm:t>
        <a:bodyPr/>
        <a:lstStyle/>
        <a:p>
          <a:r>
            <a:rPr lang="es-MX" dirty="0">
              <a:latin typeface="Calibri Light" panose="020F0302020204030204"/>
            </a:rPr>
            <a:t>Desarrollador</a:t>
          </a:r>
          <a:endParaRPr lang="es-CL" dirty="0"/>
        </a:p>
      </dgm:t>
    </dgm:pt>
    <dgm:pt modelId="{11A4E056-7834-4F82-8A9C-B8EA31F159E3}" type="sibTrans" cxnId="{778F2DBC-81F3-476D-BD99-784E4F7153C8}">
      <dgm:prSet/>
      <dgm:spPr/>
      <dgm:t>
        <a:bodyPr/>
        <a:lstStyle/>
        <a:p>
          <a:endParaRPr lang="es-CL"/>
        </a:p>
      </dgm:t>
    </dgm:pt>
    <dgm:pt modelId="{01DA10B6-3F7A-4C8A-AACD-F605EE6CCF20}" type="parTrans" cxnId="{778F2DBC-81F3-476D-BD99-784E4F7153C8}">
      <dgm:prSet/>
      <dgm:spPr/>
      <dgm:t>
        <a:bodyPr/>
        <a:lstStyle/>
        <a:p>
          <a:endParaRPr lang="es-CL"/>
        </a:p>
      </dgm:t>
    </dgm:pt>
    <dgm:pt modelId="{A164862C-4C37-45DD-AFE8-D57F124602D8}">
      <dgm:prSet phldr="0"/>
      <dgm:spPr/>
      <dgm:t>
        <a:bodyPr/>
        <a:lstStyle/>
        <a:p>
          <a:endParaRPr lang="es-MX" dirty="0">
            <a:latin typeface="Calibri Light" panose="020F0302020204030204"/>
          </a:endParaRPr>
        </a:p>
      </dgm:t>
    </dgm:pt>
    <dgm:pt modelId="{87AB0523-EF0E-46C3-A9A5-ED1F44EF9203}" type="parTrans" cxnId="{5DAE60E4-B511-4582-BE33-F17074D05190}">
      <dgm:prSet/>
      <dgm:spPr/>
    </dgm:pt>
    <dgm:pt modelId="{3D7BC4E7-CA98-453E-8031-AA096DFF1ED3}" type="sibTrans" cxnId="{5DAE60E4-B511-4582-BE33-F17074D05190}">
      <dgm:prSet/>
      <dgm:spPr/>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3" custLinFactNeighborX="5318" custLinFactNeighborY="-12417"/>
      <dgm:spPr/>
    </dgm:pt>
    <dgm:pt modelId="{9A7E2690-DE9C-4572-9BE5-B8C9A3B8BBB3}" type="pres">
      <dgm:prSet presAssocID="{78BFB295-8F5D-4286-B72B-79142F8F0E13}" presName="img" presStyleLbl="fgImgPlace1" presStyleIdx="0" presStyleCnt="3"/>
      <dgm:spPr/>
    </dgm:pt>
    <dgm:pt modelId="{52D125D2-FCA7-4A2D-AB39-B6BD54F251F2}" type="pres">
      <dgm:prSet presAssocID="{78BFB295-8F5D-4286-B72B-79142F8F0E13}" presName="text" presStyleLbl="node1" presStyleIdx="0" presStyleCnt="3">
        <dgm:presLayoutVars>
          <dgm:bulletEnabled val="1"/>
        </dgm:presLayoutVars>
      </dgm:prSet>
      <dgm:spPr/>
    </dgm:pt>
    <dgm:pt modelId="{E95CA29D-745B-40BA-93B6-BB607C99A2CE}" type="pres">
      <dgm:prSet presAssocID="{E88D0928-51D4-4670-8963-60ABBB193E13}" presName="spacer" presStyleCnt="0"/>
      <dgm:spPr/>
    </dgm:pt>
    <dgm:pt modelId="{41A67AC8-1DD7-4AB7-96A3-87B24035E3FA}" type="pres">
      <dgm:prSet presAssocID="{02A34BC0-F8BA-4A89-87A4-4F20079DFD06}" presName="comp" presStyleCnt="0"/>
      <dgm:spPr/>
    </dgm:pt>
    <dgm:pt modelId="{39AFE128-ACF6-44CA-B18B-64F5782CF210}" type="pres">
      <dgm:prSet presAssocID="{02A34BC0-F8BA-4A89-87A4-4F20079DFD06}" presName="box" presStyleLbl="node1" presStyleIdx="1" presStyleCnt="3"/>
      <dgm:spPr/>
    </dgm:pt>
    <dgm:pt modelId="{3F97C059-D720-4D48-953F-B84D04D0BF79}" type="pres">
      <dgm:prSet presAssocID="{02A34BC0-F8BA-4A89-87A4-4F20079DFD06}" presName="img" presStyleLbl="fgImgPlace1" presStyleIdx="1" presStyleCnt="3"/>
      <dgm:spPr/>
    </dgm:pt>
    <dgm:pt modelId="{CFFDF23F-D296-4CDF-8EE4-8A672559E207}" type="pres">
      <dgm:prSet presAssocID="{02A34BC0-F8BA-4A89-87A4-4F20079DFD06}" presName="text" presStyleLbl="node1" presStyleIdx="1" presStyleCnt="3">
        <dgm:presLayoutVars>
          <dgm:bulletEnabled val="1"/>
        </dgm:presLayoutVars>
      </dgm:prSet>
      <dgm:spPr/>
    </dgm:pt>
    <dgm:pt modelId="{40453781-DACE-4118-ADC4-2B966E9374E5}" type="pres">
      <dgm:prSet presAssocID="{44AB630E-CD8B-4223-9F51-5EEE4E054B0A}" presName="spacer" presStyleCnt="0"/>
      <dgm:spPr/>
    </dgm:pt>
    <dgm:pt modelId="{536722F8-2BA5-41A1-87DF-BBB1AF7DCA80}" type="pres">
      <dgm:prSet presAssocID="{99FF0D0F-282A-4030-9AF5-3B7621881539}" presName="comp" presStyleCnt="0"/>
      <dgm:spPr/>
    </dgm:pt>
    <dgm:pt modelId="{F36F4ED1-B414-46B8-A8C5-C0FB11F5CFBC}" type="pres">
      <dgm:prSet presAssocID="{99FF0D0F-282A-4030-9AF5-3B7621881539}" presName="box" presStyleLbl="node1" presStyleIdx="2" presStyleCnt="3"/>
      <dgm:spPr/>
    </dgm:pt>
    <dgm:pt modelId="{7C6A764B-C67C-494C-B90E-7B3C3DDE54A4}" type="pres">
      <dgm:prSet presAssocID="{99FF0D0F-282A-4030-9AF5-3B7621881539}" presName="img" presStyleLbl="fgImgPlace1" presStyleIdx="2" presStyleCnt="3"/>
      <dgm:spPr/>
    </dgm:pt>
    <dgm:pt modelId="{0E12AD21-08CC-4736-A269-DD5234F9D874}" type="pres">
      <dgm:prSet presAssocID="{99FF0D0F-282A-4030-9AF5-3B7621881539}" presName="text" presStyleLbl="node1" presStyleIdx="2" presStyleCnt="3">
        <dgm:presLayoutVars>
          <dgm:bulletEnabled val="1"/>
        </dgm:presLayoutVars>
      </dgm:prSet>
      <dgm:spPr/>
    </dgm:pt>
  </dgm:ptLst>
  <dgm:cxnLst>
    <dgm:cxn modelId="{43154401-F26A-4749-BD26-ACB64FEEA9E1}" type="presOf" srcId="{EA3B2395-55AF-495E-9D6B-329D2886612F}" destId="{CFFDF23F-D296-4CDF-8EE4-8A672559E207}" srcOrd="1" destOrd="1" presId="urn:microsoft.com/office/officeart/2005/8/layout/vList4"/>
    <dgm:cxn modelId="{9B78C21B-476A-479D-927B-86E8674B6480}" type="presOf" srcId="{02A34BC0-F8BA-4A89-87A4-4F20079DFD06}" destId="{CFFDF23F-D296-4CDF-8EE4-8A672559E207}" srcOrd="1" destOrd="0" presId="urn:microsoft.com/office/officeart/2005/8/layout/vList4"/>
    <dgm:cxn modelId="{4B56CC1D-5349-49F0-81CA-467EA5D35151}" type="presOf" srcId="{02A34BC0-F8BA-4A89-87A4-4F20079DFD06}" destId="{39AFE128-ACF6-44CA-B18B-64F5782CF210}" srcOrd="0" destOrd="0" presId="urn:microsoft.com/office/officeart/2005/8/layout/vList4"/>
    <dgm:cxn modelId="{53504922-BF38-4756-A754-EF923F1459DA}" type="presOf" srcId="{A2BD12B5-7AB5-4859-B57E-1E77C0ED35DF}" destId="{0E12AD21-08CC-4736-A269-DD5234F9D874}" srcOrd="1" destOrd="1" presId="urn:microsoft.com/office/officeart/2005/8/layout/vList4"/>
    <dgm:cxn modelId="{D5771F2D-99A4-4884-A896-FA1E2DEFDD88}" srcId="{99FF0D0F-282A-4030-9AF5-3B7621881539}" destId="{A2BD12B5-7AB5-4859-B57E-1E77C0ED35DF}" srcOrd="0" destOrd="0" parTransId="{AC7F7F07-A811-4CCD-BBFE-DAA4D1F5EE40}" sibTransId="{35EEEEB1-B116-40C6-8142-8F938AF38B0B}"/>
    <dgm:cxn modelId="{484B8A37-0122-4FF5-93D2-4A15DF521A17}" srcId="{78BFB295-8F5D-4286-B72B-79142F8F0E13}" destId="{D868444B-AE34-4422-A6A5-1F7D392D0C20}" srcOrd="0" destOrd="0" parTransId="{7DB88D83-6C3A-48C1-8CAD-0D11C3BEC35C}" sibTransId="{74B9B1A5-94EB-40A9-BFF2-678501068FB8}"/>
    <dgm:cxn modelId="{AD35FD3B-30D0-464A-905D-F464E1F8A1C5}" type="presOf" srcId="{A164862C-4C37-45DD-AFE8-D57F124602D8}" destId="{52D125D2-FCA7-4A2D-AB39-B6BD54F251F2}" srcOrd="1" destOrd="2" presId="urn:microsoft.com/office/officeart/2005/8/layout/vList4"/>
    <dgm:cxn modelId="{4FE7AF63-70AC-4ED4-8BFB-DCB2408F3318}" srcId="{BE45140C-C326-4DAA-A267-498AD5117D68}" destId="{99FF0D0F-282A-4030-9AF5-3B7621881539}" srcOrd="2" destOrd="0" parTransId="{A86F315C-C500-49D7-B443-1D58BD48589A}" sibTransId="{1CCC8D2D-CD28-4814-B055-28ABD65CA276}"/>
    <dgm:cxn modelId="{94963A6B-E478-40C5-9ED9-6258DC21C7E6}" type="presOf" srcId="{78BFB295-8F5D-4286-B72B-79142F8F0E13}" destId="{54FC4CB6-0791-48D3-B2C5-2E99B8AFCFF7}" srcOrd="0" destOrd="0" presId="urn:microsoft.com/office/officeart/2005/8/layout/vList4"/>
    <dgm:cxn modelId="{88A7A970-82F5-4A8D-A6A5-DD5FFCDCA46E}" type="presOf" srcId="{D868444B-AE34-4422-A6A5-1F7D392D0C20}" destId="{52D125D2-FCA7-4A2D-AB39-B6BD54F251F2}" srcOrd="1" destOrd="1" presId="urn:microsoft.com/office/officeart/2005/8/layout/vList4"/>
    <dgm:cxn modelId="{F3FFF670-09C1-471F-BC64-3D576967C5A4}" type="presOf" srcId="{78BFB295-8F5D-4286-B72B-79142F8F0E13}" destId="{52D125D2-FCA7-4A2D-AB39-B6BD54F251F2}" srcOrd="1" destOrd="0" presId="urn:microsoft.com/office/officeart/2005/8/layout/vList4"/>
    <dgm:cxn modelId="{0E2AE979-A66C-4CEC-BFF4-5B28BB7CD9EA}" srcId="{BE45140C-C326-4DAA-A267-498AD5117D68}" destId="{02A34BC0-F8BA-4A89-87A4-4F20079DFD06}" srcOrd="1" destOrd="0" parTransId="{9ADB496F-2DB6-4F16-8C91-2EB9CDF5F2F2}" sibTransId="{44AB630E-CD8B-4223-9F51-5EEE4E054B0A}"/>
    <dgm:cxn modelId="{2AD07198-D472-4B98-B6D5-5A730374E9A2}" srcId="{BE45140C-C326-4DAA-A267-498AD5117D68}" destId="{78BFB295-8F5D-4286-B72B-79142F8F0E13}" srcOrd="0" destOrd="0" parTransId="{F1885FAB-61EC-4F80-98D0-72360031AF9F}" sibTransId="{E88D0928-51D4-4670-8963-60ABBB193E13}"/>
    <dgm:cxn modelId="{BFD99F99-19AD-42EA-A8B0-75D2657571E6}" type="presOf" srcId="{A2BD12B5-7AB5-4859-B57E-1E77C0ED35DF}" destId="{F36F4ED1-B414-46B8-A8C5-C0FB11F5CFBC}" srcOrd="0" destOrd="1" presId="urn:microsoft.com/office/officeart/2005/8/layout/vList4"/>
    <dgm:cxn modelId="{690A389C-25C1-485B-88F9-437236A47744}" type="presOf" srcId="{BE45140C-C326-4DAA-A267-498AD5117D68}" destId="{6E1E561E-88C1-49C6-A3F7-DE4B9AD43273}" srcOrd="0" destOrd="0" presId="urn:microsoft.com/office/officeart/2005/8/layout/vList4"/>
    <dgm:cxn modelId="{9C3330B1-0718-42BD-A902-E26EB3414600}" type="presOf" srcId="{D868444B-AE34-4422-A6A5-1F7D392D0C20}" destId="{54FC4CB6-0791-48D3-B2C5-2E99B8AFCFF7}" srcOrd="0" destOrd="1" presId="urn:microsoft.com/office/officeart/2005/8/layout/vList4"/>
    <dgm:cxn modelId="{778F2DBC-81F3-476D-BD99-784E4F7153C8}" srcId="{02A34BC0-F8BA-4A89-87A4-4F20079DFD06}" destId="{EA3B2395-55AF-495E-9D6B-329D2886612F}" srcOrd="0" destOrd="0" parTransId="{01DA10B6-3F7A-4C8A-AACD-F605EE6CCF20}" sibTransId="{11A4E056-7834-4F82-8A9C-B8EA31F159E3}"/>
    <dgm:cxn modelId="{37D27FDA-4511-4788-9774-BF72FE9D1A2E}" type="presOf" srcId="{99FF0D0F-282A-4030-9AF5-3B7621881539}" destId="{F36F4ED1-B414-46B8-A8C5-C0FB11F5CFBC}" srcOrd="0" destOrd="0" presId="urn:microsoft.com/office/officeart/2005/8/layout/vList4"/>
    <dgm:cxn modelId="{017CA5E1-B805-43E8-B965-88180DF1C3E5}" type="presOf" srcId="{99FF0D0F-282A-4030-9AF5-3B7621881539}" destId="{0E12AD21-08CC-4736-A269-DD5234F9D874}" srcOrd="1" destOrd="0" presId="urn:microsoft.com/office/officeart/2005/8/layout/vList4"/>
    <dgm:cxn modelId="{5DAE60E4-B511-4582-BE33-F17074D05190}" srcId="{78BFB295-8F5D-4286-B72B-79142F8F0E13}" destId="{A164862C-4C37-45DD-AFE8-D57F124602D8}" srcOrd="1" destOrd="0" parTransId="{87AB0523-EF0E-46C3-A9A5-ED1F44EF9203}" sibTransId="{3D7BC4E7-CA98-453E-8031-AA096DFF1ED3}"/>
    <dgm:cxn modelId="{C603E0F0-4DE4-4384-B208-27506A381E0E}" type="presOf" srcId="{A164862C-4C37-45DD-AFE8-D57F124602D8}" destId="{54FC4CB6-0791-48D3-B2C5-2E99B8AFCFF7}" srcOrd="0" destOrd="2" presId="urn:microsoft.com/office/officeart/2005/8/layout/vList4"/>
    <dgm:cxn modelId="{3557CDF2-76EC-4E08-B416-64BECAB74D9D}" type="presOf" srcId="{EA3B2395-55AF-495E-9D6B-329D2886612F}" destId="{39AFE128-ACF6-44CA-B18B-64F5782CF210}" srcOrd="0" destOrd="1" presId="urn:microsoft.com/office/officeart/2005/8/layout/vList4"/>
    <dgm:cxn modelId="{94AB5C5E-676C-4FBF-B46C-921DB705B6EA}" type="presParOf" srcId="{6E1E561E-88C1-49C6-A3F7-DE4B9AD43273}" destId="{F70979D0-5925-4EC3-AD84-986E0EC7B0D8}" srcOrd="0" destOrd="0" presId="urn:microsoft.com/office/officeart/2005/8/layout/vList4"/>
    <dgm:cxn modelId="{580BFAD0-17F5-4929-A9A2-F1838495892F}" type="presParOf" srcId="{F70979D0-5925-4EC3-AD84-986E0EC7B0D8}" destId="{54FC4CB6-0791-48D3-B2C5-2E99B8AFCFF7}" srcOrd="0" destOrd="0" presId="urn:microsoft.com/office/officeart/2005/8/layout/vList4"/>
    <dgm:cxn modelId="{A4279AFD-CBC3-4107-88FF-7D5D34C3843D}" type="presParOf" srcId="{F70979D0-5925-4EC3-AD84-986E0EC7B0D8}" destId="{9A7E2690-DE9C-4572-9BE5-B8C9A3B8BBB3}" srcOrd="1" destOrd="0" presId="urn:microsoft.com/office/officeart/2005/8/layout/vList4"/>
    <dgm:cxn modelId="{E1A2D7E5-D947-4E67-BE13-C0A6C515A59F}" type="presParOf" srcId="{F70979D0-5925-4EC3-AD84-986E0EC7B0D8}" destId="{52D125D2-FCA7-4A2D-AB39-B6BD54F251F2}" srcOrd="2" destOrd="0" presId="urn:microsoft.com/office/officeart/2005/8/layout/vList4"/>
    <dgm:cxn modelId="{7070BAB7-059F-4744-AE1F-9D51395FB938}" type="presParOf" srcId="{6E1E561E-88C1-49C6-A3F7-DE4B9AD43273}" destId="{E95CA29D-745B-40BA-93B6-BB607C99A2CE}" srcOrd="1" destOrd="0" presId="urn:microsoft.com/office/officeart/2005/8/layout/vList4"/>
    <dgm:cxn modelId="{41540081-ACF8-42DD-A670-28E18E12D3C2}" type="presParOf" srcId="{6E1E561E-88C1-49C6-A3F7-DE4B9AD43273}" destId="{41A67AC8-1DD7-4AB7-96A3-87B24035E3FA}" srcOrd="2" destOrd="0" presId="urn:microsoft.com/office/officeart/2005/8/layout/vList4"/>
    <dgm:cxn modelId="{0954E347-9B4E-445B-9A07-40A7637223A5}" type="presParOf" srcId="{41A67AC8-1DD7-4AB7-96A3-87B24035E3FA}" destId="{39AFE128-ACF6-44CA-B18B-64F5782CF210}" srcOrd="0" destOrd="0" presId="urn:microsoft.com/office/officeart/2005/8/layout/vList4"/>
    <dgm:cxn modelId="{6EF9177C-CFD9-412F-BF93-3CD6D7A22A77}" type="presParOf" srcId="{41A67AC8-1DD7-4AB7-96A3-87B24035E3FA}" destId="{3F97C059-D720-4D48-953F-B84D04D0BF79}" srcOrd="1" destOrd="0" presId="urn:microsoft.com/office/officeart/2005/8/layout/vList4"/>
    <dgm:cxn modelId="{874F648F-E3A9-4B24-A106-13CE6B82911E}" type="presParOf" srcId="{41A67AC8-1DD7-4AB7-96A3-87B24035E3FA}" destId="{CFFDF23F-D296-4CDF-8EE4-8A672559E207}" srcOrd="2" destOrd="0" presId="urn:microsoft.com/office/officeart/2005/8/layout/vList4"/>
    <dgm:cxn modelId="{7B4ABF71-83F1-4A86-AF69-EAEC39381685}" type="presParOf" srcId="{6E1E561E-88C1-49C6-A3F7-DE4B9AD43273}" destId="{40453781-DACE-4118-ADC4-2B966E9374E5}" srcOrd="3" destOrd="0" presId="urn:microsoft.com/office/officeart/2005/8/layout/vList4"/>
    <dgm:cxn modelId="{C59726DD-9603-4FC7-AB42-6FDDFB5D9FC3}" type="presParOf" srcId="{6E1E561E-88C1-49C6-A3F7-DE4B9AD43273}" destId="{536722F8-2BA5-41A1-87DF-BBB1AF7DCA80}" srcOrd="4" destOrd="0" presId="urn:microsoft.com/office/officeart/2005/8/layout/vList4"/>
    <dgm:cxn modelId="{677B9429-AA23-4D76-B787-F51B8E02E6C2}" type="presParOf" srcId="{536722F8-2BA5-41A1-87DF-BBB1AF7DCA80}" destId="{F36F4ED1-B414-46B8-A8C5-C0FB11F5CFBC}" srcOrd="0" destOrd="0" presId="urn:microsoft.com/office/officeart/2005/8/layout/vList4"/>
    <dgm:cxn modelId="{ECA3BEBE-B86E-4DAF-8FD4-326ADA9039E2}" type="presParOf" srcId="{536722F8-2BA5-41A1-87DF-BBB1AF7DCA80}" destId="{7C6A764B-C67C-494C-B90E-7B3C3DDE54A4}" srcOrd="1" destOrd="0" presId="urn:microsoft.com/office/officeart/2005/8/layout/vList4"/>
    <dgm:cxn modelId="{651EF1D9-DD72-45BD-9B18-C738B1441D47}" type="presParOf" srcId="{536722F8-2BA5-41A1-87DF-BBB1AF7DCA80}" destId="{0E12AD21-08CC-4736-A269-DD5234F9D87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s-MX" sz="2600" kern="1200" dirty="0">
              <a:latin typeface="Calibri Light" panose="020F0302020204030204"/>
            </a:rPr>
            <a:t>Agustín Sánchez Cigna</a:t>
          </a:r>
          <a:endParaRPr lang="es-CL" sz="2600" kern="1200" dirty="0"/>
        </a:p>
        <a:p>
          <a:pPr marL="228600" lvl="1" indent="-228600" algn="l" defTabSz="889000" rtl="0">
            <a:lnSpc>
              <a:spcPct val="90000"/>
            </a:lnSpc>
            <a:spcBef>
              <a:spcPct val="0"/>
            </a:spcBef>
            <a:spcAft>
              <a:spcPct val="15000"/>
            </a:spcAft>
            <a:buChar char="•"/>
          </a:pPr>
          <a:r>
            <a:rPr lang="es-MX" sz="2000" kern="1200" dirty="0">
              <a:latin typeface="Calibri Light" panose="020F0302020204030204"/>
            </a:rPr>
            <a:t>Jefe de Equipo</a:t>
          </a:r>
          <a:endParaRPr lang="es-MX" sz="2000" kern="1200" dirty="0"/>
        </a:p>
        <a:p>
          <a:pPr marL="228600" lvl="1" indent="-228600" algn="l" defTabSz="889000">
            <a:lnSpc>
              <a:spcPct val="90000"/>
            </a:lnSpc>
            <a:spcBef>
              <a:spcPct val="0"/>
            </a:spcBef>
            <a:spcAft>
              <a:spcPct val="15000"/>
            </a:spcAft>
            <a:buChar char="•"/>
          </a:pPr>
          <a:endParaRPr lang="es-MX" sz="2000" kern="1200" dirty="0">
            <a:latin typeface="Calibri Light" panose="020F0302020204030204"/>
          </a:endParaRPr>
        </a:p>
      </dsp:txBody>
      <dsp:txXfrm>
        <a:off x="1662653" y="0"/>
        <a:ext cx="5970840" cy="1359548"/>
      </dsp:txXfrm>
    </dsp:sp>
    <dsp:sp modelId="{9A7E2690-DE9C-4572-9BE5-B8C9A3B8BBB3}">
      <dsp:nvSpPr>
        <dsp:cNvPr id="0" name=""/>
        <dsp:cNvSpPr/>
      </dsp:nvSpPr>
      <dsp:spPr>
        <a:xfrm>
          <a:off x="135954" y="135954"/>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AFE128-ACF6-44CA-B18B-64F5782CF210}">
      <dsp:nvSpPr>
        <dsp:cNvPr id="0" name=""/>
        <dsp:cNvSpPr/>
      </dsp:nvSpPr>
      <dsp:spPr>
        <a:xfrm>
          <a:off x="0" y="1495502"/>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s-MX" sz="2600" kern="1200" dirty="0">
              <a:latin typeface="Calibri Light" panose="020F0302020204030204"/>
            </a:rPr>
            <a:t>Ignacio Sánchez Cigna</a:t>
          </a:r>
          <a:endParaRPr lang="es-CL" sz="2600" kern="1200" dirty="0"/>
        </a:p>
        <a:p>
          <a:pPr marL="228600" lvl="1" indent="-228600" algn="l" defTabSz="889000">
            <a:lnSpc>
              <a:spcPct val="90000"/>
            </a:lnSpc>
            <a:spcBef>
              <a:spcPct val="0"/>
            </a:spcBef>
            <a:spcAft>
              <a:spcPct val="15000"/>
            </a:spcAft>
            <a:buChar char="•"/>
          </a:pPr>
          <a:r>
            <a:rPr lang="es-MX" sz="2000" kern="1200" dirty="0">
              <a:latin typeface="Calibri Light" panose="020F0302020204030204"/>
            </a:rPr>
            <a:t>Desarrollador</a:t>
          </a:r>
          <a:endParaRPr lang="es-CL" sz="2000" kern="1200" dirty="0"/>
        </a:p>
      </dsp:txBody>
      <dsp:txXfrm>
        <a:off x="1662653" y="1495502"/>
        <a:ext cx="5970840" cy="1359548"/>
      </dsp:txXfrm>
    </dsp:sp>
    <dsp:sp modelId="{3F97C059-D720-4D48-953F-B84D04D0BF79}">
      <dsp:nvSpPr>
        <dsp:cNvPr id="0" name=""/>
        <dsp:cNvSpPr/>
      </dsp:nvSpPr>
      <dsp:spPr>
        <a:xfrm>
          <a:off x="135954" y="1631457"/>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6F4ED1-B414-46B8-A8C5-C0FB11F5CFBC}">
      <dsp:nvSpPr>
        <dsp:cNvPr id="0" name=""/>
        <dsp:cNvSpPr/>
      </dsp:nvSpPr>
      <dsp:spPr>
        <a:xfrm>
          <a:off x="0" y="2991005"/>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s-MX" sz="2600" kern="1200" dirty="0">
              <a:latin typeface="Calibri Light" panose="020F0302020204030204"/>
            </a:rPr>
            <a:t>Kevin Trujillo Ramirez</a:t>
          </a:r>
          <a:endParaRPr lang="es-MX" sz="2600" kern="1200" dirty="0"/>
        </a:p>
        <a:p>
          <a:pPr marL="228600" lvl="1" indent="-228600" algn="l" defTabSz="889000">
            <a:lnSpc>
              <a:spcPct val="90000"/>
            </a:lnSpc>
            <a:spcBef>
              <a:spcPct val="0"/>
            </a:spcBef>
            <a:spcAft>
              <a:spcPct val="15000"/>
            </a:spcAft>
            <a:buChar char="•"/>
          </a:pPr>
          <a:r>
            <a:rPr lang="es-MX" sz="2000" kern="1200" dirty="0">
              <a:latin typeface="Calibri Light" panose="020F0302020204030204"/>
            </a:rPr>
            <a:t>Desarrollador</a:t>
          </a:r>
          <a:endParaRPr lang="es-MX" sz="2000" kern="1200" dirty="0"/>
        </a:p>
      </dsp:txBody>
      <dsp:txXfrm>
        <a:off x="1662653" y="2991005"/>
        <a:ext cx="5970840" cy="1359548"/>
      </dsp:txXfrm>
    </dsp:sp>
    <dsp:sp modelId="{7C6A764B-C67C-494C-B90E-7B3C3DDE54A4}">
      <dsp:nvSpPr>
        <dsp:cNvPr id="0" name=""/>
        <dsp:cNvSpPr/>
      </dsp:nvSpPr>
      <dsp:spPr>
        <a:xfrm>
          <a:off x="135954" y="3126960"/>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27-11-2024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27-11-2024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lIns="91440" tIns="45720" rIns="91440" bIns="45720" rtlCol="0" anchor="t">
            <a:spAutoFit/>
          </a:bodyPr>
          <a:lstStyle/>
          <a:p>
            <a:pPr algn="ctr"/>
            <a:r>
              <a:rPr lang="es-MX" sz="4400" dirty="0"/>
              <a:t>PROYECTO “ENCOMIENDA.ME”</a:t>
            </a:r>
          </a:p>
          <a:p>
            <a:pPr algn="ctr"/>
            <a:r>
              <a:rPr lang="es-MX" sz="2400" dirty="0"/>
              <a:t>PRESENTACIÓN FINAL CAPSTONE</a:t>
            </a:r>
            <a:endParaRPr lang="es-CL" sz="2400" dirty="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646331"/>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p>
          <a:p>
            <a:endParaRPr lang="es-MX" dirty="0">
              <a:solidFill>
                <a:schemeClr val="bg2">
                  <a:lumMod val="50000"/>
                </a:schemeClr>
              </a:solidFill>
              <a:ea typeface="Calibri"/>
              <a:cs typeface="Calibri"/>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988959"/>
            <a:ext cx="5223406" cy="1015663"/>
          </a:xfrm>
          <a:prstGeom prst="rect">
            <a:avLst/>
          </a:prstGeom>
          <a:noFill/>
        </p:spPr>
        <p:txBody>
          <a:bodyPr wrap="square" lIns="91440" tIns="45720" rIns="91440" bIns="45720" rtlCol="0" anchor="t">
            <a:spAutoFit/>
          </a:bodyPr>
          <a:lstStyle/>
          <a:p>
            <a:pPr algn="ctr"/>
            <a:r>
              <a:rPr lang="es-MX" sz="3600" dirty="0"/>
              <a:t>Arquitectura del software</a:t>
            </a:r>
          </a:p>
          <a:p>
            <a:pPr algn="ctr"/>
            <a:r>
              <a:rPr lang="es-MX" sz="2400" dirty="0">
                <a:solidFill>
                  <a:schemeClr val="bg2">
                    <a:lumMod val="50000"/>
                  </a:schemeClr>
                </a:solidFill>
              </a:rPr>
              <a:t>Diagrama de Clases</a:t>
            </a:r>
            <a:endParaRPr lang="es-MX" dirty="0">
              <a:solidFill>
                <a:schemeClr val="bg2">
                  <a:lumMod val="50000"/>
                </a:schemeClr>
              </a:solidFill>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5" name="Imagen 4" descr="Diagrama&#10;&#10;Descripción generada automáticamente">
            <a:extLst>
              <a:ext uri="{FF2B5EF4-FFF2-40B4-BE49-F238E27FC236}">
                <a16:creationId xmlns:a16="http://schemas.microsoft.com/office/drawing/2014/main" id="{679984C9-8E3B-63DF-B348-FA6BFF169D23}"/>
              </a:ext>
            </a:extLst>
          </p:cNvPr>
          <p:cNvPicPr>
            <a:picLocks noChangeAspect="1"/>
          </p:cNvPicPr>
          <p:nvPr/>
        </p:nvPicPr>
        <p:blipFill>
          <a:blip r:embed="rId3"/>
          <a:stretch>
            <a:fillRect/>
          </a:stretch>
        </p:blipFill>
        <p:spPr>
          <a:xfrm>
            <a:off x="1404937" y="1998032"/>
            <a:ext cx="9382125" cy="4552950"/>
          </a:xfrm>
          <a:prstGeom prst="rect">
            <a:avLst/>
          </a:prstGeom>
        </p:spPr>
      </p:pic>
    </p:spTree>
    <p:extLst>
      <p:ext uri="{BB962C8B-B14F-4D97-AF65-F5344CB8AC3E}">
        <p14:creationId xmlns:p14="http://schemas.microsoft.com/office/powerpoint/2010/main" val="32080496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646331"/>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MX" dirty="0">
              <a:solidFill>
                <a:schemeClr val="bg2">
                  <a:lumMod val="50000"/>
                </a:schemeClr>
              </a:solidFill>
              <a:ea typeface="Calibri"/>
              <a:cs typeface="Calibri"/>
            </a:endParaRPr>
          </a:p>
          <a:p>
            <a:endParaRPr lang="es-MX" dirty="0">
              <a:solidFill>
                <a:schemeClr val="bg2">
                  <a:lumMod val="50000"/>
                </a:schemeClr>
              </a:solidFill>
              <a:ea typeface="Calibri"/>
              <a:cs typeface="Calibri"/>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988959"/>
            <a:ext cx="5223406" cy="1015663"/>
          </a:xfrm>
          <a:prstGeom prst="rect">
            <a:avLst/>
          </a:prstGeom>
          <a:noFill/>
        </p:spPr>
        <p:txBody>
          <a:bodyPr wrap="square" lIns="91440" tIns="45720" rIns="91440" bIns="45720" rtlCol="0" anchor="t">
            <a:spAutoFit/>
          </a:bodyPr>
          <a:lstStyle/>
          <a:p>
            <a:pPr algn="ctr"/>
            <a:r>
              <a:rPr lang="es-MX" sz="3600" dirty="0"/>
              <a:t>Arquitectura del software</a:t>
            </a:r>
          </a:p>
          <a:p>
            <a:pPr algn="ctr"/>
            <a:r>
              <a:rPr lang="es-MX" sz="2400" dirty="0">
                <a:solidFill>
                  <a:schemeClr val="bg2">
                    <a:lumMod val="50000"/>
                  </a:schemeClr>
                </a:solidFill>
              </a:rPr>
              <a:t>Diagrama de componentes</a:t>
            </a:r>
            <a:endParaRPr lang="es-MX" dirty="0">
              <a:solidFill>
                <a:schemeClr val="bg2">
                  <a:lumMod val="50000"/>
                </a:schemeClr>
              </a:solidFill>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Imagen 1" descr="Interfaz de usuario gráfica, Aplicación, Tabla&#10;&#10;Descripción generada automáticamente">
            <a:extLst>
              <a:ext uri="{FF2B5EF4-FFF2-40B4-BE49-F238E27FC236}">
                <a16:creationId xmlns:a16="http://schemas.microsoft.com/office/drawing/2014/main" id="{149087AB-AB6F-69FB-5340-529169A35875}"/>
              </a:ext>
            </a:extLst>
          </p:cNvPr>
          <p:cNvPicPr>
            <a:picLocks noChangeAspect="1"/>
          </p:cNvPicPr>
          <p:nvPr/>
        </p:nvPicPr>
        <p:blipFill>
          <a:blip r:embed="rId3"/>
          <a:stretch>
            <a:fillRect/>
          </a:stretch>
        </p:blipFill>
        <p:spPr>
          <a:xfrm>
            <a:off x="5215460" y="1204130"/>
            <a:ext cx="5445821" cy="5305685"/>
          </a:xfrm>
          <a:prstGeom prst="rect">
            <a:avLst/>
          </a:prstGeom>
        </p:spPr>
      </p:pic>
    </p:spTree>
    <p:extLst>
      <p:ext uri="{BB962C8B-B14F-4D97-AF65-F5344CB8AC3E}">
        <p14:creationId xmlns:p14="http://schemas.microsoft.com/office/powerpoint/2010/main" val="25945435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MX" dirty="0">
              <a:solidFill>
                <a:schemeClr val="bg2">
                  <a:lumMod val="50000"/>
                </a:schemeClr>
              </a:solidFill>
              <a:ea typeface="Calibri"/>
              <a:cs typeface="Calibri"/>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994244"/>
            <a:ext cx="4864273" cy="646331"/>
          </a:xfrm>
          <a:prstGeom prst="rect">
            <a:avLst/>
          </a:prstGeom>
          <a:noFill/>
        </p:spPr>
        <p:txBody>
          <a:bodyPr wrap="square" rtlCol="0">
            <a:spAutoFit/>
          </a:bodyPr>
          <a:lstStyle/>
          <a:p>
            <a:pPr algn="ctr"/>
            <a:r>
              <a:rPr lang="es-MX" sz="3600" dirty="0"/>
              <a:t>Modelo de datos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3" name="Imagen 2" descr="Una captura de pantalla de un celular&#10;&#10;Descripción generada automáticamente">
            <a:extLst>
              <a:ext uri="{FF2B5EF4-FFF2-40B4-BE49-F238E27FC236}">
                <a16:creationId xmlns:a16="http://schemas.microsoft.com/office/drawing/2014/main" id="{865363C4-2B98-BC76-05C3-57B02763C201}"/>
              </a:ext>
            </a:extLst>
          </p:cNvPr>
          <p:cNvPicPr>
            <a:picLocks noChangeAspect="1"/>
          </p:cNvPicPr>
          <p:nvPr/>
        </p:nvPicPr>
        <p:blipFill>
          <a:blip r:embed="rId3"/>
          <a:stretch>
            <a:fillRect/>
          </a:stretch>
        </p:blipFill>
        <p:spPr>
          <a:xfrm>
            <a:off x="4420545" y="990599"/>
            <a:ext cx="5313322" cy="5732743"/>
          </a:xfrm>
          <a:prstGeom prst="rect">
            <a:avLst/>
          </a:prstGeom>
        </p:spPr>
      </p:pic>
    </p:spTree>
    <p:extLst>
      <p:ext uri="{BB962C8B-B14F-4D97-AF65-F5344CB8AC3E}">
        <p14:creationId xmlns:p14="http://schemas.microsoft.com/office/powerpoint/2010/main" val="27524576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ES" dirty="0"/>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lIns="91440" tIns="45720" rIns="91440" bIns="45720" rtlCol="0" anchor="t">
            <a:spAutoFit/>
          </a:bodyPr>
          <a:lstStyle/>
          <a:p>
            <a:pPr algn="ctr"/>
            <a:r>
              <a:rPr lang="es-MX" sz="3600" dirty="0"/>
              <a:t>Tecnologías utilizadas (</a:t>
            </a:r>
            <a:r>
              <a:rPr lang="es-MX" sz="3600" dirty="0" err="1"/>
              <a:t>Frontend</a:t>
            </a:r>
            <a:r>
              <a:rPr lang="es-MX" sz="3600" dirty="0"/>
              <a:t>)</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97A9FAE2-D646-FEC4-429C-90D8A924C05A}"/>
              </a:ext>
            </a:extLst>
          </p:cNvPr>
          <p:cNvSpPr txBox="1"/>
          <p:nvPr/>
        </p:nvSpPr>
        <p:spPr>
          <a:xfrm>
            <a:off x="668054" y="2317315"/>
            <a:ext cx="373693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dirty="0">
                <a:ea typeface="+mn-lt"/>
                <a:cs typeface="+mn-lt"/>
              </a:rPr>
              <a:t>React - versión 18.2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NextJS - versión  13.2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Next </a:t>
            </a:r>
            <a:r>
              <a:rPr lang="es-ES" dirty="0" err="1">
                <a:ea typeface="+mn-lt"/>
                <a:cs typeface="+mn-lt"/>
              </a:rPr>
              <a:t>Outh</a:t>
            </a:r>
            <a:r>
              <a:rPr lang="es-ES" dirty="0">
                <a:ea typeface="+mn-lt"/>
                <a:cs typeface="+mn-lt"/>
              </a:rPr>
              <a:t> - versión  4.22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Axios - versión 1.4 </a:t>
            </a:r>
            <a:endParaRPr lang="es-ES" dirty="0">
              <a:ea typeface="Calibri" panose="020F0502020204030204"/>
              <a:cs typeface="Calibri" panose="020F0502020204030204"/>
            </a:endParaRPr>
          </a:p>
          <a:p>
            <a:pPr marL="285750" indent="-285750">
              <a:buFont typeface="Arial"/>
              <a:buChar char="•"/>
            </a:pPr>
            <a:r>
              <a:rPr lang="es-ES" dirty="0" err="1">
                <a:ea typeface="+mn-lt"/>
                <a:cs typeface="+mn-lt"/>
              </a:rPr>
              <a:t>Typescript</a:t>
            </a:r>
            <a:r>
              <a:rPr lang="es-ES" dirty="0">
                <a:ea typeface="+mn-lt"/>
                <a:cs typeface="+mn-lt"/>
              </a:rPr>
              <a:t> - versión 5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Bootstrap - versión 5.3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HTML5 </a:t>
            </a:r>
            <a:endParaRPr lang="es-ES" dirty="0">
              <a:ea typeface="Calibri" panose="020F0502020204030204"/>
              <a:cs typeface="Calibri" panose="020F0502020204030204"/>
            </a:endParaRPr>
          </a:p>
          <a:p>
            <a:pPr marL="285750" indent="-285750">
              <a:buFont typeface="Arial"/>
              <a:buChar char="•"/>
            </a:pPr>
            <a:r>
              <a:rPr lang="es-ES" dirty="0" err="1">
                <a:ea typeface="+mn-lt"/>
                <a:cs typeface="+mn-lt"/>
              </a:rPr>
              <a:t>Sass</a:t>
            </a:r>
            <a:r>
              <a:rPr lang="es-ES" dirty="0">
                <a:ea typeface="+mn-lt"/>
                <a:cs typeface="+mn-lt"/>
              </a:rPr>
              <a:t> - versión 1.60 </a:t>
            </a:r>
            <a:endParaRPr lang="es-ES" dirty="0">
              <a:ea typeface="Calibri" panose="020F0502020204030204"/>
              <a:cs typeface="Calibri" panose="020F0502020204030204"/>
            </a:endParaRPr>
          </a:p>
          <a:p>
            <a:pPr marL="285750" indent="-285750">
              <a:buFont typeface="Arial"/>
              <a:buChar char="•"/>
            </a:pPr>
            <a:r>
              <a:rPr lang="es-ES" dirty="0" err="1">
                <a:ea typeface="+mn-lt"/>
                <a:cs typeface="+mn-lt"/>
              </a:rPr>
              <a:t>Tailwind</a:t>
            </a:r>
            <a:r>
              <a:rPr lang="es-ES" dirty="0">
                <a:ea typeface="+mn-lt"/>
                <a:cs typeface="+mn-lt"/>
              </a:rPr>
              <a:t> CSS - versión 3.3</a:t>
            </a:r>
            <a:endParaRPr lang="es-ES" dirty="0">
              <a:ea typeface="Calibri" panose="020F0502020204030204"/>
              <a:cs typeface="Calibri" panose="020F0502020204030204"/>
            </a:endParaRPr>
          </a:p>
        </p:txBody>
      </p:sp>
      <p:pic>
        <p:nvPicPr>
          <p:cNvPr id="3" name="Imagen 2" descr="Icono&#10;&#10;Descripción generada automáticamente">
            <a:extLst>
              <a:ext uri="{FF2B5EF4-FFF2-40B4-BE49-F238E27FC236}">
                <a16:creationId xmlns:a16="http://schemas.microsoft.com/office/drawing/2014/main" id="{CD554963-E214-FE17-6FC7-1CA8FC6D276D}"/>
              </a:ext>
            </a:extLst>
          </p:cNvPr>
          <p:cNvPicPr>
            <a:picLocks noChangeAspect="1"/>
          </p:cNvPicPr>
          <p:nvPr/>
        </p:nvPicPr>
        <p:blipFill>
          <a:blip r:embed="rId3"/>
          <a:stretch>
            <a:fillRect/>
          </a:stretch>
        </p:blipFill>
        <p:spPr>
          <a:xfrm>
            <a:off x="4572000" y="2219064"/>
            <a:ext cx="1524000" cy="1543050"/>
          </a:xfrm>
          <a:prstGeom prst="rect">
            <a:avLst/>
          </a:prstGeom>
        </p:spPr>
      </p:pic>
      <p:pic>
        <p:nvPicPr>
          <p:cNvPr id="4" name="Imagen 3">
            <a:extLst>
              <a:ext uri="{FF2B5EF4-FFF2-40B4-BE49-F238E27FC236}">
                <a16:creationId xmlns:a16="http://schemas.microsoft.com/office/drawing/2014/main" id="{3E5D768F-2AC3-E838-90C5-F7E725636D60}"/>
              </a:ext>
            </a:extLst>
          </p:cNvPr>
          <p:cNvPicPr>
            <a:picLocks noChangeAspect="1"/>
          </p:cNvPicPr>
          <p:nvPr/>
        </p:nvPicPr>
        <p:blipFill>
          <a:blip r:embed="rId4"/>
          <a:stretch>
            <a:fillRect/>
          </a:stretch>
        </p:blipFill>
        <p:spPr>
          <a:xfrm>
            <a:off x="6267842" y="2219064"/>
            <a:ext cx="2171961" cy="1543050"/>
          </a:xfrm>
          <a:prstGeom prst="rect">
            <a:avLst/>
          </a:prstGeom>
        </p:spPr>
      </p:pic>
      <p:pic>
        <p:nvPicPr>
          <p:cNvPr id="5" name="Imagen 4" descr="Imagen que contiene Icono&#10;&#10;Descripción generada automáticamente">
            <a:extLst>
              <a:ext uri="{FF2B5EF4-FFF2-40B4-BE49-F238E27FC236}">
                <a16:creationId xmlns:a16="http://schemas.microsoft.com/office/drawing/2014/main" id="{41C1FD97-6F8A-A638-CFFF-E6AE92C47C34}"/>
              </a:ext>
            </a:extLst>
          </p:cNvPr>
          <p:cNvPicPr>
            <a:picLocks noChangeAspect="1"/>
          </p:cNvPicPr>
          <p:nvPr/>
        </p:nvPicPr>
        <p:blipFill>
          <a:blip r:embed="rId5"/>
          <a:stretch>
            <a:fillRect/>
          </a:stretch>
        </p:blipFill>
        <p:spPr>
          <a:xfrm>
            <a:off x="8615689" y="2219064"/>
            <a:ext cx="1390650" cy="1543050"/>
          </a:xfrm>
          <a:prstGeom prst="rect">
            <a:avLst/>
          </a:prstGeom>
        </p:spPr>
      </p:pic>
      <p:pic>
        <p:nvPicPr>
          <p:cNvPr id="8" name="Imagen 7" descr="Logotipo, nombre de la empresa&#10;&#10;Descripción generada automáticamente">
            <a:extLst>
              <a:ext uri="{FF2B5EF4-FFF2-40B4-BE49-F238E27FC236}">
                <a16:creationId xmlns:a16="http://schemas.microsoft.com/office/drawing/2014/main" id="{EEB12F47-10D1-57FB-71B2-7C91AB23DDDA}"/>
              </a:ext>
            </a:extLst>
          </p:cNvPr>
          <p:cNvPicPr>
            <a:picLocks noChangeAspect="1"/>
          </p:cNvPicPr>
          <p:nvPr/>
        </p:nvPicPr>
        <p:blipFill>
          <a:blip r:embed="rId6"/>
          <a:stretch>
            <a:fillRect/>
          </a:stretch>
        </p:blipFill>
        <p:spPr>
          <a:xfrm>
            <a:off x="10227567" y="2216129"/>
            <a:ext cx="1590675" cy="1528045"/>
          </a:xfrm>
          <a:prstGeom prst="rect">
            <a:avLst/>
          </a:prstGeom>
        </p:spPr>
      </p:pic>
      <p:pic>
        <p:nvPicPr>
          <p:cNvPr id="10" name="Imagen 9">
            <a:extLst>
              <a:ext uri="{FF2B5EF4-FFF2-40B4-BE49-F238E27FC236}">
                <a16:creationId xmlns:a16="http://schemas.microsoft.com/office/drawing/2014/main" id="{632AF396-3850-5F86-E049-F339AE05E0DD}"/>
              </a:ext>
            </a:extLst>
          </p:cNvPr>
          <p:cNvPicPr>
            <a:picLocks noChangeAspect="1"/>
          </p:cNvPicPr>
          <p:nvPr/>
        </p:nvPicPr>
        <p:blipFill>
          <a:blip r:embed="rId7"/>
          <a:stretch>
            <a:fillRect/>
          </a:stretch>
        </p:blipFill>
        <p:spPr>
          <a:xfrm>
            <a:off x="4572000" y="3981906"/>
            <a:ext cx="1524000" cy="1180187"/>
          </a:xfrm>
          <a:prstGeom prst="rect">
            <a:avLst/>
          </a:prstGeom>
        </p:spPr>
      </p:pic>
      <p:pic>
        <p:nvPicPr>
          <p:cNvPr id="11" name="Imagen 10">
            <a:extLst>
              <a:ext uri="{FF2B5EF4-FFF2-40B4-BE49-F238E27FC236}">
                <a16:creationId xmlns:a16="http://schemas.microsoft.com/office/drawing/2014/main" id="{304F0DBE-C134-F3D9-66C6-2AE12A18CAFD}"/>
              </a:ext>
            </a:extLst>
          </p:cNvPr>
          <p:cNvPicPr>
            <a:picLocks noChangeAspect="1"/>
          </p:cNvPicPr>
          <p:nvPr/>
        </p:nvPicPr>
        <p:blipFill>
          <a:blip r:embed="rId8"/>
          <a:stretch>
            <a:fillRect/>
          </a:stretch>
        </p:blipFill>
        <p:spPr>
          <a:xfrm>
            <a:off x="6262688" y="3971468"/>
            <a:ext cx="1190625" cy="1190625"/>
          </a:xfrm>
          <a:prstGeom prst="rect">
            <a:avLst/>
          </a:prstGeom>
        </p:spPr>
      </p:pic>
      <p:pic>
        <p:nvPicPr>
          <p:cNvPr id="12" name="Imagen 11">
            <a:extLst>
              <a:ext uri="{FF2B5EF4-FFF2-40B4-BE49-F238E27FC236}">
                <a16:creationId xmlns:a16="http://schemas.microsoft.com/office/drawing/2014/main" id="{409A4B7D-FC35-8975-E0F2-C34FC14CBBE4}"/>
              </a:ext>
            </a:extLst>
          </p:cNvPr>
          <p:cNvPicPr>
            <a:picLocks noChangeAspect="1"/>
          </p:cNvPicPr>
          <p:nvPr/>
        </p:nvPicPr>
        <p:blipFill>
          <a:blip r:embed="rId9"/>
          <a:stretch>
            <a:fillRect/>
          </a:stretch>
        </p:blipFill>
        <p:spPr>
          <a:xfrm>
            <a:off x="7452661" y="3971468"/>
            <a:ext cx="1190625" cy="1190625"/>
          </a:xfrm>
          <a:prstGeom prst="rect">
            <a:avLst/>
          </a:prstGeom>
        </p:spPr>
      </p:pic>
      <p:pic>
        <p:nvPicPr>
          <p:cNvPr id="13" name="Imagen 12">
            <a:extLst>
              <a:ext uri="{FF2B5EF4-FFF2-40B4-BE49-F238E27FC236}">
                <a16:creationId xmlns:a16="http://schemas.microsoft.com/office/drawing/2014/main" id="{2C2A9614-CEDC-75D1-FF4C-F8459C3B4366}"/>
              </a:ext>
            </a:extLst>
          </p:cNvPr>
          <p:cNvPicPr>
            <a:picLocks noChangeAspect="1"/>
          </p:cNvPicPr>
          <p:nvPr/>
        </p:nvPicPr>
        <p:blipFill>
          <a:blip r:embed="rId10"/>
          <a:stretch>
            <a:fillRect/>
          </a:stretch>
        </p:blipFill>
        <p:spPr>
          <a:xfrm>
            <a:off x="8824456" y="3981906"/>
            <a:ext cx="1390650" cy="1190625"/>
          </a:xfrm>
          <a:prstGeom prst="rect">
            <a:avLst/>
          </a:prstGeom>
        </p:spPr>
      </p:pic>
      <p:pic>
        <p:nvPicPr>
          <p:cNvPr id="14" name="Imagen 13" descr="Logotipo, nombre de la empresa&#10;&#10;Descripción generada automáticamente">
            <a:extLst>
              <a:ext uri="{FF2B5EF4-FFF2-40B4-BE49-F238E27FC236}">
                <a16:creationId xmlns:a16="http://schemas.microsoft.com/office/drawing/2014/main" id="{6F50936D-CF15-F563-FC4D-F38598442C6F}"/>
              </a:ext>
            </a:extLst>
          </p:cNvPr>
          <p:cNvPicPr>
            <a:picLocks noChangeAspect="1"/>
          </p:cNvPicPr>
          <p:nvPr/>
        </p:nvPicPr>
        <p:blipFill>
          <a:blip r:embed="rId11"/>
          <a:stretch>
            <a:fillRect/>
          </a:stretch>
        </p:blipFill>
        <p:spPr>
          <a:xfrm>
            <a:off x="10331951" y="3981906"/>
            <a:ext cx="1590675" cy="1190625"/>
          </a:xfrm>
          <a:prstGeom prst="rect">
            <a:avLst/>
          </a:prstGeom>
        </p:spPr>
      </p:pic>
    </p:spTree>
    <p:extLst>
      <p:ext uri="{BB962C8B-B14F-4D97-AF65-F5344CB8AC3E}">
        <p14:creationId xmlns:p14="http://schemas.microsoft.com/office/powerpoint/2010/main" val="340536874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lIns="91440" tIns="45720" rIns="91440" bIns="45720" rtlCol="0" anchor="t">
            <a:spAutoFit/>
          </a:bodyPr>
          <a:lstStyle/>
          <a:p>
            <a:pPr algn="ctr"/>
            <a:r>
              <a:rPr lang="es-MX" sz="3600" dirty="0"/>
              <a:t>Tecnologías utilizadas (</a:t>
            </a:r>
            <a:r>
              <a:rPr lang="es-MX" sz="3600" dirty="0" err="1"/>
              <a:t>Backend</a:t>
            </a:r>
            <a:r>
              <a:rPr lang="es-MX" sz="3600" dirty="0"/>
              <a:t>)</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97A9FAE2-D646-FEC4-429C-90D8A924C05A}"/>
              </a:ext>
            </a:extLst>
          </p:cNvPr>
          <p:cNvSpPr txBox="1"/>
          <p:nvPr/>
        </p:nvSpPr>
        <p:spPr>
          <a:xfrm>
            <a:off x="668054" y="2317315"/>
            <a:ext cx="373693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dirty="0" err="1">
                <a:ea typeface="+mn-lt"/>
                <a:cs typeface="+mn-lt"/>
              </a:rPr>
              <a:t>Flask</a:t>
            </a:r>
            <a:r>
              <a:rPr lang="es-ES" dirty="0">
                <a:ea typeface="+mn-lt"/>
                <a:cs typeface="+mn-lt"/>
              </a:rPr>
              <a:t> - versión 2.3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Python - versión 3.10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SQL </a:t>
            </a:r>
            <a:r>
              <a:rPr lang="es-ES" dirty="0" err="1">
                <a:ea typeface="+mn-lt"/>
                <a:cs typeface="+mn-lt"/>
              </a:rPr>
              <a:t>Alchemist</a:t>
            </a:r>
            <a:r>
              <a:rPr lang="es-ES" dirty="0">
                <a:ea typeface="+mn-lt"/>
                <a:cs typeface="+mn-lt"/>
              </a:rPr>
              <a:t> </a:t>
            </a:r>
            <a:r>
              <a:rPr lang="es-ES" dirty="0">
                <a:ea typeface="Calibri" panose="020F0502020204030204"/>
                <a:cs typeface="Calibri" panose="020F0502020204030204"/>
              </a:rPr>
              <a:t>- versión 2</a:t>
            </a:r>
            <a:endParaRPr lang="es-ES">
              <a:ea typeface="Calibri" panose="020F0502020204030204"/>
              <a:cs typeface="Calibri" panose="020F0502020204030204"/>
            </a:endParaRPr>
          </a:p>
        </p:txBody>
      </p:sp>
      <p:pic>
        <p:nvPicPr>
          <p:cNvPr id="15" name="Imagen 14" descr="Imagen que contiene Logotipo&#10;&#10;Descripción generada automáticamente">
            <a:extLst>
              <a:ext uri="{FF2B5EF4-FFF2-40B4-BE49-F238E27FC236}">
                <a16:creationId xmlns:a16="http://schemas.microsoft.com/office/drawing/2014/main" id="{35B1EE00-40CE-8DC8-EC43-16BBC0B04CEB}"/>
              </a:ext>
            </a:extLst>
          </p:cNvPr>
          <p:cNvPicPr>
            <a:picLocks noChangeAspect="1"/>
          </p:cNvPicPr>
          <p:nvPr/>
        </p:nvPicPr>
        <p:blipFill>
          <a:blip r:embed="rId3"/>
          <a:stretch>
            <a:fillRect/>
          </a:stretch>
        </p:blipFill>
        <p:spPr>
          <a:xfrm>
            <a:off x="4152704" y="2317185"/>
            <a:ext cx="2466975" cy="1847850"/>
          </a:xfrm>
          <a:prstGeom prst="rect">
            <a:avLst/>
          </a:prstGeom>
        </p:spPr>
      </p:pic>
      <p:pic>
        <p:nvPicPr>
          <p:cNvPr id="16" name="Imagen 15" descr="Icono&#10;&#10;Descripción generada automáticamente">
            <a:extLst>
              <a:ext uri="{FF2B5EF4-FFF2-40B4-BE49-F238E27FC236}">
                <a16:creationId xmlns:a16="http://schemas.microsoft.com/office/drawing/2014/main" id="{A3D50D40-E090-EA58-2E61-56477D9F6336}"/>
              </a:ext>
            </a:extLst>
          </p:cNvPr>
          <p:cNvPicPr>
            <a:picLocks noChangeAspect="1"/>
          </p:cNvPicPr>
          <p:nvPr/>
        </p:nvPicPr>
        <p:blipFill>
          <a:blip r:embed="rId4"/>
          <a:stretch>
            <a:fillRect/>
          </a:stretch>
        </p:blipFill>
        <p:spPr>
          <a:xfrm>
            <a:off x="6915280" y="2317185"/>
            <a:ext cx="1847850" cy="1847850"/>
          </a:xfrm>
          <a:prstGeom prst="rect">
            <a:avLst/>
          </a:prstGeom>
        </p:spPr>
      </p:pic>
      <p:pic>
        <p:nvPicPr>
          <p:cNvPr id="17" name="Imagen 16" descr="Imagen que contiene dibujo&#10;&#10;Descripción generada automáticamente">
            <a:extLst>
              <a:ext uri="{FF2B5EF4-FFF2-40B4-BE49-F238E27FC236}">
                <a16:creationId xmlns:a16="http://schemas.microsoft.com/office/drawing/2014/main" id="{E14914E6-1302-D959-AC4D-B460558B7326}"/>
              </a:ext>
            </a:extLst>
          </p:cNvPr>
          <p:cNvPicPr>
            <a:picLocks noChangeAspect="1"/>
          </p:cNvPicPr>
          <p:nvPr/>
        </p:nvPicPr>
        <p:blipFill>
          <a:blip r:embed="rId5"/>
          <a:stretch>
            <a:fillRect/>
          </a:stretch>
        </p:blipFill>
        <p:spPr>
          <a:xfrm>
            <a:off x="4409423" y="4425733"/>
            <a:ext cx="4229100" cy="1847850"/>
          </a:xfrm>
          <a:prstGeom prst="rect">
            <a:avLst/>
          </a:prstGeom>
        </p:spPr>
      </p:pic>
    </p:spTree>
    <p:extLst>
      <p:ext uri="{BB962C8B-B14F-4D97-AF65-F5344CB8AC3E}">
        <p14:creationId xmlns:p14="http://schemas.microsoft.com/office/powerpoint/2010/main" val="22625180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31F6A-EB74-63DD-1163-CD81289AA3DC}"/>
              </a:ext>
            </a:extLst>
          </p:cNvPr>
          <p:cNvSpPr>
            <a:spLocks noGrp="1"/>
          </p:cNvSpPr>
          <p:nvPr>
            <p:ph type="title"/>
          </p:nvPr>
        </p:nvSpPr>
        <p:spPr/>
        <p:txBody>
          <a:bodyPr/>
          <a:lstStyle/>
          <a:p>
            <a:r>
              <a:rPr lang="es-ES" dirty="0">
                <a:ea typeface="Calibri Light"/>
                <a:cs typeface="Calibri Light"/>
              </a:rPr>
              <a:t>Resumen de costos</a:t>
            </a:r>
            <a:endParaRPr lang="es-ES" dirty="0"/>
          </a:p>
        </p:txBody>
      </p:sp>
      <p:graphicFrame>
        <p:nvGraphicFramePr>
          <p:cNvPr id="5" name="Marcador de contenido 4">
            <a:extLst>
              <a:ext uri="{FF2B5EF4-FFF2-40B4-BE49-F238E27FC236}">
                <a16:creationId xmlns:a16="http://schemas.microsoft.com/office/drawing/2014/main" id="{F6CED6BC-02AC-6990-D997-42BECAF56A76}"/>
              </a:ext>
            </a:extLst>
          </p:cNvPr>
          <p:cNvGraphicFramePr>
            <a:graphicFrameLocks noGrp="1"/>
          </p:cNvGraphicFramePr>
          <p:nvPr>
            <p:ph idx="1"/>
            <p:extLst>
              <p:ext uri="{D42A27DB-BD31-4B8C-83A1-F6EECF244321}">
                <p14:modId xmlns:p14="http://schemas.microsoft.com/office/powerpoint/2010/main" val="4112006239"/>
              </p:ext>
            </p:extLst>
          </p:nvPr>
        </p:nvGraphicFramePr>
        <p:xfrm>
          <a:off x="835068" y="1461369"/>
          <a:ext cx="9262980" cy="4891666"/>
        </p:xfrm>
        <a:graphic>
          <a:graphicData uri="http://schemas.openxmlformats.org/drawingml/2006/table">
            <a:tbl>
              <a:tblPr bandRow="1">
                <a:tableStyleId>{5C22544A-7EE6-4342-B048-85BDC9FD1C3A}</a:tableStyleId>
              </a:tblPr>
              <a:tblGrid>
                <a:gridCol w="2315745">
                  <a:extLst>
                    <a:ext uri="{9D8B030D-6E8A-4147-A177-3AD203B41FA5}">
                      <a16:colId xmlns:a16="http://schemas.microsoft.com/office/drawing/2014/main" val="3913023127"/>
                    </a:ext>
                  </a:extLst>
                </a:gridCol>
                <a:gridCol w="2315745">
                  <a:extLst>
                    <a:ext uri="{9D8B030D-6E8A-4147-A177-3AD203B41FA5}">
                      <a16:colId xmlns:a16="http://schemas.microsoft.com/office/drawing/2014/main" val="4121352758"/>
                    </a:ext>
                  </a:extLst>
                </a:gridCol>
                <a:gridCol w="2315745">
                  <a:extLst>
                    <a:ext uri="{9D8B030D-6E8A-4147-A177-3AD203B41FA5}">
                      <a16:colId xmlns:a16="http://schemas.microsoft.com/office/drawing/2014/main" val="2317622301"/>
                    </a:ext>
                  </a:extLst>
                </a:gridCol>
                <a:gridCol w="2315745">
                  <a:extLst>
                    <a:ext uri="{9D8B030D-6E8A-4147-A177-3AD203B41FA5}">
                      <a16:colId xmlns:a16="http://schemas.microsoft.com/office/drawing/2014/main" val="3759064557"/>
                    </a:ext>
                  </a:extLst>
                </a:gridCol>
              </a:tblGrid>
              <a:tr h="213551">
                <a:tc gridSpan="4">
                  <a:txBody>
                    <a:bodyPr/>
                    <a:lstStyle/>
                    <a:p>
                      <a:pPr algn="ctr" rtl="0" fontAlgn="b"/>
                      <a:r>
                        <a:rPr lang="es-ES" sz="1000" dirty="0">
                          <a:effectLst/>
                        </a:rPr>
                        <a:t>DESGLOSE COSTO POR ROL (MENSUAL / TOTAL)</a:t>
                      </a:r>
                    </a:p>
                  </a:txBody>
                  <a:tcPr marL="28575" marR="28575" marT="0" marB="0" anchor="b">
                    <a:lnL w="9525" cap="flat" cmpd="sng" algn="ctr">
                      <a:solidFill>
                        <a:srgbClr val="F04495"/>
                      </a:solidFill>
                      <a:prstDash val="solid"/>
                      <a:round/>
                      <a:headEnd type="none" w="med" len="med"/>
                      <a:tailEnd type="none" w="med" len="med"/>
                    </a:lnL>
                    <a:lnR w="9525" cap="flat" cmpd="sng" algn="ctr">
                      <a:solidFill>
                        <a:srgbClr val="F04495"/>
                      </a:solidFill>
                      <a:prstDash val="solid"/>
                      <a:round/>
                      <a:headEnd type="none" w="med" len="med"/>
                      <a:tailEnd type="none" w="med" len="med"/>
                    </a:lnR>
                    <a:lnT w="9525" cap="flat" cmpd="sng" algn="ctr">
                      <a:solidFill>
                        <a:srgbClr val="F04495"/>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4291919001"/>
                  </a:ext>
                </a:extLst>
              </a:tr>
              <a:tr h="213551">
                <a:tc>
                  <a:txBody>
                    <a:bodyPr/>
                    <a:lstStyle/>
                    <a:p>
                      <a:pPr algn="ctr" rtl="0" fontAlgn="b"/>
                      <a:r>
                        <a:rPr lang="es-ES" sz="1000" dirty="0">
                          <a:effectLst/>
                        </a:rPr>
                        <a:t>ROL</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tc>
                  <a:txBody>
                    <a:bodyPr/>
                    <a:lstStyle/>
                    <a:p>
                      <a:pPr algn="ctr" rtl="0" fontAlgn="b"/>
                      <a:r>
                        <a:rPr lang="es-ES" sz="1000" dirty="0">
                          <a:effectLst/>
                        </a:rPr>
                        <a:t>COSTO HH</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tc>
                  <a:txBody>
                    <a:bodyPr/>
                    <a:lstStyle/>
                    <a:p>
                      <a:pPr algn="ctr" rtl="0" fontAlgn="b"/>
                      <a:r>
                        <a:rPr lang="es-ES" sz="1000" dirty="0">
                          <a:effectLst/>
                        </a:rPr>
                        <a:t>MENSUAL</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tc>
                  <a:txBody>
                    <a:bodyPr/>
                    <a:lstStyle/>
                    <a:p>
                      <a:pPr algn="ctr" rtl="0" fontAlgn="b"/>
                      <a:r>
                        <a:rPr lang="es-ES" sz="1000" dirty="0">
                          <a:effectLst/>
                        </a:rPr>
                        <a:t>TOTAL</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extLst>
                  <a:ext uri="{0D108BD9-81ED-4DB2-BD59-A6C34878D82A}">
                    <a16:rowId xmlns:a16="http://schemas.microsoft.com/office/drawing/2014/main" val="4112482709"/>
                  </a:ext>
                </a:extLst>
              </a:tr>
              <a:tr h="213551">
                <a:tc>
                  <a:txBody>
                    <a:bodyPr/>
                    <a:lstStyle/>
                    <a:p>
                      <a:pPr rtl="0" fontAlgn="b"/>
                      <a:r>
                        <a:rPr lang="es-ES" sz="1000" dirty="0">
                          <a:effectLst/>
                        </a:rPr>
                        <a:t>Jefe de Proyecto</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$53.500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$2.407.500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$ 8.774.000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7285805"/>
                  </a:ext>
                </a:extLst>
              </a:tr>
              <a:tr h="213551">
                <a:tc>
                  <a:txBody>
                    <a:bodyPr/>
                    <a:lstStyle/>
                    <a:p>
                      <a:pPr rtl="0" fontAlgn="b"/>
                      <a:r>
                        <a:rPr lang="es-ES" sz="1000" dirty="0">
                          <a:effectLst/>
                        </a:rPr>
                        <a:t>DevOps</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$42.800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$1.926.000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$ 9.256.000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25151936"/>
                  </a:ext>
                </a:extLst>
              </a:tr>
              <a:tr h="213551">
                <a:tc>
                  <a:txBody>
                    <a:bodyPr/>
                    <a:lstStyle/>
                    <a:p>
                      <a:pPr rtl="0" fontAlgn="b"/>
                      <a:r>
                        <a:rPr lang="es-ES" sz="1000" dirty="0">
                          <a:effectLst/>
                        </a:rPr>
                        <a:t>Desarrollador</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$35.600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$1.602.000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$ 9.758.400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6186661"/>
                  </a:ext>
                </a:extLst>
              </a:tr>
              <a:tr h="213551">
                <a:tc>
                  <a:txBody>
                    <a:bodyPr/>
                    <a:lstStyle/>
                    <a:p>
                      <a:pPr rtl="0" fontAlgn="b"/>
                      <a:r>
                        <a:rPr lang="es-ES" sz="1000" dirty="0">
                          <a:effectLst/>
                        </a:rPr>
                        <a:t>Calidad Y Testeo</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$25.000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$1.125.000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$ 1.800.000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73221815"/>
                  </a:ext>
                </a:extLst>
              </a:tr>
              <a:tr h="213551">
                <a:tc>
                  <a:txBody>
                    <a:bodyPr/>
                    <a:lstStyle/>
                    <a:p>
                      <a:pPr rtl="0" fontAlgn="b"/>
                      <a:r>
                        <a:rPr lang="es-ES" sz="1000" dirty="0">
                          <a:effectLst/>
                        </a:rPr>
                        <a:t>Diseñador</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$18.000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$810.000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$ 2.232.000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88748369"/>
                  </a:ext>
                </a:extLst>
              </a:tr>
              <a:tr h="213551">
                <a:tc>
                  <a:txBody>
                    <a:bodyPr/>
                    <a:lstStyle/>
                    <a:p>
                      <a:pPr rtl="0" fontAlgn="b"/>
                      <a:r>
                        <a:rPr lang="es-ES" sz="1000" b="1" dirty="0">
                          <a:effectLst/>
                        </a:rPr>
                        <a:t>TOTAL HH</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B05595"/>
                      </a:solidFill>
                      <a:prstDash val="solid"/>
                      <a:round/>
                      <a:headEnd type="none" w="med" len="med"/>
                      <a:tailEnd type="none" w="med" len="med"/>
                    </a:lnB>
                    <a:solidFill>
                      <a:srgbClr val="F2F2F2"/>
                    </a:solid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905595"/>
                      </a:solidFill>
                      <a:prstDash val="solid"/>
                      <a:round/>
                      <a:headEnd type="none" w="med" len="med"/>
                      <a:tailEnd type="none" w="med" len="med"/>
                    </a:lnB>
                    <a:noFill/>
                  </a:tcPr>
                </a:tc>
                <a:tc>
                  <a:txBody>
                    <a:bodyPr/>
                    <a:lstStyle/>
                    <a:p>
                      <a:pPr algn="r" rtl="0" fontAlgn="b"/>
                      <a:r>
                        <a:rPr lang="es-ES" sz="1000" b="1" dirty="0">
                          <a:effectLst/>
                        </a:rPr>
                        <a:t>$ 7.870.500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pPr algn="r" rtl="0" fontAlgn="b"/>
                      <a:r>
                        <a:rPr lang="es-ES" sz="1000" b="1" dirty="0">
                          <a:effectLst/>
                        </a:rPr>
                        <a:t>$ 31.820.400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93194150"/>
                  </a:ext>
                </a:extLst>
              </a:tr>
              <a:tr h="427102">
                <a:tc gridSpan="4">
                  <a:txBody>
                    <a:bodyPr/>
                    <a:lstStyle/>
                    <a:p>
                      <a:pPr lvl="0">
                        <a:buNone/>
                      </a:pPr>
                      <a:endParaRPr lang="es-ES" sz="1000" b="0" dirty="0">
                        <a:effectLst/>
                      </a:endParaRPr>
                    </a:p>
                  </a:txBody>
                  <a:tcPr marL="28575" marR="28575" marT="0" marB="0" anchor="b">
                    <a:lnL w="9524">
                      <a:solidFill>
                        <a:srgbClr val="000000"/>
                      </a:solidFill>
                    </a:lnL>
                    <a:lnR w="9524">
                      <a:solidFill>
                        <a:srgbClr val="000000"/>
                      </a:solidFill>
                    </a:lnR>
                    <a:lnT w="9525" cap="flat" cmpd="sng" algn="ctr">
                      <a:solidFill>
                        <a:srgbClr val="B05595"/>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hMerge="1">
                  <a:txBody>
                    <a:bodyPr/>
                    <a:lstStyle/>
                    <a:p>
                      <a:endParaRPr lang="es-ES"/>
                    </a:p>
                  </a:txBody>
                  <a:tcPr marL="28575" marR="28575" marT="0" marB="0" anchor="b">
                    <a:lnL w="9524">
                      <a:solidFill>
                        <a:srgbClr val="CCCCCC"/>
                      </a:solidFill>
                    </a:lnL>
                    <a:lnR w="9524">
                      <a:solidFill>
                        <a:srgbClr val="CCCCCC"/>
                      </a:solidFill>
                    </a:lnR>
                    <a:lnT w="9524">
                      <a:solidFill>
                        <a:srgbClr val="CCCCCC"/>
                      </a:solidFill>
                    </a:lnT>
                    <a:lnB w="9524">
                      <a:solidFill>
                        <a:srgbClr val="905595"/>
                      </a:solidFill>
                    </a:lnB>
                    <a:noFill/>
                  </a:tcPr>
                </a:tc>
                <a:tc hMerge="1">
                  <a:txBody>
                    <a:bodyPr/>
                    <a:lstStyle/>
                    <a:p>
                      <a:endParaRPr lang="es-ES"/>
                    </a:p>
                  </a:txBody>
                  <a:tcPr marL="28575" marR="28575" marT="0" marB="0" anchor="b">
                    <a:lnL w="9524">
                      <a:solidFill>
                        <a:srgbClr val="CCCCCC"/>
                      </a:solidFill>
                    </a:lnL>
                    <a:lnR w="9524">
                      <a:solidFill>
                        <a:srgbClr val="CCCCCC"/>
                      </a:solidFill>
                    </a:lnR>
                    <a:lnT w="9524">
                      <a:solidFill>
                        <a:srgbClr val="CCCCCC"/>
                      </a:solidFill>
                    </a:lnT>
                    <a:lnB w="9524">
                      <a:solidFill>
                        <a:srgbClr val="CCCCCC"/>
                      </a:solidFill>
                    </a:lnB>
                    <a:solidFill>
                      <a:srgbClr val="F2F2F2"/>
                    </a:solidFill>
                  </a:tcPr>
                </a:tc>
                <a:tc hMerge="1">
                  <a:txBody>
                    <a:bodyPr/>
                    <a:lstStyle/>
                    <a:p>
                      <a:endParaRPr lang="es-ES"/>
                    </a:p>
                  </a:txBody>
                  <a:tcPr marL="28575" marR="28575" marT="0" marB="0" anchor="b">
                    <a:lnL w="9524">
                      <a:solidFill>
                        <a:srgbClr val="CCCCCC"/>
                      </a:solidFill>
                    </a:lnL>
                    <a:lnR w="9524">
                      <a:solidFill>
                        <a:srgbClr val="000000"/>
                      </a:solidFill>
                    </a:lnR>
                    <a:lnT w="9524">
                      <a:solidFill>
                        <a:srgbClr val="CCCCCC"/>
                      </a:solidFill>
                    </a:lnT>
                    <a:lnB w="9524">
                      <a:solidFill>
                        <a:srgbClr val="CCCCCC"/>
                      </a:solidFill>
                    </a:lnB>
                    <a:solidFill>
                      <a:srgbClr val="F2F2F2"/>
                    </a:solidFill>
                  </a:tcPr>
                </a:tc>
                <a:extLst>
                  <a:ext uri="{0D108BD9-81ED-4DB2-BD59-A6C34878D82A}">
                    <a16:rowId xmlns:a16="http://schemas.microsoft.com/office/drawing/2014/main" val="555416144"/>
                  </a:ext>
                </a:extLst>
              </a:tr>
              <a:tr h="213551">
                <a:tc gridSpan="2">
                  <a:txBody>
                    <a:bodyPr/>
                    <a:lstStyle/>
                    <a:p>
                      <a:pPr algn="ctr" rtl="0" fontAlgn="b"/>
                      <a:r>
                        <a:rPr lang="es-ES" sz="1000" dirty="0">
                          <a:effectLst/>
                        </a:rPr>
                        <a:t>COSTO TOTAL POR FASE</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tc hMerge="1">
                  <a:txBody>
                    <a:bodyPr/>
                    <a:lstStyle/>
                    <a:p>
                      <a:endParaRPr lang="es-ES"/>
                    </a:p>
                  </a:txBody>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41310094"/>
                  </a:ext>
                </a:extLst>
              </a:tr>
              <a:tr h="213551">
                <a:tc>
                  <a:txBody>
                    <a:bodyPr/>
                    <a:lstStyle/>
                    <a:p>
                      <a:pPr rtl="0" fontAlgn="b"/>
                      <a:r>
                        <a:rPr lang="es-ES" sz="1000" dirty="0">
                          <a:effectLst/>
                        </a:rPr>
                        <a:t>Fase de Planificación</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$ 4.365.600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53664899"/>
                  </a:ext>
                </a:extLst>
              </a:tr>
              <a:tr h="427103">
                <a:tc>
                  <a:txBody>
                    <a:bodyPr/>
                    <a:lstStyle/>
                    <a:p>
                      <a:pPr rtl="0" fontAlgn="b"/>
                      <a:r>
                        <a:rPr lang="es-ES" sz="1000" dirty="0">
                          <a:effectLst/>
                        </a:rPr>
                        <a:t>Fase de Análisis y Diseño</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$ 7.237.600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78148837"/>
                  </a:ext>
                </a:extLst>
              </a:tr>
              <a:tr h="213551">
                <a:tc>
                  <a:txBody>
                    <a:bodyPr/>
                    <a:lstStyle/>
                    <a:p>
                      <a:pPr rtl="0" fontAlgn="b"/>
                      <a:r>
                        <a:rPr lang="es-ES" sz="1000" dirty="0">
                          <a:effectLst/>
                        </a:rPr>
                        <a:t>Fase de Desarrollo</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$ 13.395.200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75945302"/>
                  </a:ext>
                </a:extLst>
              </a:tr>
              <a:tr h="213551">
                <a:tc>
                  <a:txBody>
                    <a:bodyPr/>
                    <a:lstStyle/>
                    <a:p>
                      <a:pPr rtl="0" fontAlgn="b"/>
                      <a:r>
                        <a:rPr lang="es-ES" sz="1000" dirty="0">
                          <a:effectLst/>
                        </a:rPr>
                        <a:t>Fase de QA</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$ 3.598.800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35882707"/>
                  </a:ext>
                </a:extLst>
              </a:tr>
              <a:tr h="198328">
                <a:tc>
                  <a:txBody>
                    <a:bodyPr/>
                    <a:lstStyle/>
                    <a:p>
                      <a:pPr rtl="0" fontAlgn="b"/>
                      <a:r>
                        <a:rPr lang="es-ES" sz="1000" dirty="0">
                          <a:effectLst/>
                        </a:rPr>
                        <a:t>Fase de Implementación y Cierre</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$ 3.223.200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633795"/>
                  </a:ext>
                </a:extLst>
              </a:tr>
              <a:tr h="213551">
                <a:tc>
                  <a:txBody>
                    <a:bodyPr/>
                    <a:lstStyle/>
                    <a:p>
                      <a:pPr rtl="0" fontAlgn="b"/>
                      <a:r>
                        <a:rPr lang="es-ES" sz="1000" b="1" dirty="0">
                          <a:effectLst/>
                        </a:rPr>
                        <a:t>TOTAL HH FASES</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pPr algn="r" rtl="0" fontAlgn="b"/>
                      <a:r>
                        <a:rPr lang="es-ES" sz="1000" b="1" dirty="0">
                          <a:effectLst/>
                        </a:rPr>
                        <a:t>$ 31.820.400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77535589"/>
                  </a:ext>
                </a:extLst>
              </a:tr>
              <a:tr h="422317">
                <a:tc gridSpan="4">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hMerge="1">
                  <a:txBody>
                    <a:bodyPr/>
                    <a:lstStyle/>
                    <a:p>
                      <a:endParaRPr lang="es-ES"/>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hMerge="1">
                  <a:txBody>
                    <a:bodyPr/>
                    <a:lstStyle/>
                    <a:p>
                      <a:endParaRPr lang="es-ES"/>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hMerge="1">
                  <a:txBody>
                    <a:bodyPr/>
                    <a:lstStyle/>
                    <a:p>
                      <a:endParaRPr lang="es-ES"/>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21921779"/>
                  </a:ext>
                </a:extLst>
              </a:tr>
              <a:tr h="213551">
                <a:tc>
                  <a:txBody>
                    <a:bodyPr/>
                    <a:lstStyle/>
                    <a:p>
                      <a:pPr algn="ctr" rtl="0" fontAlgn="b"/>
                      <a:r>
                        <a:rPr lang="es-ES" sz="1000" dirty="0">
                          <a:effectLst/>
                        </a:rPr>
                        <a:t>Margen </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FBFBF"/>
                    </a:solidFill>
                  </a:tcPr>
                </a:tc>
                <a:tc>
                  <a:txBody>
                    <a:bodyPr/>
                    <a:lstStyle/>
                    <a:p>
                      <a:pPr algn="r" rtl="0" fontAlgn="b"/>
                      <a:r>
                        <a:rPr lang="es-ES" sz="1000" dirty="0">
                          <a:effectLst/>
                        </a:rPr>
                        <a:t>60%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93026536"/>
                  </a:ext>
                </a:extLst>
              </a:tr>
              <a:tr h="213551">
                <a:tc>
                  <a:txBody>
                    <a:bodyPr/>
                    <a:lstStyle/>
                    <a:p>
                      <a:pPr rtl="0" fontAlgn="b"/>
                      <a:r>
                        <a:rPr lang="es-ES" sz="1000" dirty="0">
                          <a:effectLst/>
                        </a:rPr>
                        <a:t>Utilidad</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s-ES" sz="1000" dirty="0">
                          <a:effectLst/>
                        </a:rPr>
                        <a:t>$ 19.092.240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47430288"/>
                  </a:ext>
                </a:extLst>
              </a:tr>
              <a:tr h="213551">
                <a:tc>
                  <a:txBody>
                    <a:bodyPr/>
                    <a:lstStyle/>
                    <a:p>
                      <a:pPr rtl="0" fontAlgn="b"/>
                      <a:r>
                        <a:rPr lang="es-ES" sz="1000" dirty="0">
                          <a:effectLst/>
                        </a:rPr>
                        <a:t>Precio Final</a:t>
                      </a:r>
                    </a:p>
                  </a:txBody>
                  <a:tcPr marL="28575" marR="28575" marT="0" marB="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
                      <a:r>
                        <a:rPr lang="es-ES" sz="1000" dirty="0">
                          <a:effectLst/>
                        </a:rPr>
                        <a:t>$ 50.912.640 </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s-ES" sz="1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13067048"/>
                  </a:ext>
                </a:extLst>
              </a:tr>
            </a:tbl>
          </a:graphicData>
        </a:graphic>
      </p:graphicFrame>
    </p:spTree>
    <p:extLst>
      <p:ext uri="{BB962C8B-B14F-4D97-AF65-F5344CB8AC3E}">
        <p14:creationId xmlns:p14="http://schemas.microsoft.com/office/powerpoint/2010/main" val="187983095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DEMOSTRACIÓN DEL RESULTADO DEL PROYECTO</a:t>
            </a:r>
          </a:p>
          <a:p>
            <a:pPr algn="ctr"/>
            <a:r>
              <a:rPr lang="es-MX" sz="2400" dirty="0">
                <a:solidFill>
                  <a:schemeClr val="bg2">
                    <a:lumMod val="50000"/>
                  </a:schemeClr>
                </a:solidFill>
              </a:rPr>
              <a:t>*Exposición del sistema</a:t>
            </a:r>
            <a:endParaRPr lang="es-CL" sz="2400" dirty="0">
              <a:solidFill>
                <a:schemeClr val="bg2">
                  <a:lumMod val="50000"/>
                </a:schemeClr>
              </a:solidFill>
            </a:endParaRPr>
          </a:p>
        </p:txBody>
      </p:sp>
    </p:spTree>
    <p:extLst>
      <p:ext uri="{BB962C8B-B14F-4D97-AF65-F5344CB8AC3E}">
        <p14:creationId xmlns:p14="http://schemas.microsoft.com/office/powerpoint/2010/main" val="48917468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1360773"/>
            <a:ext cx="12191999" cy="769441"/>
          </a:xfrm>
          <a:prstGeom prst="rect">
            <a:avLst/>
          </a:prstGeom>
          <a:noFill/>
        </p:spPr>
        <p:txBody>
          <a:bodyPr wrap="square" rtlCol="0">
            <a:spAutoFit/>
          </a:bodyPr>
          <a:lstStyle/>
          <a:p>
            <a:pPr algn="ctr"/>
            <a:r>
              <a:rPr lang="es-MX" sz="4400" dirty="0"/>
              <a:t>Obstáculos presentados durante el desarrollo</a:t>
            </a:r>
          </a:p>
        </p:txBody>
      </p:sp>
      <p:sp>
        <p:nvSpPr>
          <p:cNvPr id="2" name="CuadroTexto 1">
            <a:extLst>
              <a:ext uri="{FF2B5EF4-FFF2-40B4-BE49-F238E27FC236}">
                <a16:creationId xmlns:a16="http://schemas.microsoft.com/office/drawing/2014/main" id="{9EA9FE1A-B90F-855B-15B0-132502A5B9C9}"/>
              </a:ext>
            </a:extLst>
          </p:cNvPr>
          <p:cNvSpPr txBox="1"/>
          <p:nvPr/>
        </p:nvSpPr>
        <p:spPr>
          <a:xfrm>
            <a:off x="949890" y="2411260"/>
            <a:ext cx="1025046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dirty="0">
                <a:ea typeface="Calibri" panose="020F0502020204030204"/>
                <a:cs typeface="Calibri" panose="020F0502020204030204"/>
              </a:rPr>
              <a:t>Falta de organización en un inicio.</a:t>
            </a:r>
          </a:p>
          <a:p>
            <a:pPr marL="285750" indent="-285750">
              <a:buFont typeface="Arial" panose="020B0604020202020204" pitchFamily="34" charset="0"/>
              <a:buChar char="•"/>
            </a:pPr>
            <a:r>
              <a:rPr lang="es-ES" dirty="0">
                <a:ea typeface="Calibri" panose="020F0502020204030204"/>
                <a:cs typeface="Calibri" panose="020F0502020204030204"/>
              </a:rPr>
              <a:t>Tiempos muy acotados debido a lo extenso de las tareas.</a:t>
            </a:r>
          </a:p>
          <a:p>
            <a:pPr marL="285750" indent="-285750">
              <a:buFont typeface="Arial" panose="020B0604020202020204" pitchFamily="34" charset="0"/>
              <a:buChar char="•"/>
            </a:pPr>
            <a:r>
              <a:rPr lang="es-ES" dirty="0">
                <a:ea typeface="Calibri" panose="020F0502020204030204"/>
                <a:cs typeface="Calibri" panose="020F0502020204030204"/>
              </a:rPr>
              <a:t>Compromisos previamente pactados por parte de los miembros del grupo de ausentarse durante x cantidad de tiempo.</a:t>
            </a:r>
          </a:p>
          <a:p>
            <a:pPr marL="285750" indent="-285750">
              <a:buFont typeface="Arial" panose="020B0604020202020204" pitchFamily="34" charset="0"/>
              <a:buChar char="•"/>
            </a:pPr>
            <a:endParaRPr lang="es-ES" dirty="0">
              <a:ea typeface="Calibri" panose="020F0502020204030204"/>
              <a:cs typeface="Calibri" panose="020F0502020204030204"/>
            </a:endParaRPr>
          </a:p>
          <a:p>
            <a:pPr marL="285750" indent="-285750">
              <a:buFont typeface="Arial" panose="020B0604020202020204" pitchFamily="34" charset="0"/>
              <a:buChar char="•"/>
            </a:pPr>
            <a:endParaRPr lang="es-ES" dirty="0">
              <a:ea typeface="Calibri" panose="020F0502020204030204"/>
              <a:cs typeface="Calibri" panose="020F0502020204030204"/>
            </a:endParaRPr>
          </a:p>
        </p:txBody>
      </p:sp>
    </p:spTree>
    <p:extLst>
      <p:ext uri="{BB962C8B-B14F-4D97-AF65-F5344CB8AC3E}">
        <p14:creationId xmlns:p14="http://schemas.microsoft.com/office/powerpoint/2010/main" val="12662685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809683936"/>
              </p:ext>
            </p:extLst>
          </p:nvPr>
        </p:nvGraphicFramePr>
        <p:xfrm>
          <a:off x="4121026" y="1710819"/>
          <a:ext cx="7633494" cy="4350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646331"/>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MX">
              <a:solidFill>
                <a:schemeClr val="bg2">
                  <a:lumMod val="50000"/>
                </a:schemeClr>
              </a:solidFill>
              <a:ea typeface="Calibri"/>
              <a:cs typeface="Calibri"/>
            </a:endParaRPr>
          </a:p>
          <a:p>
            <a:endParaRPr lang="es-MX" dirty="0">
              <a:solidFill>
                <a:schemeClr val="bg2">
                  <a:lumMod val="50000"/>
                </a:schemeClr>
              </a:solidFill>
              <a:ea typeface="Calibri"/>
              <a:cs typeface="Calibri"/>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dirty="0"/>
              <a:t>INTEGRANTES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653643"/>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55BCA-E587-44DD-D3DA-498120E310C8}"/>
              </a:ext>
            </a:extLst>
          </p:cNvPr>
          <p:cNvSpPr>
            <a:spLocks noGrp="1"/>
          </p:cNvSpPr>
          <p:nvPr>
            <p:ph type="title"/>
          </p:nvPr>
        </p:nvSpPr>
        <p:spPr>
          <a:xfrm>
            <a:off x="838200" y="365125"/>
            <a:ext cx="10515600" cy="949783"/>
          </a:xfrm>
        </p:spPr>
        <p:txBody>
          <a:bodyPr>
            <a:normAutofit/>
          </a:bodyPr>
          <a:lstStyle/>
          <a:p>
            <a:r>
              <a:rPr lang="es-ES" sz="3600" dirty="0">
                <a:latin typeface="Calibri"/>
                <a:ea typeface="Calibri Light"/>
                <a:cs typeface="Calibri Light"/>
              </a:rPr>
              <a:t>Índice</a:t>
            </a:r>
            <a:endParaRPr lang="es-ES" sz="3600" dirty="0">
              <a:latin typeface="Calibri"/>
              <a:ea typeface="Calibri"/>
              <a:cs typeface="Calibri"/>
            </a:endParaRPr>
          </a:p>
        </p:txBody>
      </p:sp>
      <p:sp>
        <p:nvSpPr>
          <p:cNvPr id="3" name="Marcador de contenido 2">
            <a:extLst>
              <a:ext uri="{FF2B5EF4-FFF2-40B4-BE49-F238E27FC236}">
                <a16:creationId xmlns:a16="http://schemas.microsoft.com/office/drawing/2014/main" id="{F2E8B15A-E032-BCC9-0D52-C10296610E8B}"/>
              </a:ext>
            </a:extLst>
          </p:cNvPr>
          <p:cNvSpPr>
            <a:spLocks noGrp="1"/>
          </p:cNvSpPr>
          <p:nvPr>
            <p:ph idx="1"/>
          </p:nvPr>
        </p:nvSpPr>
        <p:spPr>
          <a:xfrm>
            <a:off x="838200" y="1157572"/>
            <a:ext cx="10515600" cy="5290788"/>
          </a:xfrm>
        </p:spPr>
        <p:txBody>
          <a:bodyPr vert="horz" lIns="91440" tIns="45720" rIns="91440" bIns="45720" rtlCol="0" anchor="t">
            <a:noAutofit/>
          </a:bodyPr>
          <a:lstStyle/>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Descripción del Proyecto</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Objetivo Generales y Específicos</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Alcances y limitaciones del proyecto</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Metodología de trabajo para el desarrollo del proyecto</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Cronograma para el desarrollo del proyecto</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Arquitectura del software</a:t>
            </a:r>
            <a:endParaRPr lang="en-US" sz="1200">
              <a:solidFill>
                <a:srgbClr val="000000"/>
              </a:solidFill>
              <a:latin typeface="Calibri"/>
              <a:ea typeface="Lato"/>
              <a:cs typeface="Lato"/>
            </a:endParaRPr>
          </a:p>
          <a:p>
            <a:pPr marL="1371600" lvl="1"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Caso uso general</a:t>
            </a:r>
            <a:endParaRPr lang="en-US" sz="1200">
              <a:solidFill>
                <a:srgbClr val="000000"/>
              </a:solidFill>
              <a:latin typeface="Calibri"/>
              <a:ea typeface="Lato"/>
              <a:cs typeface="Lato"/>
            </a:endParaRPr>
          </a:p>
          <a:p>
            <a:pPr marL="1371600" lvl="1"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Diagrama de clases</a:t>
            </a:r>
            <a:endParaRPr lang="en-US" sz="1200">
              <a:solidFill>
                <a:srgbClr val="000000"/>
              </a:solidFill>
              <a:latin typeface="Calibri"/>
              <a:ea typeface="Lato"/>
              <a:cs typeface="Lato"/>
            </a:endParaRPr>
          </a:p>
          <a:p>
            <a:pPr marL="1371600" lvl="1"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Diagrama componentes</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Modelo de datos</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Tecnologías utilizadas (Frontend)</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Tecnologías utilizadas (Backend)</a:t>
            </a: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Resumen de costos</a:t>
            </a: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Demostración resultados del proyecto</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r>
              <a:rPr lang="es-CL" sz="1200" dirty="0">
                <a:solidFill>
                  <a:srgbClr val="000000"/>
                </a:solidFill>
                <a:latin typeface="Calibri"/>
                <a:ea typeface="Lato"/>
                <a:cs typeface="Lato"/>
              </a:rPr>
              <a:t>Obstáculos presentados durante el desarrollo</a:t>
            </a:r>
            <a:endParaRPr lang="en-US" sz="1200">
              <a:solidFill>
                <a:srgbClr val="000000"/>
              </a:solidFill>
              <a:latin typeface="Calibri"/>
              <a:ea typeface="Lato"/>
              <a:cs typeface="Lato"/>
            </a:endParaRPr>
          </a:p>
          <a:p>
            <a:pPr marL="914400" indent="-314325">
              <a:lnSpc>
                <a:spcPct val="150000"/>
              </a:lnSpc>
              <a:spcBef>
                <a:spcPts val="0"/>
              </a:spcBef>
              <a:buFont typeface="Lato,Sans-Serif" panose="020B0604020202020204" pitchFamily="34" charset="0"/>
              <a:buChar char="●"/>
            </a:pPr>
            <a:endParaRPr lang="es-ES" dirty="0">
              <a:solidFill>
                <a:srgbClr val="000000"/>
              </a:solidFill>
              <a:ea typeface="Calibri"/>
              <a:cs typeface="Calibri"/>
            </a:endParaRPr>
          </a:p>
        </p:txBody>
      </p:sp>
    </p:spTree>
    <p:extLst>
      <p:ext uri="{BB962C8B-B14F-4D97-AF65-F5344CB8AC3E}">
        <p14:creationId xmlns:p14="http://schemas.microsoft.com/office/powerpoint/2010/main" val="108728588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714909" y="2169769"/>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800" u="sng" dirty="0"/>
              <a:t>Problema o dolor</a:t>
            </a:r>
          </a:p>
          <a:p>
            <a:pPr lvl="0" algn="ctr"/>
            <a:endParaRPr lang="es-MX" dirty="0">
              <a:ea typeface="Calibri"/>
              <a:cs typeface="Calibri"/>
            </a:endParaRPr>
          </a:p>
          <a:p>
            <a:pPr algn="ctr"/>
            <a:r>
              <a:rPr lang="es-MX" dirty="0">
                <a:ea typeface="Calibri"/>
                <a:cs typeface="Calibri"/>
              </a:rPr>
              <a:t>Mejora en los procesos productivos internos de empresas del rubro de servicio de encomiendas</a:t>
            </a:r>
            <a:endParaRPr lang="es-MX" sz="1800">
              <a:ea typeface="Calibri" panose="020F0502020204030204"/>
              <a:cs typeface="Calibri" panose="020F0502020204030204"/>
            </a:endParaRPr>
          </a:p>
          <a:p>
            <a:pPr algn="just"/>
            <a:endParaRPr lang="es-CL" u="sng" dirty="0">
              <a:ea typeface="Calibri" panose="020F0502020204030204"/>
              <a:cs typeface="Calibri" panose="020F0502020204030204"/>
            </a:endParaRPr>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800" u="sng" dirty="0"/>
              <a:t>Propuesta de solución</a:t>
            </a:r>
          </a:p>
          <a:p>
            <a:pPr lvl="0" algn="ctr"/>
            <a:endParaRPr lang="es-MX" u="sng" dirty="0"/>
          </a:p>
          <a:p>
            <a:pPr algn="just"/>
            <a:r>
              <a:rPr lang="es-MX" dirty="0"/>
              <a:t>Lograr un estándar en los procesos de la industria de servicios de encomiendas, desarrollando un sistema web que sea modular, el cual será factible ampliarlo según las necesidades de cada cliente.</a:t>
            </a:r>
            <a:endParaRPr lang="es-MX" sz="1800" dirty="0">
              <a:ea typeface="Calibri"/>
              <a:cs typeface="Calibri"/>
            </a:endParaRPr>
          </a:p>
        </p:txBody>
      </p:sp>
      <p:sp>
        <p:nvSpPr>
          <p:cNvPr id="8" name="Flecha: a la derecha 7">
            <a:extLst>
              <a:ext uri="{FF2B5EF4-FFF2-40B4-BE49-F238E27FC236}">
                <a16:creationId xmlns:a16="http://schemas.microsoft.com/office/drawing/2014/main" id="{E4B09E7F-FBE6-31BF-0C0F-DD32DBE05724}"/>
              </a:ext>
            </a:extLst>
          </p:cNvPr>
          <p:cNvSpPr/>
          <p:nvPr/>
        </p:nvSpPr>
        <p:spPr>
          <a:xfrm>
            <a:off x="5529971" y="3694504"/>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ES" dirty="0">
              <a:solidFill>
                <a:schemeClr val="bg2">
                  <a:lumMod val="50000"/>
                </a:schemeClr>
              </a:solidFill>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384304"/>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1" y="4082446"/>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5" y="2040571"/>
            <a:ext cx="10962967" cy="1575221"/>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MX" dirty="0">
                <a:ea typeface="+mn-lt"/>
                <a:cs typeface="+mn-lt"/>
              </a:rPr>
              <a:t>Desarrollar una página web la cual pueda ofrecer un servicio de envío de encomiendas asequible, de calidad y con alta trazabilidad para las PYMES, permitiéndoles mejorar sus ventas, su logística y crecer en el mercado de comercio electrónico, de manera que puedan competir en igualdad de condiciones con las grandes marcas y así poder aumentar su participación en el mercado de las compras en línea.</a:t>
            </a:r>
            <a:endParaRPr lang="es-ES" dirty="0"/>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614514" y="4732407"/>
            <a:ext cx="10962967" cy="1575221"/>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285750" indent="-285750" algn="just">
              <a:buFont typeface="Arial"/>
              <a:buChar char="•"/>
            </a:pPr>
            <a:r>
              <a:rPr lang="es-MX" sz="1200" dirty="0">
                <a:ea typeface="+mn-lt"/>
                <a:cs typeface="+mn-lt"/>
              </a:rPr>
              <a:t>Desarrollar una plataforma tecnológica que permita a los usuarios de Encomienda.me realizar seguimiento en tiempo real de sus envíos y recibir notificaciones de entrega. </a:t>
            </a:r>
            <a:endParaRPr lang="es-ES" sz="1200" dirty="0">
              <a:ea typeface="Calibri" panose="020F0502020204030204"/>
              <a:cs typeface="Calibri" panose="020F0502020204030204"/>
            </a:endParaRPr>
          </a:p>
          <a:p>
            <a:pPr marL="285750" indent="-285750" algn="just">
              <a:buFont typeface="Arial"/>
              <a:buChar char="•"/>
            </a:pPr>
            <a:r>
              <a:rPr lang="es-MX" sz="1200" dirty="0">
                <a:ea typeface="+mn-lt"/>
                <a:cs typeface="+mn-lt"/>
              </a:rPr>
              <a:t>Ofrecer un servicio al cliente excepcional, brindando asesoría y soporte técnico a los usuarios de la plataforma. </a:t>
            </a:r>
            <a:endParaRPr lang="es-MX" sz="1200" dirty="0">
              <a:ea typeface="Calibri" panose="020F0502020204030204"/>
              <a:cs typeface="Calibri" panose="020F0502020204030204"/>
            </a:endParaRPr>
          </a:p>
          <a:p>
            <a:pPr marL="285750" indent="-285750" algn="just">
              <a:buFont typeface="Arial"/>
              <a:buChar char="•"/>
            </a:pPr>
            <a:r>
              <a:rPr lang="es-MX" sz="1200" dirty="0">
                <a:ea typeface="+mn-lt"/>
                <a:cs typeface="+mn-lt"/>
              </a:rPr>
              <a:t>Crear una base de datos con información de los usuarios de la plataforma y sus necesidades de envío para mejorar la personalización del servicio y ofrecer promociones y descuentos. </a:t>
            </a:r>
            <a:endParaRPr lang="es-MX" sz="1200" dirty="0">
              <a:ea typeface="Calibri" panose="020F0502020204030204"/>
              <a:cs typeface="Calibri" panose="020F0502020204030204"/>
            </a:endParaRPr>
          </a:p>
          <a:p>
            <a:pPr marL="285750" indent="-285750" algn="just">
              <a:buFont typeface="Arial"/>
              <a:buChar char="•"/>
            </a:pPr>
            <a:r>
              <a:rPr lang="es-MX" sz="1200" dirty="0">
                <a:ea typeface="+mn-lt"/>
                <a:cs typeface="+mn-lt"/>
              </a:rPr>
              <a:t>Implementar un sistema de retroalimentación para recibir comentarios y sugerencias de los usuarios de Encomienda.me, con el objetivo de mejorar continuamente el servicio.</a:t>
            </a:r>
            <a:endParaRPr lang="es-CL" sz="1200" dirty="0">
              <a:ea typeface="Calibri" panose="020F0502020204030204"/>
              <a:cs typeface="Calibri" panose="020F0502020204030204"/>
            </a:endParaRPr>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646331"/>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MX" dirty="0">
              <a:solidFill>
                <a:srgbClr val="000000"/>
              </a:solidFill>
            </a:endParaRPr>
          </a:p>
          <a:p>
            <a:endParaRPr lang="es-MX" dirty="0">
              <a:solidFill>
                <a:schemeClr val="bg2">
                  <a:lumMod val="50000"/>
                </a:schemeClr>
              </a:solidFill>
              <a:ea typeface="Calibri"/>
              <a:cs typeface="Calibri"/>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Alcances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47DA3BFF-2EE2-4BBC-E3A3-7CC1CB15896F}"/>
              </a:ext>
            </a:extLst>
          </p:cNvPr>
          <p:cNvSpPr txBox="1"/>
          <p:nvPr/>
        </p:nvSpPr>
        <p:spPr>
          <a:xfrm>
            <a:off x="521918" y="2526082"/>
            <a:ext cx="1121079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Que hace el Sistema: </a:t>
            </a:r>
            <a:endParaRPr lang="es-ES" dirty="0"/>
          </a:p>
          <a:p>
            <a:pPr marL="285750" indent="-285750">
              <a:buFont typeface="Arial"/>
              <a:buChar char="•"/>
            </a:pPr>
            <a:r>
              <a:rPr lang="es-ES" dirty="0">
                <a:ea typeface="+mn-lt"/>
                <a:cs typeface="+mn-lt"/>
              </a:rPr>
              <a:t>Aplicación Responsiva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Permitir a los usuarios registrar nuevos envíos con detalles.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Permitir a las empresas controlar el inventario de paquetes y materiales en sus centros de distribución.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Permitir la asignación de tareas a los empleados y operadores, incluyendo la gestión de turnos y horarios. </a:t>
            </a:r>
            <a:endParaRPr lang="es-ES" dirty="0">
              <a:ea typeface="Calibri" panose="020F0502020204030204"/>
              <a:cs typeface="Calibri" panose="020F0502020204030204"/>
            </a:endParaRPr>
          </a:p>
          <a:p>
            <a:endParaRPr lang="es-ES"/>
          </a:p>
          <a:p>
            <a:r>
              <a:rPr lang="es-ES" dirty="0">
                <a:ea typeface="+mn-lt"/>
                <a:cs typeface="+mn-lt"/>
              </a:rPr>
              <a:t>Qué no hace: </a:t>
            </a:r>
            <a:endParaRPr lang="es-ES" dirty="0"/>
          </a:p>
          <a:p>
            <a:pPr marL="285750" indent="-285750">
              <a:buFont typeface="Arial"/>
              <a:buChar char="•"/>
            </a:pPr>
            <a:r>
              <a:rPr lang="es-ES" dirty="0">
                <a:ea typeface="+mn-lt"/>
                <a:cs typeface="+mn-lt"/>
              </a:rPr>
              <a:t>El sistema no realizará los envíos físicos de paquetes. </a:t>
            </a:r>
            <a:r>
              <a:rPr lang="es-ES" err="1">
                <a:ea typeface="+mn-lt"/>
                <a:cs typeface="+mn-lt"/>
              </a:rPr>
              <a:t>Encomienda.me</a:t>
            </a:r>
            <a:r>
              <a:rPr lang="es-ES" dirty="0">
                <a:ea typeface="+mn-lt"/>
                <a:cs typeface="+mn-lt"/>
              </a:rPr>
              <a:t> es una herramienta para administrar y gestionar los envíos. </a:t>
            </a:r>
          </a:p>
          <a:p>
            <a:pPr marL="285750" indent="-285750">
              <a:buFont typeface="Arial"/>
              <a:buChar char="•"/>
            </a:pPr>
            <a:r>
              <a:rPr lang="es-ES" dirty="0">
                <a:ea typeface="+mn-lt"/>
                <a:cs typeface="+mn-lt"/>
              </a:rPr>
              <a:t>No realizará el seguimiento de los paquetes luego de salir de logística interna. </a:t>
            </a:r>
            <a:endParaRPr lang="es-ES" dirty="0">
              <a:ea typeface="Calibri" panose="020F0502020204030204"/>
              <a:cs typeface="Calibri" panose="020F0502020204030204"/>
            </a:endParaRPr>
          </a:p>
          <a:p>
            <a:pPr marL="285750" indent="-285750">
              <a:buFont typeface="Arial"/>
              <a:buChar char="•"/>
            </a:pPr>
            <a:r>
              <a:rPr lang="es-ES" dirty="0">
                <a:ea typeface="+mn-lt"/>
                <a:cs typeface="+mn-lt"/>
              </a:rPr>
              <a:t>La aplicación no permitirá la integración con todas las aplicaciones existentes en el mercado para empresas de envío. </a:t>
            </a:r>
            <a:endParaRPr lang="es-ES" dirty="0">
              <a:ea typeface="Calibri" panose="020F0502020204030204"/>
              <a:cs typeface="Calibri" panose="020F0502020204030204"/>
            </a:endParaRPr>
          </a:p>
        </p:txBody>
      </p:sp>
    </p:spTree>
    <p:extLst>
      <p:ext uri="{BB962C8B-B14F-4D97-AF65-F5344CB8AC3E}">
        <p14:creationId xmlns:p14="http://schemas.microsoft.com/office/powerpoint/2010/main" val="329995646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ES" dirty="0"/>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Metodología de trabajo para el desarrollo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5A94A9F2-EC99-C6AF-2B6E-0A6EB7B3C098}"/>
              </a:ext>
            </a:extLst>
          </p:cNvPr>
          <p:cNvSpPr txBox="1"/>
          <p:nvPr/>
        </p:nvSpPr>
        <p:spPr>
          <a:xfrm>
            <a:off x="1033397" y="2473890"/>
            <a:ext cx="104279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SCRUM​ </a:t>
            </a:r>
          </a:p>
          <a:p>
            <a:pPr marL="285750" indent="-285750">
              <a:buFont typeface="Arial"/>
              <a:buChar char="•"/>
            </a:pPr>
            <a:r>
              <a:rPr lang="es-ES" dirty="0"/>
              <a:t>Definir Product Backlog​.</a:t>
            </a:r>
            <a:endParaRPr lang="es-ES">
              <a:ea typeface="Calibri" panose="020F0502020204030204"/>
              <a:cs typeface="Calibri" panose="020F0502020204030204"/>
            </a:endParaRPr>
          </a:p>
          <a:p>
            <a:pPr marL="285750" indent="-285750">
              <a:buFont typeface="Arial"/>
              <a:buChar char="•"/>
            </a:pPr>
            <a:r>
              <a:rPr lang="es-ES" dirty="0"/>
              <a:t>Definir el Sprint Backlog​.</a:t>
            </a:r>
            <a:endParaRPr lang="es-ES" dirty="0">
              <a:ea typeface="Calibri" panose="020F0502020204030204"/>
              <a:cs typeface="Calibri" panose="020F0502020204030204"/>
            </a:endParaRPr>
          </a:p>
          <a:p>
            <a:pPr marL="285750" indent="-285750">
              <a:buFont typeface="Arial"/>
              <a:buChar char="•"/>
            </a:pPr>
            <a:r>
              <a:rPr lang="es-ES" dirty="0"/>
              <a:t>Realizar las reuniones​ diarias.</a:t>
            </a:r>
            <a:endParaRPr lang="es-ES" dirty="0">
              <a:ea typeface="Calibri" panose="020F0502020204030204"/>
              <a:cs typeface="Calibri" panose="020F0502020204030204"/>
            </a:endParaRPr>
          </a:p>
          <a:p>
            <a:pPr marL="285750" indent="-285750">
              <a:buFont typeface="Arial"/>
              <a:buChar char="•"/>
            </a:pPr>
            <a:r>
              <a:rPr lang="es-ES" dirty="0"/>
              <a:t>Desarrollar las </a:t>
            </a:r>
            <a:r>
              <a:rPr lang="es-ES"/>
              <a:t>funcionalidades​.</a:t>
            </a:r>
            <a:endParaRPr lang="es-ES" dirty="0">
              <a:ea typeface="Calibri" panose="020F0502020204030204"/>
              <a:cs typeface="Calibri" panose="020F0502020204030204"/>
            </a:endParaRPr>
          </a:p>
          <a:p>
            <a:pPr marL="285750" indent="-285750">
              <a:buFont typeface="Arial"/>
              <a:buChar char="•"/>
            </a:pPr>
            <a:r>
              <a:rPr lang="es-ES" dirty="0"/>
              <a:t>Realizar las revisiones del Sprint.</a:t>
            </a:r>
            <a:endParaRPr lang="es-ES" dirty="0">
              <a:ea typeface="Calibri"/>
              <a:cs typeface="Calibri"/>
            </a:endParaRPr>
          </a:p>
        </p:txBody>
      </p:sp>
    </p:spTree>
    <p:extLst>
      <p:ext uri="{BB962C8B-B14F-4D97-AF65-F5344CB8AC3E}">
        <p14:creationId xmlns:p14="http://schemas.microsoft.com/office/powerpoint/2010/main" val="39641997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ES" dirty="0"/>
          </a:p>
        </p:txBody>
      </p:sp>
      <p:sp>
        <p:nvSpPr>
          <p:cNvPr id="7" name="CuadroTexto 6">
            <a:extLst>
              <a:ext uri="{FF2B5EF4-FFF2-40B4-BE49-F238E27FC236}">
                <a16:creationId xmlns:a16="http://schemas.microsoft.com/office/drawing/2014/main" id="{3A739E92-330D-944C-ED3E-C7F02FA216B3}"/>
              </a:ext>
            </a:extLst>
          </p:cNvPr>
          <p:cNvSpPr txBox="1"/>
          <p:nvPr/>
        </p:nvSpPr>
        <p:spPr>
          <a:xfrm>
            <a:off x="1" y="1155656"/>
            <a:ext cx="12191999" cy="892552"/>
          </a:xfrm>
          <a:prstGeom prst="rect">
            <a:avLst/>
          </a:prstGeom>
          <a:noFill/>
        </p:spPr>
        <p:txBody>
          <a:bodyPr wrap="square" rtlCol="0">
            <a:spAutoFit/>
          </a:bodyPr>
          <a:lstStyle/>
          <a:p>
            <a:pPr algn="ctr"/>
            <a:r>
              <a:rPr lang="es-MX" sz="3600" dirty="0"/>
              <a:t>Cronograma para el desarrollo del proyecto</a:t>
            </a:r>
          </a:p>
          <a:p>
            <a:pPr algn="ctr"/>
            <a:r>
              <a:rPr lang="es-MX" sz="1600" dirty="0">
                <a:solidFill>
                  <a:schemeClr val="bg2">
                    <a:lumMod val="50000"/>
                  </a:schemeClr>
                </a:solidFill>
              </a:rPr>
              <a:t>* Utilizar cronograma de inicio, indicando el cumplimiento al término del proyecto </a:t>
            </a:r>
            <a:endParaRPr lang="es-CL" sz="1000" dirty="0">
              <a:solidFill>
                <a:schemeClr val="bg2">
                  <a:lumMod val="50000"/>
                </a:schemeClr>
              </a:solidFill>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5" name="Imagen 4" descr="Gráfico&#10;&#10;Descripción generada automáticamente">
            <a:extLst>
              <a:ext uri="{FF2B5EF4-FFF2-40B4-BE49-F238E27FC236}">
                <a16:creationId xmlns:a16="http://schemas.microsoft.com/office/drawing/2014/main" id="{57087B6C-F8DD-553C-0478-2B72629893D2}"/>
              </a:ext>
            </a:extLst>
          </p:cNvPr>
          <p:cNvPicPr>
            <a:picLocks noChangeAspect="1"/>
          </p:cNvPicPr>
          <p:nvPr/>
        </p:nvPicPr>
        <p:blipFill>
          <a:blip r:embed="rId3"/>
          <a:stretch>
            <a:fillRect/>
          </a:stretch>
        </p:blipFill>
        <p:spPr>
          <a:xfrm>
            <a:off x="2047936" y="2046179"/>
            <a:ext cx="8289040" cy="4599490"/>
          </a:xfrm>
          <a:prstGeom prst="rect">
            <a:avLst/>
          </a:prstGeom>
        </p:spPr>
      </p:pic>
    </p:spTree>
    <p:extLst>
      <p:ext uri="{BB962C8B-B14F-4D97-AF65-F5344CB8AC3E}">
        <p14:creationId xmlns:p14="http://schemas.microsoft.com/office/powerpoint/2010/main" val="332431338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646331"/>
          </a:xfrm>
          <a:prstGeom prst="rect">
            <a:avLst/>
          </a:prstGeom>
          <a:noFill/>
        </p:spPr>
        <p:txBody>
          <a:bodyPr wrap="square" lIns="91440" tIns="45720" rIns="91440" bIns="45720" rtlCol="0" anchor="t">
            <a:spAutoFit/>
          </a:bodyPr>
          <a:lstStyle/>
          <a:p>
            <a:r>
              <a:rPr lang="es-MX" dirty="0">
                <a:solidFill>
                  <a:schemeClr val="bg2">
                    <a:lumMod val="50000"/>
                  </a:schemeClr>
                </a:solidFill>
              </a:rPr>
              <a:t>ENCOMIENDA.ME</a:t>
            </a:r>
            <a:endParaRPr lang="es-MX">
              <a:solidFill>
                <a:schemeClr val="bg2">
                  <a:lumMod val="50000"/>
                </a:schemeClr>
              </a:solidFill>
              <a:ea typeface="Calibri"/>
              <a:cs typeface="Calibri"/>
            </a:endParaRPr>
          </a:p>
          <a:p>
            <a:endParaRPr lang="es-MX" dirty="0">
              <a:solidFill>
                <a:schemeClr val="bg2">
                  <a:lumMod val="50000"/>
                </a:schemeClr>
              </a:solidFill>
              <a:ea typeface="Calibri"/>
              <a:cs typeface="Calibri"/>
            </a:endParaRP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988959"/>
            <a:ext cx="6298556" cy="1015663"/>
          </a:xfrm>
          <a:prstGeom prst="rect">
            <a:avLst/>
          </a:prstGeom>
          <a:noFill/>
        </p:spPr>
        <p:txBody>
          <a:bodyPr wrap="square" lIns="91440" tIns="45720" rIns="91440" bIns="45720" rtlCol="0" anchor="t">
            <a:spAutoFit/>
          </a:bodyPr>
          <a:lstStyle/>
          <a:p>
            <a:pPr algn="ctr"/>
            <a:r>
              <a:rPr lang="es-MX" sz="3600" dirty="0"/>
              <a:t>Arquitectura del software</a:t>
            </a:r>
          </a:p>
          <a:p>
            <a:pPr algn="ctr"/>
            <a:r>
              <a:rPr lang="es-MX" sz="2400" dirty="0">
                <a:solidFill>
                  <a:schemeClr val="bg2">
                    <a:lumMod val="50000"/>
                  </a:schemeClr>
                </a:solidFill>
              </a:rPr>
              <a:t>Caso de uso general</a:t>
            </a:r>
            <a:endParaRPr lang="es-MX" dirty="0">
              <a:solidFill>
                <a:schemeClr val="bg2">
                  <a:lumMod val="50000"/>
                </a:schemeClr>
              </a:solidFill>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4" name="Imagen 3" descr="Diagrama&#10;&#10;Descripción generada automáticamente">
            <a:extLst>
              <a:ext uri="{FF2B5EF4-FFF2-40B4-BE49-F238E27FC236}">
                <a16:creationId xmlns:a16="http://schemas.microsoft.com/office/drawing/2014/main" id="{DB80350A-D13F-564F-3C97-75EAE7FA9BE2}"/>
              </a:ext>
            </a:extLst>
          </p:cNvPr>
          <p:cNvPicPr>
            <a:picLocks noChangeAspect="1"/>
          </p:cNvPicPr>
          <p:nvPr/>
        </p:nvPicPr>
        <p:blipFill>
          <a:blip r:embed="rId3"/>
          <a:stretch>
            <a:fillRect/>
          </a:stretch>
        </p:blipFill>
        <p:spPr>
          <a:xfrm>
            <a:off x="4555352" y="1718053"/>
            <a:ext cx="7629645" cy="4931622"/>
          </a:xfrm>
          <a:prstGeom prst="rect">
            <a:avLst/>
          </a:prstGeom>
        </p:spPr>
      </p:pic>
    </p:spTree>
    <p:extLst>
      <p:ext uri="{BB962C8B-B14F-4D97-AF65-F5344CB8AC3E}">
        <p14:creationId xmlns:p14="http://schemas.microsoft.com/office/powerpoint/2010/main" val="1890491460"/>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272</Words>
  <Application>Microsoft Office PowerPoint</Application>
  <PresentationFormat>Panorámica</PresentationFormat>
  <Paragraphs>128</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Presentación de PowerPoint</vt:lpstr>
      <vt:lpstr>Presentación de PowerPoint</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 de costos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Gerardo enrique Galan Cruz</cp:lastModifiedBy>
  <cp:revision>274</cp:revision>
  <dcterms:created xsi:type="dcterms:W3CDTF">2023-10-28T21:12:11Z</dcterms:created>
  <dcterms:modified xsi:type="dcterms:W3CDTF">2024-11-27T23:09:47Z</dcterms:modified>
</cp:coreProperties>
</file>